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56" r:id="rId2"/>
    <p:sldId id="270" r:id="rId3"/>
    <p:sldId id="271" r:id="rId4"/>
    <p:sldId id="272" r:id="rId5"/>
    <p:sldId id="273" r:id="rId6"/>
    <p:sldId id="257" r:id="rId7"/>
    <p:sldId id="275" r:id="rId8"/>
    <p:sldId id="258" r:id="rId9"/>
    <p:sldId id="259" r:id="rId10"/>
    <p:sldId id="276" r:id="rId11"/>
    <p:sldId id="277" r:id="rId12"/>
    <p:sldId id="278" r:id="rId13"/>
    <p:sldId id="283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68" r:id="rId23"/>
    <p:sldId id="284" r:id="rId24"/>
    <p:sldId id="281" r:id="rId25"/>
    <p:sldId id="282" r:id="rId26"/>
    <p:sldId id="285" r:id="rId27"/>
    <p:sldId id="299" r:id="rId28"/>
    <p:sldId id="300" r:id="rId29"/>
    <p:sldId id="301" r:id="rId30"/>
    <p:sldId id="286" r:id="rId31"/>
    <p:sldId id="311" r:id="rId32"/>
    <p:sldId id="312" r:id="rId33"/>
    <p:sldId id="313" r:id="rId34"/>
    <p:sldId id="314" r:id="rId35"/>
    <p:sldId id="315" r:id="rId36"/>
    <p:sldId id="316" r:id="rId37"/>
    <p:sldId id="303" r:id="rId38"/>
    <p:sldId id="304" r:id="rId39"/>
    <p:sldId id="287" r:id="rId40"/>
    <p:sldId id="317" r:id="rId41"/>
    <p:sldId id="297" r:id="rId42"/>
    <p:sldId id="288" r:id="rId43"/>
    <p:sldId id="305" r:id="rId44"/>
    <p:sldId id="306" r:id="rId45"/>
    <p:sldId id="307" r:id="rId46"/>
    <p:sldId id="308" r:id="rId47"/>
    <p:sldId id="309" r:id="rId48"/>
    <p:sldId id="310" r:id="rId49"/>
    <p:sldId id="295" r:id="rId50"/>
    <p:sldId id="296" r:id="rId51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758CE76-CA7B-469D-839E-37910F23CC2F}" type="datetimeFigureOut">
              <a:rPr lang="cs-CZ" smtClean="0"/>
              <a:t>21.4.2015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2595A6-CE89-4D27-A787-C1C02D365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F4B8-E114-4F20-8532-E8CC36AA9EDF}" type="datetime1">
              <a:rPr lang="cs-CZ" smtClean="0"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74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2FC2-48CB-4F9D-B1E2-147BECD573EA}" type="datetime1">
              <a:rPr lang="cs-CZ" smtClean="0"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5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CA94-1FB8-4414-AB00-D92969BDE18D}" type="datetime1">
              <a:rPr lang="cs-CZ" smtClean="0"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8F00-47F1-4440-9A14-835E8A93FF40}" type="datetime1">
              <a:rPr lang="cs-CZ" smtClean="0"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04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2C0E-1878-48C5-B39A-7C94F2AD87D0}" type="datetime1">
              <a:rPr lang="cs-CZ" smtClean="0"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03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A7A1-2489-4322-BCC0-01F42EC56FCF}" type="datetime1">
              <a:rPr lang="cs-CZ" smtClean="0"/>
              <a:t>21.4.2015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91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B6A0-3ED2-43E8-9039-676C3C40C9CD}" type="datetime1">
              <a:rPr lang="cs-CZ" smtClean="0"/>
              <a:t>21.4.2015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20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35DB-B7BA-4EE3-B413-A12F5B745AF1}" type="datetime1">
              <a:rPr lang="cs-CZ" smtClean="0"/>
              <a:t>21.4.2015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06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99AE-02DD-4AC9-9CEF-0B827C8C9BD7}" type="datetime1">
              <a:rPr lang="cs-CZ" smtClean="0"/>
              <a:t>21.4.2015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37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9721-F19F-40FA-B1E8-A5E3ED192330}" type="datetime1">
              <a:rPr lang="cs-CZ" smtClean="0"/>
              <a:t>21.4.2015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69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2F77-48F0-42C1-BAD9-58DD099081B2}" type="datetime1">
              <a:rPr lang="cs-CZ" smtClean="0"/>
              <a:t>21.4.2015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65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CA4D-3AF7-402C-9BE4-A3A380B699A5}" type="datetime1">
              <a:rPr lang="cs-CZ" smtClean="0"/>
              <a:t>21.4.2015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B9FB-AFD8-4E2B-BF5D-EB13F3F51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9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467471"/>
          </a:xfrm>
        </p:spPr>
        <p:txBody>
          <a:bodyPr/>
          <a:lstStyle/>
          <a:p>
            <a:r>
              <a:rPr lang="cs-CZ" sz="4000" b="1" dirty="0" smtClean="0"/>
              <a:t>FRANK CASTORF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591072"/>
          </a:xfrm>
        </p:spPr>
        <p:txBody>
          <a:bodyPr>
            <a:noAutofit/>
          </a:bodyPr>
          <a:lstStyle/>
          <a:p>
            <a:r>
              <a:rPr lang="cs-CZ" sz="2800" dirty="0" smtClean="0"/>
              <a:t>Dramatizace prozaických děl</a:t>
            </a:r>
          </a:p>
          <a:p>
            <a:r>
              <a:rPr lang="cs-CZ" sz="2800" dirty="0" smtClean="0"/>
              <a:t>(Alfred </a:t>
            </a:r>
            <a:r>
              <a:rPr lang="cs-CZ" sz="2800" dirty="0" err="1" smtClean="0"/>
              <a:t>Döblin</a:t>
            </a:r>
            <a:r>
              <a:rPr lang="cs-CZ" sz="2800" dirty="0" smtClean="0"/>
              <a:t>: </a:t>
            </a:r>
            <a:br>
              <a:rPr lang="cs-CZ" sz="2800" dirty="0" smtClean="0"/>
            </a:br>
            <a:r>
              <a:rPr lang="cs-CZ" sz="2800" dirty="0" smtClean="0"/>
              <a:t>Berlín, Alexandrovo náměstí)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10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220963" cy="46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thumb/f/fb/Alexanderplatz_1930.jpg/220px-Alexanderplatz_1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528392" cy="24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2/28/Berlin_Alexanderplatz_1903.JPG/220px-Berlin_Alexanderplatz_19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798"/>
            <a:ext cx="2520280" cy="18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11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1" y="3857962"/>
            <a:ext cx="4644369" cy="2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upload.wikimedia.org/wikipedia/commons/thumb/4/4c/Berlin_-_Fernsehturm_-_2012.jpg/170px-Berlin_-_Fernsehturm_-_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16192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8/81/Bundesarchiv_Bild_183-J1217-0301-001%2C_Berlin%2C_Alexanderplatz%2C_Brunnen_der_V%C3%B6lkerfreundschaft.jpg/220px-Bundesarchiv_Bild_183-J1217-0301-001%2C_Berlin%2C_Alexanderplatz%2C_Brunnen_der_V%C3%B6lkerfreundscha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448272" cy="18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2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pload.wikimedia.org/wikipedia/commons/thumb/2/25/Bundesarchiv_Bild_183-08345-0001%2C_Berlin%2C_Alexanderplatz%2C_HO-Kaufhaus.jpg/220px-Bundesarchiv_Bild_183-08345-0001%2C_Berlin%2C_Alexanderplatz%2C_HO-Kaufha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4049212" cy="26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</a:t>
            </a:r>
            <a:r>
              <a:rPr lang="cs-CZ" sz="2400" dirty="0" smtClean="0">
                <a:solidFill>
                  <a:prstClr val="black"/>
                </a:solidFill>
              </a:rPr>
              <a:t>)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12</a:t>
            </a:fld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428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upload.wikimedia.org/wikipedia/commons/thumb/8/87/Bahnhof_Berlin-Alexanderplatz.jpg/220px-Bahnhof_Berlin-Alexanderplat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0" y="4044764"/>
            <a:ext cx="3117511" cy="23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9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– Dramatizace </a:t>
            </a:r>
            <a:br>
              <a:rPr lang="cs-CZ" sz="2800" dirty="0">
                <a:solidFill>
                  <a:prstClr val="black"/>
                </a:solidFill>
              </a:rPr>
            </a:br>
            <a:r>
              <a:rPr lang="cs-CZ" sz="2800" dirty="0">
                <a:solidFill>
                  <a:prstClr val="black"/>
                </a:solidFill>
              </a:rPr>
              <a:t>(Berlín, Alexandrovo náměstí) </a:t>
            </a:r>
            <a:r>
              <a:rPr lang="cs-CZ" sz="2800" dirty="0" smtClean="0">
                <a:solidFill>
                  <a:prstClr val="black"/>
                </a:solidFill>
              </a:rPr>
              <a:t>/ Wagner-Siegfried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13</a:t>
            </a:fld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7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008112"/>
          </a:xfrm>
        </p:spPr>
        <p:txBody>
          <a:bodyPr>
            <a:normAutofit/>
          </a:bodyPr>
          <a:lstStyle/>
          <a:p>
            <a:r>
              <a:rPr lang="cs-CZ" sz="3200" b="0" dirty="0" smtClean="0"/>
              <a:t>Picasso / Kytara / Žena v zahradě</a:t>
            </a:r>
            <a:endParaRPr lang="cs-CZ" sz="32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KUBISMUS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3818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224386" cy="445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 smtClean="0"/>
              <a:t>Picasso / Matka a dítě / Tři hudebníci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88432" cy="433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07" y="2169651"/>
            <a:ext cx="2763484" cy="339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8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Koláž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159001" cy="509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9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cs-CZ" b="0" dirty="0" smtClean="0"/>
              <a:t>Koláž // Juan </a:t>
            </a:r>
            <a:r>
              <a:rPr lang="cs-CZ" b="0" dirty="0" err="1" smtClean="0"/>
              <a:t>Gris</a:t>
            </a:r>
            <a:r>
              <a:rPr lang="cs-CZ" b="0" dirty="0" smtClean="0"/>
              <a:t> </a:t>
            </a:r>
            <a:r>
              <a:rPr lang="cs-CZ" sz="2700" dirty="0" smtClean="0"/>
              <a:t> </a:t>
            </a:r>
            <a:r>
              <a:rPr lang="cs-CZ" b="0" dirty="0" smtClean="0"/>
              <a:t> 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Muž v kavárně, </a:t>
            </a:r>
            <a:b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1914,</a:t>
            </a:r>
            <a:b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olej a lepený </a:t>
            </a:r>
            <a:b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papír</a:t>
            </a:r>
            <a:endParaRPr lang="cs-CZ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smtClean="0"/>
              <a:t>Václav Cejpek / 7. 4. 2015 / 21. 4. 2015</a:t>
            </a:r>
            <a:endParaRPr lang="cs-CZ" b="1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0774"/>
            <a:ext cx="3921224" cy="547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9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55196"/>
            <a:ext cx="8183880" cy="1070148"/>
          </a:xfrm>
        </p:spPr>
        <p:txBody>
          <a:bodyPr>
            <a:normAutofit/>
          </a:bodyPr>
          <a:lstStyle/>
          <a:p>
            <a:r>
              <a:rPr lang="cs-CZ" dirty="0" smtClean="0"/>
              <a:t>Emmanuel </a:t>
            </a:r>
            <a:r>
              <a:rPr lang="cs-CZ" dirty="0" err="1" smtClean="0"/>
              <a:t>Flipo</a:t>
            </a:r>
            <a:r>
              <a:rPr lang="cs-CZ" dirty="0" smtClean="0"/>
              <a:t> / Koláž </a:t>
            </a:r>
            <a:r>
              <a:rPr lang="cs-CZ" sz="1800" b="0" dirty="0" smtClean="0"/>
              <a:t>1998</a:t>
            </a:r>
            <a:endParaRPr lang="cs-CZ" sz="1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184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5243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0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</a:t>
            </a:r>
            <a:r>
              <a:rPr lang="cs-CZ" sz="2400" dirty="0" smtClean="0">
                <a:solidFill>
                  <a:prstClr val="black"/>
                </a:solidFill>
              </a:rPr>
              <a:t>)</a:t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51401" cy="415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FRANK CASTORF / DRAMATIZACE (přehled)</a:t>
            </a:r>
            <a:endParaRPr lang="cs-CZ" sz="2800" dirty="0"/>
          </a:p>
          <a:p>
            <a:r>
              <a:rPr lang="cs-CZ" sz="2800" dirty="0"/>
              <a:t>Vasilij Šukšin: Energičtí lidé (1978)</a:t>
            </a:r>
          </a:p>
          <a:p>
            <a:r>
              <a:rPr lang="cs-CZ" sz="2800" dirty="0"/>
              <a:t>Stanislaw Lem: Průzkumná cesta profesora </a:t>
            </a:r>
            <a:r>
              <a:rPr lang="cs-CZ" sz="2800" dirty="0" err="1"/>
              <a:t>Tarantogy</a:t>
            </a:r>
            <a:r>
              <a:rPr lang="cs-CZ" sz="2800" dirty="0"/>
              <a:t> (1980)</a:t>
            </a:r>
          </a:p>
          <a:p>
            <a:r>
              <a:rPr lang="cs-CZ" sz="2800" dirty="0"/>
              <a:t>Lothar Trolle: Hermes in der </a:t>
            </a:r>
            <a:r>
              <a:rPr lang="cs-CZ" sz="2800" dirty="0" err="1"/>
              <a:t>Stadt</a:t>
            </a:r>
            <a:r>
              <a:rPr lang="cs-CZ" sz="2800" dirty="0"/>
              <a:t> (1992)</a:t>
            </a:r>
          </a:p>
          <a:p>
            <a:r>
              <a:rPr lang="cs-CZ" sz="2800" dirty="0"/>
              <a:t>Anthony </a:t>
            </a:r>
            <a:r>
              <a:rPr lang="cs-CZ" sz="2800" dirty="0" err="1"/>
              <a:t>Burgess</a:t>
            </a:r>
            <a:r>
              <a:rPr lang="cs-CZ" sz="2800" dirty="0"/>
              <a:t>: Mechanický pomeranč (1993)</a:t>
            </a:r>
          </a:p>
          <a:p>
            <a:r>
              <a:rPr lang="cs-CZ" sz="2800" dirty="0"/>
              <a:t>Daniel </a:t>
            </a:r>
            <a:r>
              <a:rPr lang="cs-CZ" sz="2800" dirty="0" err="1"/>
              <a:t>Charms</a:t>
            </a:r>
            <a:r>
              <a:rPr lang="cs-CZ" sz="2800" dirty="0"/>
              <a:t>: Ztroskotané představení (1995)</a:t>
            </a:r>
          </a:p>
          <a:p>
            <a:r>
              <a:rPr lang="cs-CZ" sz="2800" dirty="0"/>
              <a:t>August </a:t>
            </a:r>
            <a:r>
              <a:rPr lang="cs-CZ" sz="2800" dirty="0" err="1"/>
              <a:t>Strindberg</a:t>
            </a:r>
            <a:r>
              <a:rPr lang="cs-CZ" sz="2800" dirty="0"/>
              <a:t>: Černé vlajky (1997</a:t>
            </a:r>
            <a:r>
              <a:rPr lang="cs-CZ" sz="2800" dirty="0" smtClean="0"/>
              <a:t>) 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299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20</a:t>
            </a:fld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958181"/>
            <a:ext cx="5705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2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21</a:t>
            </a:fld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958181"/>
            <a:ext cx="5686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22</a:t>
            </a:fld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58181"/>
            <a:ext cx="5734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Scéna a kostýmy Bert Neumann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23</a:t>
            </a:fld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2124869"/>
            <a:ext cx="46386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32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3571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</a:t>
            </a:r>
            <a:r>
              <a:rPr lang="cs-CZ" sz="2400" dirty="0" smtClean="0">
                <a:solidFill>
                  <a:prstClr val="black"/>
                </a:solidFill>
              </a:rPr>
              <a:t>) </a:t>
            </a:r>
            <a:r>
              <a:rPr lang="cs-CZ" sz="2400" dirty="0" err="1">
                <a:solidFill>
                  <a:prstClr val="black"/>
                </a:solidFill>
              </a:rPr>
              <a:t>Palast</a:t>
            </a:r>
            <a:r>
              <a:rPr lang="cs-CZ" sz="2400" dirty="0">
                <a:solidFill>
                  <a:prstClr val="black"/>
                </a:solidFill>
              </a:rPr>
              <a:t> der Republik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24</a:t>
            </a:fld>
            <a:endParaRPr lang="cs-CZ"/>
          </a:p>
        </p:txBody>
      </p:sp>
      <p:pic>
        <p:nvPicPr>
          <p:cNvPr id="4100" name="Picture 4" descr="http://upload.wikimedia.org/wikipedia/commons/thumb/c/cb/Palast_der_Republik_Berlin_DDR.jpg/220px-Palast_der_Republik_Berlin_D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355424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9/91/Bundesarchiv_Bild_183-R0706-417%2C_Berlin%2C_Palast_der_Republik%2C_Jugendtanz.jpg/220px-Bundesarchiv_Bild_183-R0706-417%2C_Berlin%2C_Palast_der_Republik%2C_Jugendta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35844"/>
            <a:ext cx="2599556" cy="26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thumb/e/e4/Stamps_of_Germany_%28DDR%29_1976%2C_MiNr_Block_045.jpg/220px-Stamps_of_Germany_%28DDR%29_1976%2C_MiNr_Block_0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18114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8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 </a:t>
            </a:r>
            <a:r>
              <a:rPr lang="cs-CZ" sz="2400" dirty="0" err="1">
                <a:solidFill>
                  <a:prstClr val="black"/>
                </a:solidFill>
              </a:rPr>
              <a:t>Palast</a:t>
            </a:r>
            <a:r>
              <a:rPr lang="cs-CZ" sz="2400" dirty="0">
                <a:solidFill>
                  <a:prstClr val="black"/>
                </a:solidFill>
              </a:rPr>
              <a:t> der Republik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25</a:t>
            </a:fld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upload.wikimedia.org/wikipedia/commons/thumb/e/ec/Palast_der_Republik_Flaeche_Sept_09.jpg/220px-Palast_der_Republik_Flaeche_Sept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526983" cy="266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7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(Berlín,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POSTDRAMATICKÉ DIVADLO</a:t>
            </a:r>
          </a:p>
          <a:p>
            <a:pPr lvl="1"/>
            <a:r>
              <a:rPr lang="cs-CZ" dirty="0" smtClean="0"/>
              <a:t>Zpochybnění dramatického textu</a:t>
            </a:r>
          </a:p>
          <a:p>
            <a:pPr lvl="1"/>
            <a:r>
              <a:rPr lang="cs-CZ" dirty="0" smtClean="0"/>
              <a:t>Zdůraznění významu jiných divadelních prostředků</a:t>
            </a:r>
          </a:p>
          <a:p>
            <a:pPr lvl="1"/>
            <a:r>
              <a:rPr lang="cs-CZ" dirty="0" smtClean="0"/>
              <a:t>Plurimediální text (Manfred </a:t>
            </a:r>
            <a:r>
              <a:rPr lang="cs-CZ" dirty="0" err="1" smtClean="0"/>
              <a:t>Pfister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Inscenování románů = jeden z typických komunikačních způsobů současného (německého) divadla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2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>
                <a:solidFill>
                  <a:prstClr val="black"/>
                </a:solidFill>
              </a:rPr>
              <a:t/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err="1" smtClean="0">
                <a:solidFill>
                  <a:prstClr val="black"/>
                </a:solidFill>
              </a:rPr>
              <a:t>Castorf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– Dramatizace </a:t>
            </a:r>
            <a:r>
              <a:rPr lang="cs-CZ" sz="2400" dirty="0" smtClean="0">
                <a:solidFill>
                  <a:prstClr val="black"/>
                </a:solidFill>
              </a:rPr>
              <a:t/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(</a:t>
            </a:r>
            <a:r>
              <a:rPr lang="cs-CZ" sz="2400" dirty="0">
                <a:solidFill>
                  <a:prstClr val="black"/>
                </a:solidFill>
              </a:rPr>
              <a:t>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Obliba velkých románů  - vznikají četné dramatizace</a:t>
            </a:r>
          </a:p>
          <a:p>
            <a:pPr lvl="1"/>
            <a:r>
              <a:rPr lang="cs-CZ" dirty="0" smtClean="0"/>
              <a:t>Mann: </a:t>
            </a:r>
            <a:r>
              <a:rPr lang="cs-CZ" dirty="0" err="1" smtClean="0"/>
              <a:t>Buddenbrookovi</a:t>
            </a:r>
            <a:endParaRPr lang="cs-CZ" dirty="0" smtClean="0"/>
          </a:p>
          <a:p>
            <a:pPr lvl="1"/>
            <a:r>
              <a:rPr lang="cs-CZ" dirty="0" err="1" smtClean="0"/>
              <a:t>Fontane</a:t>
            </a:r>
            <a:r>
              <a:rPr lang="cs-CZ" dirty="0" smtClean="0"/>
              <a:t>: </a:t>
            </a:r>
            <a:r>
              <a:rPr lang="cs-CZ" dirty="0" err="1" smtClean="0"/>
              <a:t>Effi</a:t>
            </a:r>
            <a:r>
              <a:rPr lang="cs-CZ" dirty="0" smtClean="0"/>
              <a:t> </a:t>
            </a:r>
            <a:r>
              <a:rPr lang="cs-CZ" dirty="0" err="1" smtClean="0"/>
              <a:t>Briestová</a:t>
            </a:r>
            <a:endParaRPr lang="cs-CZ" dirty="0" smtClean="0"/>
          </a:p>
          <a:p>
            <a:pPr lvl="1"/>
            <a:r>
              <a:rPr lang="cs-CZ" dirty="0" smtClean="0"/>
              <a:t>Goethe: Utrpení mladého Werthera</a:t>
            </a:r>
          </a:p>
          <a:p>
            <a:pPr lvl="1"/>
            <a:r>
              <a:rPr lang="cs-CZ" dirty="0" smtClean="0"/>
              <a:t>Dickens</a:t>
            </a:r>
          </a:p>
          <a:p>
            <a:pPr lvl="1"/>
            <a:r>
              <a:rPr lang="cs-CZ" dirty="0" err="1" smtClean="0"/>
              <a:t>Dostojevskij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720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Döblin</a:t>
            </a:r>
            <a:r>
              <a:rPr lang="cs-CZ" dirty="0" smtClean="0"/>
              <a:t> (u příležitosti premiéry zfilmované verze </a:t>
            </a:r>
            <a:r>
              <a:rPr lang="cs-CZ" dirty="0"/>
              <a:t>A</a:t>
            </a:r>
            <a:r>
              <a:rPr lang="cs-CZ" dirty="0" smtClean="0"/>
              <a:t>lexandrova </a:t>
            </a:r>
            <a:r>
              <a:rPr lang="cs-CZ" dirty="0" err="1" smtClean="0"/>
              <a:t>náměstív</a:t>
            </a:r>
            <a:r>
              <a:rPr lang="cs-CZ" dirty="0" smtClean="0"/>
              <a:t> r. 1931):</a:t>
            </a:r>
            <a:br>
              <a:rPr lang="cs-CZ" dirty="0" smtClean="0"/>
            </a:br>
            <a:r>
              <a:rPr lang="cs-CZ" sz="3000" dirty="0" smtClean="0"/>
              <a:t>„... (jsem přesvědčen) že z Alexandrova náměstí není možno vytvořit divadelní hru. Protože linii osudu Franze </a:t>
            </a:r>
            <a:r>
              <a:rPr lang="cs-CZ" sz="3000" dirty="0" err="1" smtClean="0"/>
              <a:t>Biberkopfa</a:t>
            </a:r>
            <a:r>
              <a:rPr lang="cs-CZ" sz="3000" dirty="0" smtClean="0"/>
              <a:t>, lépe řečeno osudovou melodii, nelze stlačit do scénické podoby. Do scénické podoby, která předepisuje určitou formu – dělení na scény a závěry jednání a konec, padá železná opona – to by nešlo. Mohl z toho být jen film nebo rozhlasová hra.“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262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864720" cy="250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historickém kontextu, podle pyramidálního schématu dramatu u Gustava </a:t>
            </a:r>
            <a:r>
              <a:rPr lang="cs-CZ" dirty="0" err="1" smtClean="0"/>
              <a:t>Freytaga</a:t>
            </a:r>
            <a:r>
              <a:rPr lang="cs-CZ" dirty="0" smtClean="0"/>
              <a:t> (Aristoteles, Schiller) je dramatizace Alexandrova náměstí nepředstavitelná:</a:t>
            </a:r>
          </a:p>
          <a:p>
            <a:pPr lvl="1"/>
            <a:r>
              <a:rPr lang="cs-CZ" dirty="0" smtClean="0"/>
              <a:t>Román má epizodickou strukturu,</a:t>
            </a:r>
          </a:p>
          <a:p>
            <a:pPr lvl="1"/>
            <a:r>
              <a:rPr lang="cs-CZ" dirty="0" smtClean="0"/>
              <a:t>Montáž textů atd.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2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Fjodor</a:t>
            </a:r>
            <a:r>
              <a:rPr lang="cs-CZ" dirty="0"/>
              <a:t> Michajlovič </a:t>
            </a:r>
            <a:r>
              <a:rPr lang="cs-CZ" dirty="0" err="1"/>
              <a:t>Dostojevskij</a:t>
            </a:r>
            <a:r>
              <a:rPr lang="cs-CZ" dirty="0"/>
              <a:t>: Běsi (1999), Uražení a ponížení (2001), Idiot (2002), Zločin a trest (2005), Hráč (2011), </a:t>
            </a:r>
            <a:r>
              <a:rPr lang="cs-CZ" b="1" i="1" dirty="0" smtClean="0">
                <a:solidFill>
                  <a:srgbClr val="FF0000"/>
                </a:solidFill>
              </a:rPr>
              <a:t>Bratři </a:t>
            </a:r>
            <a:r>
              <a:rPr lang="cs-CZ" b="1" i="1" dirty="0" err="1">
                <a:solidFill>
                  <a:srgbClr val="FF0000"/>
                </a:solidFill>
              </a:rPr>
              <a:t>Karamazovi</a:t>
            </a:r>
            <a:r>
              <a:rPr lang="cs-CZ" b="1" i="1" dirty="0">
                <a:solidFill>
                  <a:srgbClr val="FF0000"/>
                </a:solidFill>
              </a:rPr>
              <a:t> (2015)</a:t>
            </a:r>
          </a:p>
          <a:p>
            <a:r>
              <a:rPr lang="cs-CZ" dirty="0"/>
              <a:t>Robert </a:t>
            </a:r>
            <a:r>
              <a:rPr lang="cs-CZ" dirty="0" err="1"/>
              <a:t>Harris</a:t>
            </a:r>
            <a:r>
              <a:rPr lang="cs-CZ" dirty="0"/>
              <a:t>: Vlast (2000)</a:t>
            </a:r>
          </a:p>
          <a:p>
            <a:r>
              <a:rPr lang="cs-CZ" dirty="0"/>
              <a:t>Michel </a:t>
            </a:r>
            <a:r>
              <a:rPr lang="cs-CZ" dirty="0" err="1"/>
              <a:t>Houellebecq</a:t>
            </a:r>
            <a:r>
              <a:rPr lang="cs-CZ" dirty="0"/>
              <a:t>: Elementární částice (2000)</a:t>
            </a:r>
          </a:p>
          <a:p>
            <a:r>
              <a:rPr lang="cs-CZ" b="1" dirty="0">
                <a:solidFill>
                  <a:schemeClr val="accent6"/>
                </a:solidFill>
              </a:rPr>
              <a:t>Alfred </a:t>
            </a:r>
            <a:r>
              <a:rPr lang="cs-CZ" b="1" dirty="0" err="1">
                <a:solidFill>
                  <a:schemeClr val="accent6"/>
                </a:solidFill>
              </a:rPr>
              <a:t>Döblin</a:t>
            </a:r>
            <a:r>
              <a:rPr lang="cs-CZ" b="1" dirty="0">
                <a:solidFill>
                  <a:schemeClr val="accent6"/>
                </a:solidFill>
              </a:rPr>
              <a:t>: Berlín, Alexandrovo náměstí (2x) (2001, 2005)</a:t>
            </a:r>
          </a:p>
          <a:p>
            <a:r>
              <a:rPr lang="cs-CZ" dirty="0"/>
              <a:t>Michail </a:t>
            </a:r>
            <a:r>
              <a:rPr lang="cs-CZ" dirty="0" err="1"/>
              <a:t>Bulgakov</a:t>
            </a:r>
            <a:r>
              <a:rPr lang="cs-CZ" dirty="0"/>
              <a:t>: Mistr a Markétka (2002), Pilátův sen (2011)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136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>
                <a:solidFill>
                  <a:prstClr val="black"/>
                </a:solidFill>
              </a:rPr>
              <a:t/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err="1" smtClean="0">
                <a:solidFill>
                  <a:prstClr val="black"/>
                </a:solidFill>
              </a:rPr>
              <a:t>Castorf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– Dramatizace </a:t>
            </a:r>
            <a:r>
              <a:rPr lang="cs-CZ" sz="2400" dirty="0" smtClean="0">
                <a:solidFill>
                  <a:prstClr val="black"/>
                </a:solidFill>
              </a:rPr>
              <a:t/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(</a:t>
            </a:r>
            <a:r>
              <a:rPr lang="cs-CZ" sz="2400" dirty="0">
                <a:solidFill>
                  <a:prstClr val="black"/>
                </a:solidFill>
              </a:rPr>
              <a:t>Berlín, Alexandrovo náměstí)</a:t>
            </a:r>
            <a:br>
              <a:rPr lang="cs-CZ" sz="24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DRAMATIZACE ROMÁNŮ (PRÓZY)</a:t>
            </a:r>
          </a:p>
          <a:p>
            <a:pPr lvl="1"/>
            <a:r>
              <a:rPr lang="cs-CZ" dirty="0" smtClean="0"/>
              <a:t>Dramatizace románů není už formou a obsahem klasickým dramatickým textem</a:t>
            </a:r>
          </a:p>
          <a:p>
            <a:pPr lvl="1"/>
            <a:r>
              <a:rPr lang="cs-CZ" dirty="0" smtClean="0"/>
              <a:t>Nelze brát jako obecně platnou klasickou triádu „lyrika – epika – dramatika“</a:t>
            </a:r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470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DRAMATIZACE U CASTORFA</a:t>
            </a:r>
          </a:p>
          <a:p>
            <a:pPr lvl="1"/>
            <a:r>
              <a:rPr lang="cs-CZ" dirty="0" smtClean="0"/>
              <a:t>Provokace z principu</a:t>
            </a:r>
          </a:p>
          <a:p>
            <a:pPr lvl="2"/>
            <a:r>
              <a:rPr lang="cs-CZ" dirty="0" smtClean="0"/>
              <a:t>Cílem provokace je iritace a aktivace publika, zneklidňování…</a:t>
            </a:r>
          </a:p>
          <a:p>
            <a:pPr lvl="1"/>
            <a:r>
              <a:rPr lang="cs-CZ" dirty="0" smtClean="0"/>
              <a:t>Intertextualita = </a:t>
            </a:r>
            <a:r>
              <a:rPr lang="cs-CZ" i="1" dirty="0" smtClean="0"/>
              <a:t>propojení různých textů, využití jednoho textu v jiném textu</a:t>
            </a:r>
          </a:p>
          <a:p>
            <a:pPr lvl="2"/>
            <a:r>
              <a:rPr lang="cs-CZ" dirty="0"/>
              <a:t> </a:t>
            </a:r>
            <a:r>
              <a:rPr lang="cs-CZ" dirty="0" smtClean="0"/>
              <a:t>montáž, koláž</a:t>
            </a:r>
          </a:p>
          <a:p>
            <a:pPr lvl="2"/>
            <a:r>
              <a:rPr lang="cs-CZ" dirty="0" smtClean="0"/>
              <a:t>Užívá už </a:t>
            </a:r>
            <a:r>
              <a:rPr lang="cs-CZ" dirty="0" err="1" smtClean="0"/>
              <a:t>Döblin</a:t>
            </a:r>
            <a:r>
              <a:rPr lang="cs-CZ" dirty="0" smtClean="0"/>
              <a:t> v románu</a:t>
            </a:r>
          </a:p>
          <a:p>
            <a:pPr lvl="2"/>
            <a:r>
              <a:rPr lang="cs-CZ" dirty="0" err="1" smtClean="0"/>
              <a:t>Castorf</a:t>
            </a:r>
            <a:r>
              <a:rPr lang="cs-CZ" dirty="0" smtClean="0"/>
              <a:t> dále zapojuje mediální a filmové citace </a:t>
            </a:r>
          </a:p>
          <a:p>
            <a:pPr lvl="2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991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dirty="0" smtClean="0"/>
              <a:t>Stylový prvek </a:t>
            </a:r>
            <a:r>
              <a:rPr lang="cs-CZ" dirty="0" err="1" smtClean="0"/>
              <a:t>postdramatického</a:t>
            </a:r>
            <a:r>
              <a:rPr lang="cs-CZ" dirty="0" smtClean="0"/>
              <a:t> divadla </a:t>
            </a:r>
            <a:r>
              <a:rPr lang="cs-CZ" dirty="0" smtClean="0">
                <a:sym typeface="Symbol"/>
              </a:rPr>
              <a:t> nadbytek prostředků</a:t>
            </a:r>
          </a:p>
          <a:p>
            <a:pPr lvl="2"/>
            <a:r>
              <a:rPr lang="cs-CZ" dirty="0" smtClean="0">
                <a:sym typeface="Symbol"/>
              </a:rPr>
              <a:t>Důsledkem je mj. dekonstrukce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47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DEKONSTRUKCE</a:t>
            </a:r>
          </a:p>
          <a:p>
            <a:pPr lvl="1"/>
            <a:r>
              <a:rPr lang="cs-CZ" dirty="0" smtClean="0"/>
              <a:t>JACQUES DERRIDA (1930 – 2004)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606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>
                <a:solidFill>
                  <a:prstClr val="black"/>
                </a:solidFill>
              </a:rPr>
              <a:t/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 err="1">
                <a:solidFill>
                  <a:prstClr val="black"/>
                </a:solidFill>
              </a:rPr>
              <a:t>Castorf</a:t>
            </a:r>
            <a:r>
              <a:rPr lang="cs-CZ" sz="2000" dirty="0">
                <a:solidFill>
                  <a:prstClr val="black"/>
                </a:solidFill>
              </a:rPr>
              <a:t> – Dramatizace </a:t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>
                <a:solidFill>
                  <a:prstClr val="black"/>
                </a:solidFill>
              </a:rPr>
              <a:t>(Berlín, Alexandrovo náměstí</a:t>
            </a:r>
            <a:r>
              <a:rPr lang="cs-CZ" sz="2000" dirty="0" smtClean="0">
                <a:solidFill>
                  <a:prstClr val="black"/>
                </a:solidFill>
              </a:rPr>
              <a:t>)</a:t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Museum ve </a:t>
            </a:r>
            <a:r>
              <a:rPr lang="cs-CZ" sz="2000" dirty="0" err="1" smtClean="0">
                <a:solidFill>
                  <a:prstClr val="black"/>
                </a:solidFill>
              </a:rPr>
              <a:t>Weil</a:t>
            </a:r>
            <a:r>
              <a:rPr lang="cs-CZ" sz="2000" dirty="0" smtClean="0">
                <a:solidFill>
                  <a:prstClr val="black"/>
                </a:solidFill>
              </a:rPr>
              <a:t> </a:t>
            </a:r>
            <a:r>
              <a:rPr lang="cs-CZ" sz="2000" dirty="0" err="1" smtClean="0">
                <a:solidFill>
                  <a:prstClr val="black"/>
                </a:solidFill>
              </a:rPr>
              <a:t>am</a:t>
            </a:r>
            <a:r>
              <a:rPr lang="cs-CZ" sz="2000" dirty="0" smtClean="0">
                <a:solidFill>
                  <a:prstClr val="black"/>
                </a:solidFill>
              </a:rPr>
              <a:t> </a:t>
            </a:r>
            <a:r>
              <a:rPr lang="cs-CZ" sz="2000" dirty="0" err="1" smtClean="0">
                <a:solidFill>
                  <a:prstClr val="black"/>
                </a:solidFill>
              </a:rPr>
              <a:t>Raum</a:t>
            </a:r>
            <a:r>
              <a:rPr lang="cs-CZ" sz="2000" dirty="0" smtClean="0">
                <a:solidFill>
                  <a:prstClr val="black"/>
                </a:solidFill>
              </a:rPr>
              <a:t> (Bavorsko) //  Tančící dům v Praze</a:t>
            </a:r>
            <a:r>
              <a:rPr lang="cs-CZ" sz="2000" dirty="0">
                <a:solidFill>
                  <a:prstClr val="black"/>
                </a:solidFill>
              </a:rPr>
              <a:t/>
            </a:r>
            <a:br>
              <a:rPr lang="cs-CZ" sz="20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34</a:t>
            </a:fld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669110" cy="306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upload.wikimedia.org/wikipedia/commons/thumb/6/60/Prag_ginger_u_fred_gehry.jpg/113px-Prag_ginger_u_fred_geh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39"/>
            <a:ext cx="3178357" cy="33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22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>
                <a:solidFill>
                  <a:prstClr val="black"/>
                </a:solidFill>
              </a:rPr>
              <a:t/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 err="1">
                <a:solidFill>
                  <a:prstClr val="black"/>
                </a:solidFill>
              </a:rPr>
              <a:t>Castorf</a:t>
            </a:r>
            <a:r>
              <a:rPr lang="cs-CZ" sz="2000" dirty="0">
                <a:solidFill>
                  <a:prstClr val="black"/>
                </a:solidFill>
              </a:rPr>
              <a:t> – Dramatizace </a:t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>
                <a:solidFill>
                  <a:prstClr val="black"/>
                </a:solidFill>
              </a:rPr>
              <a:t>(Berlín, Alexandrovo náměstí</a:t>
            </a:r>
            <a:r>
              <a:rPr lang="cs-CZ" sz="2000" dirty="0" smtClean="0">
                <a:solidFill>
                  <a:prstClr val="black"/>
                </a:solidFill>
              </a:rPr>
              <a:t>)</a:t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Křišťálový palác Ufa v Drážďanech</a:t>
            </a:r>
            <a:r>
              <a:rPr lang="cs-CZ" sz="2000" dirty="0">
                <a:solidFill>
                  <a:prstClr val="black"/>
                </a:solidFill>
              </a:rPr>
              <a:t/>
            </a:r>
            <a:br>
              <a:rPr lang="cs-CZ" sz="20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35</a:t>
            </a:fld>
            <a:endParaRPr lang="cs-CZ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77" y="1600200"/>
            <a:ext cx="66072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39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>
                <a:solidFill>
                  <a:prstClr val="black"/>
                </a:solidFill>
              </a:rPr>
              <a:t/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 err="1">
                <a:solidFill>
                  <a:prstClr val="black"/>
                </a:solidFill>
              </a:rPr>
              <a:t>Castorf</a:t>
            </a:r>
            <a:r>
              <a:rPr lang="cs-CZ" sz="2000" dirty="0">
                <a:solidFill>
                  <a:prstClr val="black"/>
                </a:solidFill>
              </a:rPr>
              <a:t> – Dramatizace </a:t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>
                <a:solidFill>
                  <a:prstClr val="black"/>
                </a:solidFill>
              </a:rPr>
              <a:t>(Berlín, Alexandrovo náměstí</a:t>
            </a:r>
            <a:r>
              <a:rPr lang="cs-CZ" sz="2000" dirty="0" smtClean="0">
                <a:solidFill>
                  <a:prstClr val="black"/>
                </a:solidFill>
              </a:rPr>
              <a:t>)</a:t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err="1" smtClean="0">
                <a:solidFill>
                  <a:prstClr val="black"/>
                </a:solidFill>
              </a:rPr>
              <a:t>Neuer</a:t>
            </a:r>
            <a:r>
              <a:rPr lang="cs-CZ" sz="2000" dirty="0" smtClean="0">
                <a:solidFill>
                  <a:prstClr val="black"/>
                </a:solidFill>
              </a:rPr>
              <a:t> </a:t>
            </a:r>
            <a:r>
              <a:rPr lang="cs-CZ" sz="2000" dirty="0" err="1" smtClean="0">
                <a:solidFill>
                  <a:prstClr val="black"/>
                </a:solidFill>
              </a:rPr>
              <a:t>Zollhof</a:t>
            </a:r>
            <a:r>
              <a:rPr lang="cs-CZ" sz="2000" dirty="0" smtClean="0">
                <a:solidFill>
                  <a:prstClr val="black"/>
                </a:solidFill>
              </a:rPr>
              <a:t> v Düsseldorfu</a:t>
            </a:r>
            <a:r>
              <a:rPr lang="cs-CZ" sz="2000" dirty="0">
                <a:solidFill>
                  <a:prstClr val="black"/>
                </a:solidFill>
              </a:rPr>
              <a:t/>
            </a:r>
            <a:br>
              <a:rPr lang="cs-CZ" sz="20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36</a:t>
            </a:fld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170925" cy="312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otka, Foto Prominentní čtvrť Neuer Zollhof (Düsseldorf, Německ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236913" cy="307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90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Vliv Brechtova epického divadla: </a:t>
            </a:r>
            <a:endParaRPr lang="cs-CZ" sz="3200" dirty="0" smtClean="0"/>
          </a:p>
          <a:p>
            <a:pPr marL="742950" lvl="2" indent="-342900"/>
            <a:r>
              <a:rPr lang="cs-CZ" sz="2800" dirty="0" smtClean="0"/>
              <a:t>vypravěč</a:t>
            </a:r>
            <a:r>
              <a:rPr lang="cs-CZ" sz="2800" dirty="0"/>
              <a:t>, </a:t>
            </a:r>
            <a:endParaRPr lang="cs-CZ" sz="2800" dirty="0" smtClean="0"/>
          </a:p>
          <a:p>
            <a:pPr marL="742950" lvl="2" indent="-342900"/>
            <a:r>
              <a:rPr lang="cs-CZ" sz="2800" dirty="0" smtClean="0"/>
              <a:t>postavy </a:t>
            </a:r>
            <a:r>
              <a:rPr lang="cs-CZ" sz="2800" dirty="0"/>
              <a:t>se stávají vypravěči vlastních </a:t>
            </a:r>
            <a:r>
              <a:rPr lang="cs-CZ" sz="2800" dirty="0" smtClean="0"/>
              <a:t>příběhů,</a:t>
            </a:r>
          </a:p>
          <a:p>
            <a:pPr marL="742950" lvl="2" indent="-342900"/>
            <a:r>
              <a:rPr lang="cs-CZ" sz="2800" dirty="0" smtClean="0"/>
              <a:t>montáže a koláže,</a:t>
            </a:r>
          </a:p>
          <a:p>
            <a:pPr marL="742950" lvl="2" indent="-342900"/>
            <a:r>
              <a:rPr lang="cs-CZ" sz="2800" dirty="0" smtClean="0"/>
              <a:t>média, střídání médií</a:t>
            </a:r>
          </a:p>
          <a:p>
            <a:pPr marL="742950" lvl="2" indent="-342900"/>
            <a:r>
              <a:rPr lang="cs-CZ" sz="2800" dirty="0" smtClean="0"/>
              <a:t>zrušení tradiční výstavby dramatu (dělení na akty, scény…)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565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DRAMATIZACE = Divadelní text vzniklý na základě románu (prozaického textu)</a:t>
            </a:r>
          </a:p>
          <a:p>
            <a:pPr lvl="1"/>
            <a:r>
              <a:rPr lang="cs-CZ" dirty="0" smtClean="0"/>
              <a:t>Inovace</a:t>
            </a:r>
          </a:p>
          <a:p>
            <a:pPr lvl="1"/>
            <a:r>
              <a:rPr lang="cs-CZ" dirty="0" smtClean="0"/>
              <a:t>Změny</a:t>
            </a:r>
          </a:p>
          <a:p>
            <a:pPr lvl="1"/>
            <a:r>
              <a:rPr lang="cs-CZ" dirty="0" smtClean="0"/>
              <a:t>Interpretace</a:t>
            </a:r>
          </a:p>
          <a:p>
            <a:pPr lvl="1"/>
            <a:r>
              <a:rPr lang="cs-CZ" dirty="0" smtClean="0"/>
              <a:t>Komentáře</a:t>
            </a:r>
          </a:p>
          <a:p>
            <a:pPr lvl="2"/>
            <a:r>
              <a:rPr lang="cs-CZ" dirty="0" smtClean="0"/>
              <a:t>Vzniká otázka věrnosti předloze a autorství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471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TEZE</a:t>
            </a:r>
          </a:p>
          <a:p>
            <a:pPr lvl="1"/>
            <a:r>
              <a:rPr lang="cs-CZ" dirty="0" smtClean="0"/>
              <a:t>Dramatizace románu je nový žánr umístěný mezi „dramatiku“ a „epiku“</a:t>
            </a:r>
          </a:p>
          <a:p>
            <a:pPr lvl="2"/>
            <a:r>
              <a:rPr lang="cs-CZ" dirty="0" smtClean="0"/>
              <a:t>Lyrika – epika – </a:t>
            </a:r>
            <a:r>
              <a:rPr lang="cs-CZ" i="1" dirty="0" smtClean="0">
                <a:solidFill>
                  <a:srgbClr val="FF0000"/>
                </a:solidFill>
              </a:rPr>
              <a:t>dramatizace</a:t>
            </a:r>
            <a:r>
              <a:rPr lang="cs-CZ" dirty="0" smtClean="0"/>
              <a:t> - dramatika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66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Frank </a:t>
            </a:r>
            <a:r>
              <a:rPr lang="cs-CZ" sz="2800" dirty="0" err="1"/>
              <a:t>Norris</a:t>
            </a:r>
            <a:r>
              <a:rPr lang="cs-CZ" sz="2800" dirty="0"/>
              <a:t>: Lačnost po zlatě (2004)</a:t>
            </a:r>
          </a:p>
          <a:p>
            <a:r>
              <a:rPr lang="cs-CZ" sz="2800" dirty="0" err="1"/>
              <a:t>Pittigrilli</a:t>
            </a:r>
            <a:r>
              <a:rPr lang="cs-CZ" sz="2800" dirty="0"/>
              <a:t>: Kokain (2004)</a:t>
            </a:r>
          </a:p>
          <a:p>
            <a:r>
              <a:rPr lang="cs-CZ" sz="2800" dirty="0"/>
              <a:t>Louis-Ferdinand </a:t>
            </a:r>
            <a:r>
              <a:rPr lang="cs-CZ" sz="2800" dirty="0" err="1"/>
              <a:t>Céline</a:t>
            </a:r>
            <a:r>
              <a:rPr lang="cs-CZ" sz="2800" dirty="0"/>
              <a:t>: Sever (2007), Cesta do hlubin noci (2013)</a:t>
            </a:r>
          </a:p>
          <a:p>
            <a:r>
              <a:rPr lang="cs-CZ" sz="2800" dirty="0"/>
              <a:t>Erich </a:t>
            </a:r>
            <a:r>
              <a:rPr lang="cs-CZ" sz="2800" dirty="0" err="1"/>
              <a:t>Kästner</a:t>
            </a:r>
            <a:r>
              <a:rPr lang="cs-CZ" sz="2800" dirty="0"/>
              <a:t>: Emil a detektivové (2007)</a:t>
            </a:r>
          </a:p>
          <a:p>
            <a:r>
              <a:rPr lang="cs-CZ" sz="2800" dirty="0"/>
              <a:t>Friedrich von </a:t>
            </a:r>
            <a:r>
              <a:rPr lang="cs-CZ" sz="2800" dirty="0" err="1"/>
              <a:t>Gagern</a:t>
            </a:r>
            <a:r>
              <a:rPr lang="cs-CZ" sz="2800" dirty="0"/>
              <a:t>: Mučednický kůl (2005), Oceán (2009)</a:t>
            </a:r>
          </a:p>
          <a:p>
            <a:r>
              <a:rPr lang="cs-CZ" sz="2800" dirty="0"/>
              <a:t>Heinrich von </a:t>
            </a:r>
            <a:r>
              <a:rPr lang="cs-CZ" sz="2800" dirty="0" err="1"/>
              <a:t>Kleist</a:t>
            </a:r>
            <a:r>
              <a:rPr lang="cs-CZ" sz="2800" dirty="0"/>
              <a:t>: Markýza z O… (2012)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889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Existuje rozdíl mezi dřívější dramatizací prózy a mezi postmoderní dramatizací?</a:t>
            </a:r>
          </a:p>
          <a:p>
            <a:pPr lvl="2"/>
            <a:r>
              <a:rPr lang="cs-CZ" dirty="0"/>
              <a:t>Dříve: dramatizace znamenala především epizaci dramatického textu (vstup zprostředkujícího komunikačního systému – vypravěče apod.)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231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>
                <a:solidFill>
                  <a:prstClr val="black"/>
                </a:solidFill>
              </a:rPr>
              <a:t/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 err="1">
                <a:solidFill>
                  <a:prstClr val="black"/>
                </a:solidFill>
              </a:rPr>
              <a:t>Castorf</a:t>
            </a:r>
            <a:r>
              <a:rPr lang="cs-CZ" sz="2000" dirty="0">
                <a:solidFill>
                  <a:prstClr val="black"/>
                </a:solidFill>
              </a:rPr>
              <a:t> – Dramatizace </a:t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>
                <a:solidFill>
                  <a:prstClr val="black"/>
                </a:solidFill>
              </a:rPr>
              <a:t>(Berlín, Alexandrovo náměstí)</a:t>
            </a:r>
            <a:br>
              <a:rPr lang="cs-CZ" sz="20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err="1"/>
              <a:t>Postdramatická</a:t>
            </a:r>
            <a:r>
              <a:rPr lang="cs-CZ" dirty="0"/>
              <a:t> kritéria, která mj. určují „nový žánr“ dramatizace:</a:t>
            </a:r>
          </a:p>
          <a:p>
            <a:pPr lvl="2"/>
            <a:r>
              <a:rPr lang="cs-CZ" dirty="0"/>
              <a:t>Text</a:t>
            </a:r>
          </a:p>
          <a:p>
            <a:pPr lvl="2"/>
            <a:r>
              <a:rPr lang="cs-CZ" dirty="0"/>
              <a:t>Jazyk</a:t>
            </a:r>
          </a:p>
          <a:p>
            <a:pPr lvl="2"/>
            <a:r>
              <a:rPr lang="cs-CZ" dirty="0"/>
              <a:t>Postava</a:t>
            </a:r>
          </a:p>
          <a:p>
            <a:pPr lvl="2"/>
            <a:r>
              <a:rPr lang="cs-CZ" dirty="0"/>
              <a:t>Tělo</a:t>
            </a:r>
          </a:p>
          <a:p>
            <a:pPr lvl="2"/>
            <a:r>
              <a:rPr lang="cs-CZ" dirty="0"/>
              <a:t>Příběh</a:t>
            </a:r>
          </a:p>
          <a:p>
            <a:pPr lvl="2"/>
            <a:r>
              <a:rPr lang="cs-CZ" dirty="0"/>
              <a:t>Jednání </a:t>
            </a:r>
          </a:p>
          <a:p>
            <a:pPr lvl="2"/>
            <a:r>
              <a:rPr lang="cs-CZ" dirty="0"/>
              <a:t>Prostor a čas</a:t>
            </a:r>
          </a:p>
          <a:p>
            <a:pPr lvl="2"/>
            <a:r>
              <a:rPr lang="cs-CZ" dirty="0"/>
              <a:t>Prostředky postdramatické </a:t>
            </a:r>
            <a:r>
              <a:rPr lang="cs-CZ" dirty="0" err="1"/>
              <a:t>intermediality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71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Drama (Dramatický text) </a:t>
            </a:r>
            <a:r>
              <a:rPr lang="cs-CZ" i="1" dirty="0" smtClean="0"/>
              <a:t>vs.</a:t>
            </a:r>
            <a:r>
              <a:rPr lang="cs-CZ" dirty="0" smtClean="0"/>
              <a:t> Divadelní text</a:t>
            </a:r>
          </a:p>
          <a:p>
            <a:pPr lvl="1"/>
            <a:r>
              <a:rPr lang="cs-CZ" dirty="0" smtClean="0"/>
              <a:t>Plurimediální text</a:t>
            </a:r>
          </a:p>
          <a:p>
            <a:pPr lvl="1"/>
            <a:r>
              <a:rPr lang="cs-CZ" dirty="0" smtClean="0"/>
              <a:t>Rozdílný způsob recepce u prózy a divadla (čas, tempo, kolektivnost  </a:t>
            </a:r>
            <a:r>
              <a:rPr lang="cs-CZ" i="1" dirty="0" smtClean="0"/>
              <a:t>vs. </a:t>
            </a:r>
            <a:r>
              <a:rPr lang="cs-CZ" dirty="0"/>
              <a:t>s</a:t>
            </a:r>
            <a:r>
              <a:rPr lang="cs-CZ" dirty="0" smtClean="0"/>
              <a:t>amota …)</a:t>
            </a:r>
          </a:p>
          <a:p>
            <a:pPr lvl="1"/>
            <a:r>
              <a:rPr lang="cs-CZ" dirty="0" smtClean="0"/>
              <a:t>Román = velká vyprávěcí forma, má ozřejmit souvislosti historie, společnosti a individuální biografie (</a:t>
            </a:r>
            <a:r>
              <a:rPr lang="cs-CZ" dirty="0" err="1" smtClean="0"/>
              <a:t>Lukács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41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DRAMATIZACE U CASTORFA</a:t>
            </a:r>
          </a:p>
          <a:p>
            <a:r>
              <a:rPr lang="cs-CZ" dirty="0" smtClean="0"/>
              <a:t>„…</a:t>
            </a:r>
            <a:r>
              <a:rPr lang="cs-CZ" sz="3000" dirty="0" smtClean="0"/>
              <a:t>(běžné divadlo) je obvykle strašně beztvaré, to vadilo už Bertoltu Brechtovi. Pro mě je dost důležitá určitá komplexnost, jak se projevuje v mnohovrstevnatém způsobu vnímání, ale i v látce, v románech Dostojevského. (…) Chtěl bych se přiblížit </a:t>
            </a:r>
            <a:r>
              <a:rPr lang="cs-CZ" sz="3000" dirty="0" err="1" smtClean="0"/>
              <a:t>mnohovrstevnatosti</a:t>
            </a:r>
            <a:r>
              <a:rPr lang="cs-CZ" sz="3000" dirty="0" smtClean="0"/>
              <a:t> zrcadlení světa. (…) Proto také často pracuji s romány. Divadelní hry jsou mnohdy jako generální plán: sugerují rozpoznatelnost a ovladatelnost světa.“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951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Touha po komplexnosti a nejednoznačnosti ve zobrazení světa  </a:t>
            </a:r>
            <a:r>
              <a:rPr lang="cs-CZ" dirty="0" smtClean="0">
                <a:sym typeface="Symbol"/>
              </a:rPr>
              <a:t> vzniká tehdy, když si autor/autoři hrají s odchylkami a rozdíly vůči předloze.</a:t>
            </a:r>
          </a:p>
          <a:p>
            <a:pPr lvl="1"/>
            <a:r>
              <a:rPr lang="cs-CZ" dirty="0" smtClean="0">
                <a:sym typeface="Symbol"/>
              </a:rPr>
              <a:t>hra s původními významy se stává ekvivalentem vypravěčské mnohoznačnosti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53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měny v procesu dramatizace</a:t>
            </a:r>
          </a:p>
          <a:p>
            <a:pPr lvl="1"/>
            <a:r>
              <a:rPr lang="cs-CZ" dirty="0" smtClean="0"/>
              <a:t>přenos, který je založen na změně média</a:t>
            </a:r>
          </a:p>
          <a:p>
            <a:pPr lvl="1"/>
            <a:r>
              <a:rPr lang="cs-CZ" dirty="0" smtClean="0"/>
              <a:t>text určený k tichému čtení je přepracován pro jeviště </a:t>
            </a:r>
            <a:r>
              <a:rPr lang="cs-CZ" dirty="0" smtClean="0">
                <a:sym typeface="Symbol"/>
              </a:rPr>
              <a:t> je přizpůsoben novým funkcím</a:t>
            </a:r>
            <a:endParaRPr lang="cs-CZ" dirty="0" smtClean="0"/>
          </a:p>
          <a:p>
            <a:pPr lvl="1"/>
            <a:r>
              <a:rPr lang="cs-CZ" dirty="0" smtClean="0"/>
              <a:t>text románu se musí proměnit v hlavní a vedlejší text</a:t>
            </a:r>
          </a:p>
          <a:p>
            <a:pPr lvl="1"/>
            <a:r>
              <a:rPr lang="cs-CZ" dirty="0" smtClean="0"/>
              <a:t>divadlo musí rezignovat na funkci vypravěče nebo ji musí přidělit postavám či nějakému hlasu „</a:t>
            </a:r>
            <a:r>
              <a:rPr lang="cs-CZ" dirty="0" err="1" smtClean="0"/>
              <a:t>off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místo děje, čas děje</a:t>
            </a:r>
          </a:p>
          <a:p>
            <a:pPr lvl="1"/>
            <a:r>
              <a:rPr lang="cs-CZ" dirty="0" smtClean="0"/>
              <a:t>nový dramatický text tvoří přechodové </a:t>
            </a:r>
            <a:r>
              <a:rPr lang="cs-CZ" dirty="0" err="1" smtClean="0"/>
              <a:t>statium</a:t>
            </a:r>
            <a:r>
              <a:rPr lang="cs-CZ" dirty="0" smtClean="0"/>
              <a:t> do jiného média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275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transformace myšlenek, snů, teoretických reflexí… </a:t>
            </a:r>
          </a:p>
          <a:p>
            <a:pPr lvl="1"/>
            <a:r>
              <a:rPr lang="cs-CZ" dirty="0" smtClean="0"/>
              <a:t>obvykle zmenšení personálu</a:t>
            </a:r>
          </a:p>
          <a:p>
            <a:pPr lvl="1"/>
            <a:r>
              <a:rPr lang="cs-CZ" dirty="0" smtClean="0"/>
              <a:t>„ztráty přenosu“ jsou obvyklé, je třeba s nimi počítat</a:t>
            </a:r>
          </a:p>
          <a:p>
            <a:pPr lvl="1"/>
            <a:r>
              <a:rPr lang="cs-CZ" dirty="0" err="1" smtClean="0"/>
              <a:t>Castorf</a:t>
            </a:r>
            <a:r>
              <a:rPr lang="cs-CZ" dirty="0" smtClean="0"/>
              <a:t>: „ Když </a:t>
            </a:r>
            <a:r>
              <a:rPr lang="cs-CZ" dirty="0"/>
              <a:t>mám látku jako Běsi, </a:t>
            </a:r>
            <a:r>
              <a:rPr lang="cs-CZ" dirty="0" smtClean="0"/>
              <a:t>zdá se mi, že člověk se dokáže přiblížit vždycky jenom k hraničním hodnotám.“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128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Castorfova</a:t>
            </a:r>
            <a:r>
              <a:rPr lang="cs-CZ" dirty="0" smtClean="0"/>
              <a:t> metoda jak vypracovat to, co je pro něho důležité:</a:t>
            </a:r>
          </a:p>
          <a:p>
            <a:pPr lvl="1"/>
            <a:r>
              <a:rPr lang="cs-CZ" dirty="0" smtClean="0"/>
              <a:t>rozložit román na jeho základní části</a:t>
            </a:r>
          </a:p>
          <a:p>
            <a:pPr lvl="1"/>
            <a:r>
              <a:rPr lang="cs-CZ" dirty="0" smtClean="0"/>
              <a:t>nejzajímavější části znovu poskládat</a:t>
            </a:r>
          </a:p>
          <a:p>
            <a:pPr lvl="1"/>
            <a:r>
              <a:rPr lang="cs-CZ" dirty="0" err="1" smtClean="0"/>
              <a:t>Castorf</a:t>
            </a:r>
            <a:r>
              <a:rPr lang="cs-CZ" dirty="0" smtClean="0"/>
              <a:t>: „… lze říct, že dojde ke zboření. Ale zde se rozlišují dva způsoby pohledu, někdo vidí jen zboření, někdo vidí, jak z trosek vzniká něco nového.“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19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>
                <a:solidFill>
                  <a:prstClr val="black"/>
                </a:solidFill>
              </a:rPr>
              <a:t/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 err="1">
                <a:solidFill>
                  <a:prstClr val="black"/>
                </a:solidFill>
              </a:rPr>
              <a:t>Castorf</a:t>
            </a:r>
            <a:r>
              <a:rPr lang="cs-CZ" sz="2200" dirty="0">
                <a:solidFill>
                  <a:prstClr val="black"/>
                </a:solidFill>
              </a:rPr>
              <a:t> – Dramatizace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(Berlín, Alexandrovo náměstí)</a:t>
            </a:r>
            <a:br>
              <a:rPr lang="cs-CZ" sz="22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případě dramatizace Berlín, Alexandrovo náměstí – vzniká na první pohled něco, co je jednoznačnější než </a:t>
            </a:r>
            <a:r>
              <a:rPr lang="cs-CZ" dirty="0" err="1" smtClean="0"/>
              <a:t>Döblinův</a:t>
            </a:r>
            <a:r>
              <a:rPr lang="cs-CZ" dirty="0" smtClean="0"/>
              <a:t> román:</a:t>
            </a:r>
          </a:p>
          <a:p>
            <a:pPr lvl="1"/>
            <a:r>
              <a:rPr lang="cs-CZ" dirty="0" smtClean="0"/>
              <a:t>silnější orientace na Franze </a:t>
            </a:r>
            <a:r>
              <a:rPr lang="cs-CZ" dirty="0" err="1" smtClean="0"/>
              <a:t>Biberkopfa</a:t>
            </a:r>
            <a:endParaRPr lang="cs-CZ" dirty="0" smtClean="0"/>
          </a:p>
          <a:p>
            <a:pPr lvl="1"/>
            <a:r>
              <a:rPr lang="cs-CZ" dirty="0" smtClean="0"/>
              <a:t>škrtnutí mnoha dějových linií a epizod</a:t>
            </a:r>
          </a:p>
          <a:p>
            <a:pPr lvl="1"/>
            <a:r>
              <a:rPr lang="cs-CZ" dirty="0" smtClean="0"/>
              <a:t>scény často přímo navazují</a:t>
            </a:r>
          </a:p>
          <a:p>
            <a:pPr lvl="1"/>
            <a:r>
              <a:rPr lang="cs-CZ" dirty="0" err="1" smtClean="0"/>
              <a:t>Castorf</a:t>
            </a:r>
            <a:r>
              <a:rPr lang="cs-CZ" dirty="0" smtClean="0"/>
              <a:t> se jen volně drží kapitol románu</a:t>
            </a:r>
          </a:p>
          <a:p>
            <a:pPr lvl="1"/>
            <a:r>
              <a:rPr lang="cs-CZ" dirty="0" smtClean="0"/>
              <a:t>scéna: 4 mobilní obytné buňky (jedna je jako hospoda) – zmenšení počtu </a:t>
            </a:r>
            <a:r>
              <a:rPr lang="cs-CZ" dirty="0" err="1" smtClean="0"/>
              <a:t>dějšiť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787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>
                <a:solidFill>
                  <a:prstClr val="black"/>
                </a:solidFill>
              </a:rPr>
              <a:t/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 err="1">
                <a:solidFill>
                  <a:prstClr val="black"/>
                </a:solidFill>
              </a:rPr>
              <a:t>Castorf</a:t>
            </a:r>
            <a:r>
              <a:rPr lang="cs-CZ" sz="2000" dirty="0">
                <a:solidFill>
                  <a:prstClr val="black"/>
                </a:solidFill>
              </a:rPr>
              <a:t> – Dramatizace </a:t>
            </a:r>
            <a:br>
              <a:rPr lang="cs-CZ" sz="2000" dirty="0">
                <a:solidFill>
                  <a:prstClr val="black"/>
                </a:solidFill>
              </a:rPr>
            </a:br>
            <a:r>
              <a:rPr lang="cs-CZ" sz="2000" dirty="0">
                <a:solidFill>
                  <a:prstClr val="black"/>
                </a:solidFill>
              </a:rPr>
              <a:t>(Berlín, Alexandrovo náměstí)</a:t>
            </a:r>
            <a:br>
              <a:rPr lang="cs-CZ" sz="20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HERECKÁ TVORBA</a:t>
            </a:r>
          </a:p>
          <a:p>
            <a:pPr lvl="1"/>
            <a:r>
              <a:rPr lang="cs-CZ" dirty="0" err="1" smtClean="0"/>
              <a:t>Stanislavskij</a:t>
            </a:r>
            <a:r>
              <a:rPr lang="cs-CZ" dirty="0" smtClean="0"/>
              <a:t> – přirozenost zobrazení postav</a:t>
            </a:r>
          </a:p>
          <a:p>
            <a:pPr lvl="1"/>
            <a:r>
              <a:rPr lang="cs-CZ" dirty="0" smtClean="0"/>
              <a:t>Brecht – působnost skrze hru odcizení</a:t>
            </a:r>
          </a:p>
          <a:p>
            <a:pPr lvl="1"/>
            <a:r>
              <a:rPr lang="cs-CZ" dirty="0" err="1" smtClean="0"/>
              <a:t>Artaud</a:t>
            </a:r>
            <a:r>
              <a:rPr lang="cs-CZ" dirty="0" smtClean="0"/>
              <a:t> – organické divadlo</a:t>
            </a:r>
          </a:p>
          <a:p>
            <a:pPr lvl="1"/>
            <a:r>
              <a:rPr lang="cs-CZ" dirty="0" smtClean="0"/>
              <a:t>CASTORF – propojení všech tří metod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93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Franz Kafka: Amerika (2012)</a:t>
            </a:r>
          </a:p>
          <a:p>
            <a:r>
              <a:rPr lang="cs-CZ" sz="2800" dirty="0" err="1"/>
              <a:t>Honoré</a:t>
            </a:r>
            <a:r>
              <a:rPr lang="cs-CZ" sz="2800" dirty="0"/>
              <a:t> de Balzac: Sestřenice Běta (2013)</a:t>
            </a:r>
          </a:p>
          <a:p>
            <a:r>
              <a:rPr lang="cs-CZ" sz="2800" dirty="0" err="1"/>
              <a:t>Curzio</a:t>
            </a:r>
            <a:r>
              <a:rPr lang="cs-CZ" sz="2800" dirty="0"/>
              <a:t> </a:t>
            </a:r>
            <a:r>
              <a:rPr lang="cs-CZ" sz="2800" dirty="0" err="1"/>
              <a:t>Malaparte</a:t>
            </a:r>
            <a:r>
              <a:rPr lang="cs-CZ" sz="2800" dirty="0"/>
              <a:t>: Kaput (2014)</a:t>
            </a:r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340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800" dirty="0">
                <a:solidFill>
                  <a:prstClr val="black"/>
                </a:solidFill>
              </a:rPr>
              <a:t/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 err="1">
                <a:solidFill>
                  <a:prstClr val="black"/>
                </a:solidFill>
              </a:rPr>
              <a:t>Castorf</a:t>
            </a:r>
            <a:r>
              <a:rPr lang="cs-CZ" sz="1800" dirty="0">
                <a:solidFill>
                  <a:prstClr val="black"/>
                </a:solidFill>
              </a:rPr>
              <a:t> – Dramatizace 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(Berlín, Alexandrovo náměstí)</a:t>
            </a:r>
            <a:br>
              <a:rPr lang="cs-CZ" sz="18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POLITICKÉ DIVADLO</a:t>
            </a:r>
          </a:p>
          <a:p>
            <a:pPr lvl="1"/>
            <a:r>
              <a:rPr lang="cs-CZ" dirty="0" smtClean="0"/>
              <a:t>Podle Eriky Fischer-</a:t>
            </a:r>
            <a:r>
              <a:rPr lang="cs-CZ" dirty="0" err="1" smtClean="0"/>
              <a:t>Lichte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Divadlo je v zásadě politické, vystupují zde proti sobě dvě skupiny (herci a diváci)</a:t>
            </a:r>
          </a:p>
          <a:p>
            <a:pPr lvl="2"/>
            <a:r>
              <a:rPr lang="cs-CZ" dirty="0" smtClean="0"/>
              <a:t>Pokud divadlo zobrazuje člověka a svět jako proměnitelné, jde o politické divadlo</a:t>
            </a:r>
          </a:p>
          <a:p>
            <a:pPr lvl="2"/>
            <a:r>
              <a:rPr lang="cs-CZ" dirty="0" smtClean="0"/>
              <a:t>Mnohost témat v obsahové rovině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6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 err="1" smtClean="0"/>
              <a:t>Castorf</a:t>
            </a:r>
            <a:r>
              <a:rPr lang="cs-CZ" sz="2400" dirty="0" smtClean="0"/>
              <a:t> – Dramatizace </a:t>
            </a:r>
            <a:br>
              <a:rPr lang="cs-CZ" sz="2400" dirty="0" smtClean="0"/>
            </a:br>
            <a:r>
              <a:rPr lang="cs-CZ" sz="2400" dirty="0" smtClean="0"/>
              <a:t>(Berlín, Alexandrovo náměstí)</a:t>
            </a:r>
            <a:endParaRPr lang="cs-CZ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Alfred </a:t>
            </a:r>
            <a:r>
              <a:rPr lang="cs-CZ" sz="2800" b="1" dirty="0" err="1" smtClean="0"/>
              <a:t>Döblin</a:t>
            </a:r>
            <a:endParaRPr lang="cs-CZ" sz="2800" b="1" dirty="0"/>
          </a:p>
          <a:p>
            <a:r>
              <a:rPr lang="cs-CZ" dirty="0" smtClean="0"/>
              <a:t>Ovlivněn expresionismem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686022" cy="32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1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Berlin</a:t>
            </a:r>
            <a:r>
              <a:rPr lang="cs-CZ" b="1" dirty="0" smtClean="0"/>
              <a:t> </a:t>
            </a:r>
            <a:r>
              <a:rPr lang="cs-CZ" b="1" dirty="0" err="1" smtClean="0"/>
              <a:t>Alexnaderplatz</a:t>
            </a:r>
            <a:r>
              <a:rPr lang="cs-CZ" b="1" dirty="0" smtClean="0"/>
              <a:t>. Die </a:t>
            </a:r>
            <a:r>
              <a:rPr lang="cs-CZ" b="1" dirty="0" err="1" smtClean="0"/>
              <a:t>Geschichte</a:t>
            </a:r>
            <a:r>
              <a:rPr lang="cs-CZ" b="1" dirty="0" smtClean="0"/>
              <a:t> </a:t>
            </a:r>
            <a:r>
              <a:rPr lang="cs-CZ" b="1" dirty="0" err="1" smtClean="0"/>
              <a:t>über</a:t>
            </a:r>
            <a:r>
              <a:rPr lang="cs-CZ" b="1" dirty="0" smtClean="0"/>
              <a:t> Franz </a:t>
            </a:r>
            <a:r>
              <a:rPr lang="cs-CZ" b="1" dirty="0" err="1" smtClean="0"/>
              <a:t>Biberkopf</a:t>
            </a:r>
            <a:r>
              <a:rPr lang="cs-CZ" b="1" dirty="0" smtClean="0"/>
              <a:t>. </a:t>
            </a:r>
            <a:r>
              <a:rPr lang="cs-CZ" dirty="0" smtClean="0"/>
              <a:t>(1929)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Berlín, Alexandrovo náměstí </a:t>
            </a:r>
            <a:endParaRPr lang="cs-CZ" dirty="0" smtClean="0"/>
          </a:p>
          <a:p>
            <a:pPr lvl="1"/>
            <a:r>
              <a:rPr lang="cs-CZ" dirty="0"/>
              <a:t>;</a:t>
            </a:r>
            <a:r>
              <a:rPr lang="cs-CZ" dirty="0" smtClean="0"/>
              <a:t>Propuštěný </a:t>
            </a:r>
            <a:r>
              <a:rPr lang="cs-CZ" dirty="0"/>
              <a:t>vězeň Franz </a:t>
            </a:r>
            <a:r>
              <a:rPr lang="cs-CZ" dirty="0" err="1"/>
              <a:t>Biberkopf</a:t>
            </a:r>
            <a:r>
              <a:rPr lang="cs-CZ" dirty="0"/>
              <a:t> se pokouší zapojit do běžného života – souboj s velkoměstem</a:t>
            </a:r>
          </a:p>
          <a:p>
            <a:pPr lvl="1"/>
            <a:r>
              <a:rPr lang="cs-CZ" dirty="0"/>
              <a:t>Paralela – James </a:t>
            </a:r>
            <a:r>
              <a:rPr lang="cs-CZ" dirty="0" err="1"/>
              <a:t>Joyce</a:t>
            </a:r>
            <a:r>
              <a:rPr lang="cs-CZ" dirty="0"/>
              <a:t> „Odysseus“ (1922</a:t>
            </a:r>
            <a:r>
              <a:rPr lang="cs-CZ" dirty="0" smtClean="0"/>
              <a:t>) aj.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65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Členění – 9 knih</a:t>
            </a:r>
          </a:p>
          <a:p>
            <a:pPr lvl="1"/>
            <a:r>
              <a:rPr lang="cs-CZ" dirty="0" smtClean="0"/>
              <a:t>jazyk</a:t>
            </a:r>
          </a:p>
          <a:p>
            <a:pPr lvl="1"/>
            <a:r>
              <a:rPr lang="cs-CZ" dirty="0" smtClean="0"/>
              <a:t>Paralelní a anachronické vyprávění, vsuvky (antika apod.)</a:t>
            </a:r>
          </a:p>
          <a:p>
            <a:pPr lvl="1"/>
            <a:r>
              <a:rPr lang="cs-CZ" dirty="0" smtClean="0"/>
              <a:t>Technika koláže a montáže </a:t>
            </a:r>
          </a:p>
          <a:p>
            <a:pPr lvl="2"/>
            <a:r>
              <a:rPr lang="cs-CZ" dirty="0" smtClean="0"/>
              <a:t>Citace a titulky z novin , reklamní texty, politická hesla, texty písniček,  rýmovačky atp.</a:t>
            </a:r>
          </a:p>
          <a:p>
            <a:pPr lvl="2"/>
            <a:r>
              <a:rPr lang="cs-CZ" b="1" dirty="0" smtClean="0"/>
              <a:t>Koláž</a:t>
            </a:r>
            <a:r>
              <a:rPr lang="cs-CZ" dirty="0" smtClean="0"/>
              <a:t> – z </a:t>
            </a:r>
            <a:r>
              <a:rPr lang="cs-CZ" dirty="0" err="1" smtClean="0"/>
              <a:t>franc</a:t>
            </a:r>
            <a:r>
              <a:rPr lang="cs-CZ" dirty="0" smtClean="0"/>
              <a:t>. </a:t>
            </a:r>
            <a:r>
              <a:rPr lang="cs-CZ" dirty="0" err="1" smtClean="0"/>
              <a:t>coller</a:t>
            </a:r>
            <a:r>
              <a:rPr lang="cs-CZ" dirty="0" smtClean="0"/>
              <a:t> = lepit</a:t>
            </a:r>
          </a:p>
          <a:p>
            <a:pPr lvl="2"/>
            <a:r>
              <a:rPr lang="cs-CZ" b="1" dirty="0" smtClean="0"/>
              <a:t>Montáž</a:t>
            </a:r>
            <a:r>
              <a:rPr lang="cs-CZ" dirty="0" smtClean="0"/>
              <a:t> – spojování jednotlivých částí v jeden celek (v širokém smyslu slova, např. technická montáž stroje… apod.)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7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Dramatizace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(Berlín, Alexandrovo náměstí)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Česky: </a:t>
            </a:r>
          </a:p>
          <a:p>
            <a:pPr lvl="2"/>
            <a:r>
              <a:rPr lang="cs-CZ" dirty="0" smtClean="0"/>
              <a:t>1935 Praha : Julius Albert, překlad Zdenka </a:t>
            </a:r>
            <a:r>
              <a:rPr lang="cs-CZ" dirty="0" err="1" smtClean="0"/>
              <a:t>Münzrová</a:t>
            </a:r>
            <a:endParaRPr lang="cs-CZ" dirty="0" smtClean="0"/>
          </a:p>
          <a:p>
            <a:pPr lvl="2"/>
            <a:r>
              <a:rPr lang="cs-CZ" dirty="0" smtClean="0"/>
              <a:t>1968 Praha : Odeon, překlad Kamila Jiroudková</a:t>
            </a:r>
          </a:p>
          <a:p>
            <a:pPr lvl="2"/>
            <a:r>
              <a:rPr lang="cs-CZ" dirty="0" smtClean="0"/>
              <a:t>2014 Praha : Rybka </a:t>
            </a:r>
            <a:r>
              <a:rPr lang="cs-CZ" dirty="0" err="1" smtClean="0"/>
              <a:t>Publishers</a:t>
            </a:r>
            <a:r>
              <a:rPr lang="cs-CZ" dirty="0" smtClean="0"/>
              <a:t>, překlad Kamila Jiroudková</a:t>
            </a:r>
          </a:p>
          <a:p>
            <a:pPr lvl="1"/>
            <a:r>
              <a:rPr lang="cs-CZ" dirty="0" smtClean="0"/>
              <a:t>Filmové a televizní verze</a:t>
            </a:r>
          </a:p>
          <a:p>
            <a:pPr lvl="2"/>
            <a:r>
              <a:rPr lang="cs-CZ" dirty="0" smtClean="0"/>
              <a:t>např. Rainer Werner </a:t>
            </a:r>
            <a:r>
              <a:rPr lang="cs-CZ" dirty="0" err="1"/>
              <a:t>F</a:t>
            </a:r>
            <a:r>
              <a:rPr lang="cs-CZ" dirty="0" err="1" smtClean="0"/>
              <a:t>assbinder</a:t>
            </a:r>
            <a:r>
              <a:rPr lang="cs-CZ" dirty="0" smtClean="0"/>
              <a:t> – 1980, 14 dílná TV seriál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7. 4. 2015 / 21. 4.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B9FB-AFD8-4E2B-BF5D-EB13F3F517A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2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1990</Words>
  <Application>Microsoft Office PowerPoint</Application>
  <PresentationFormat>Předvádění na obrazovce (4:3)</PresentationFormat>
  <Paragraphs>289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Motiv systému Office</vt:lpstr>
      <vt:lpstr>FRANK CASTORF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</vt:lpstr>
      <vt:lpstr>Castorf – Dramatizace  (Berlín, Alexandrovo náměstí) </vt:lpstr>
      <vt:lpstr>Castorf – Dramatizace  (Berlín, Alexandrovo náměstí) / Wagner-Siegfried</vt:lpstr>
      <vt:lpstr>Picasso / Kytara / Žena v zahradě</vt:lpstr>
      <vt:lpstr>Picasso / Matka a dítě / Tři hudebníci</vt:lpstr>
      <vt:lpstr>Koláž</vt:lpstr>
      <vt:lpstr>Koláž // Juan Gris   </vt:lpstr>
      <vt:lpstr>Emmanuel Flipo / Koláž 1998</vt:lpstr>
      <vt:lpstr>Castorf – Dramatizace (Berlín, Alexandrovo náměstí) Scéna a kostýmy Bert Neumann</vt:lpstr>
      <vt:lpstr>Castorf – Dramatizace (Berlín, Alexandrovo náměstí) Scéna a kostýmy Bert Neumann</vt:lpstr>
      <vt:lpstr>Castorf – Dramatizace (Berlín, Alexandrovo náměstí) Scéna a kostýmy Bert Neumann</vt:lpstr>
      <vt:lpstr>Castorf – Dramatizace (Berlín, Alexandrovo náměstí) Scéna a kostýmy Bert Neumann</vt:lpstr>
      <vt:lpstr>Castorf – Dramatizace (Berlín, Alexandrovo náměstí) Scéna a kostýmy Bert Neumann</vt:lpstr>
      <vt:lpstr>Castorf – Dramatizace  (Berlín, Alexandrovo náměstí) Palast der Republik</vt:lpstr>
      <vt:lpstr>Castorf – Dramatizace  (Berlín, Alexandrovo náměstí) Palast der Republik</vt:lpstr>
      <vt:lpstr>Castorf – Dramatizace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Museum ve Weil am Raum (Bavorsko) //  Tančící dům v Praze </vt:lpstr>
      <vt:lpstr> Castorf – Dramatizace  (Berlín, Alexandrovo náměstí) Křišťálový palác Ufa v Drážďanech </vt:lpstr>
      <vt:lpstr> Castorf – Dramatizace  (Berlín, Alexandrovo náměstí) Neuer Zollhof v Düsseldorfu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  <vt:lpstr> Castorf – Dramatizace  (Berlín, Alexandrovo náměstí)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CASTORF</dc:title>
  <dc:creator>Václav</dc:creator>
  <cp:lastModifiedBy>Václav</cp:lastModifiedBy>
  <cp:revision>36</cp:revision>
  <cp:lastPrinted>2015-04-21T11:18:32Z</cp:lastPrinted>
  <dcterms:created xsi:type="dcterms:W3CDTF">2015-04-06T16:45:12Z</dcterms:created>
  <dcterms:modified xsi:type="dcterms:W3CDTF">2015-04-21T11:20:23Z</dcterms:modified>
</cp:coreProperties>
</file>