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D33D-0197-49E3-82E7-F8A905B6AEA6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8BC9-5075-4B6E-BAA5-ABF1F93D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69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D33D-0197-49E3-82E7-F8A905B6AEA6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8BC9-5075-4B6E-BAA5-ABF1F93D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74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D33D-0197-49E3-82E7-F8A905B6AEA6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8BC9-5075-4B6E-BAA5-ABF1F93D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75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D33D-0197-49E3-82E7-F8A905B6AEA6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8BC9-5075-4B6E-BAA5-ABF1F93D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7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D33D-0197-49E3-82E7-F8A905B6AEA6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8BC9-5075-4B6E-BAA5-ABF1F93D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68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D33D-0197-49E3-82E7-F8A905B6AEA6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8BC9-5075-4B6E-BAA5-ABF1F93D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44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D33D-0197-49E3-82E7-F8A905B6AEA6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8BC9-5075-4B6E-BAA5-ABF1F93D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797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D33D-0197-49E3-82E7-F8A905B6AEA6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8BC9-5075-4B6E-BAA5-ABF1F93D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26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D33D-0197-49E3-82E7-F8A905B6AEA6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8BC9-5075-4B6E-BAA5-ABF1F93D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027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D33D-0197-49E3-82E7-F8A905B6AEA6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8BC9-5075-4B6E-BAA5-ABF1F93D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02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D33D-0197-49E3-82E7-F8A905B6AEA6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D8BC9-5075-4B6E-BAA5-ABF1F93D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949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D33D-0197-49E3-82E7-F8A905B6AEA6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D8BC9-5075-4B6E-BAA5-ABF1F93D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4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FRANK CASTORF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Materiály</a:t>
            </a:r>
            <a:br>
              <a:rPr lang="cs-CZ" dirty="0" smtClean="0"/>
            </a:br>
            <a:r>
              <a:rPr lang="cs-CZ" dirty="0" smtClean="0"/>
              <a:t>Analýzy textů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410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HEINER MÜLLER: DIE SCHLACHT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Silná </a:t>
            </a:r>
            <a:r>
              <a:rPr lang="cs-CZ" b="1" dirty="0" err="1" smtClean="0"/>
              <a:t>fragmentarizace</a:t>
            </a:r>
            <a:r>
              <a:rPr lang="cs-CZ" b="1" dirty="0" smtClean="0"/>
              <a:t> textů je patrná už z názvů</a:t>
            </a:r>
            <a:r>
              <a:rPr lang="cs-CZ" dirty="0" smtClean="0"/>
              <a:t>:</a:t>
            </a:r>
          </a:p>
          <a:p>
            <a:r>
              <a:rPr lang="cs-CZ" sz="3000" dirty="0" smtClean="0"/>
              <a:t>Germania </a:t>
            </a:r>
            <a:r>
              <a:rPr lang="cs-CZ" sz="3000" dirty="0" err="1" smtClean="0"/>
              <a:t>Tod</a:t>
            </a:r>
            <a:r>
              <a:rPr lang="cs-CZ" sz="3000" dirty="0" smtClean="0"/>
              <a:t> in </a:t>
            </a:r>
            <a:r>
              <a:rPr lang="cs-CZ" sz="3000" dirty="0" err="1" smtClean="0"/>
              <a:t>Berlin</a:t>
            </a:r>
            <a:r>
              <a:rPr lang="cs-CZ" sz="3000" i="1" dirty="0" smtClean="0"/>
              <a:t> (Germania smrt v Berlíně)</a:t>
            </a:r>
            <a:endParaRPr lang="cs-CZ" sz="3000" dirty="0" smtClean="0"/>
          </a:p>
          <a:p>
            <a:r>
              <a:rPr lang="cs-CZ" sz="3000" dirty="0" err="1" smtClean="0"/>
              <a:t>Leben</a:t>
            </a:r>
            <a:r>
              <a:rPr lang="cs-CZ" sz="3000" dirty="0" smtClean="0"/>
              <a:t> </a:t>
            </a:r>
            <a:r>
              <a:rPr lang="cs-CZ" sz="3000" dirty="0" err="1" smtClean="0"/>
              <a:t>Gundlings</a:t>
            </a:r>
            <a:r>
              <a:rPr lang="cs-CZ" sz="3000" dirty="0" smtClean="0"/>
              <a:t> Friedrich von </a:t>
            </a:r>
            <a:r>
              <a:rPr lang="cs-CZ" sz="3000" dirty="0" err="1" smtClean="0"/>
              <a:t>Preussen</a:t>
            </a:r>
            <a:r>
              <a:rPr lang="cs-CZ" sz="3000" dirty="0" smtClean="0"/>
              <a:t> </a:t>
            </a:r>
            <a:r>
              <a:rPr lang="cs-CZ" sz="3000" dirty="0" err="1" smtClean="0"/>
              <a:t>Lessings</a:t>
            </a:r>
            <a:r>
              <a:rPr lang="cs-CZ" sz="3000" dirty="0" smtClean="0"/>
              <a:t> </a:t>
            </a:r>
            <a:r>
              <a:rPr lang="cs-CZ" sz="3000" dirty="0" err="1" smtClean="0"/>
              <a:t>Schlaf</a:t>
            </a:r>
            <a:r>
              <a:rPr lang="cs-CZ" sz="3000" dirty="0" smtClean="0"/>
              <a:t> </a:t>
            </a:r>
            <a:r>
              <a:rPr lang="cs-CZ" sz="3000" dirty="0" err="1" smtClean="0"/>
              <a:t>Nacht</a:t>
            </a:r>
            <a:r>
              <a:rPr lang="cs-CZ" sz="3000" dirty="0" smtClean="0"/>
              <a:t> </a:t>
            </a:r>
            <a:r>
              <a:rPr lang="cs-CZ" sz="3000" dirty="0" err="1" smtClean="0"/>
              <a:t>Schrei</a:t>
            </a:r>
            <a:r>
              <a:rPr lang="cs-CZ" sz="3000" dirty="0" smtClean="0"/>
              <a:t> </a:t>
            </a:r>
            <a:r>
              <a:rPr lang="cs-CZ" sz="3000" i="1" dirty="0" smtClean="0"/>
              <a:t>(Život </a:t>
            </a:r>
            <a:r>
              <a:rPr lang="cs-CZ" sz="3000" i="1" dirty="0" err="1" smtClean="0"/>
              <a:t>Gundlingův</a:t>
            </a:r>
            <a:r>
              <a:rPr lang="cs-CZ" sz="3000" i="1" dirty="0" smtClean="0"/>
              <a:t> Bedřich pruský </a:t>
            </a:r>
            <a:r>
              <a:rPr lang="cs-CZ" sz="3000" i="1" dirty="0" err="1" smtClean="0"/>
              <a:t>Lessingův</a:t>
            </a:r>
            <a:r>
              <a:rPr lang="cs-CZ" sz="3000" i="1" dirty="0" smtClean="0"/>
              <a:t> spánek noc výkřik)</a:t>
            </a:r>
          </a:p>
          <a:p>
            <a:r>
              <a:rPr lang="cs-CZ" sz="3000" dirty="0" err="1" smtClean="0"/>
              <a:t>Verkommenes</a:t>
            </a:r>
            <a:r>
              <a:rPr lang="cs-CZ" sz="3000" dirty="0" smtClean="0"/>
              <a:t> </a:t>
            </a:r>
            <a:r>
              <a:rPr lang="cs-CZ" sz="3000" dirty="0" err="1" smtClean="0"/>
              <a:t>Ufer</a:t>
            </a:r>
            <a:r>
              <a:rPr lang="cs-CZ" sz="3000" dirty="0" smtClean="0"/>
              <a:t> </a:t>
            </a:r>
            <a:r>
              <a:rPr lang="cs-CZ" sz="3000" dirty="0" err="1" smtClean="0"/>
              <a:t>Medeamaterial</a:t>
            </a:r>
            <a:r>
              <a:rPr lang="cs-CZ" sz="3000" dirty="0" smtClean="0"/>
              <a:t> „</a:t>
            </a:r>
            <a:r>
              <a:rPr lang="cs-CZ" sz="3000" dirty="0" err="1" smtClean="0"/>
              <a:t>andschaft</a:t>
            </a:r>
            <a:r>
              <a:rPr lang="cs-CZ" sz="3000" dirty="0" smtClean="0"/>
              <a:t> </a:t>
            </a:r>
            <a:r>
              <a:rPr lang="cs-CZ" sz="3000" dirty="0" err="1" smtClean="0"/>
              <a:t>mit</a:t>
            </a:r>
            <a:r>
              <a:rPr lang="cs-CZ" sz="3000" dirty="0" smtClean="0"/>
              <a:t> </a:t>
            </a:r>
            <a:r>
              <a:rPr lang="cs-CZ" sz="3000" dirty="0" err="1" smtClean="0"/>
              <a:t>Argonauten</a:t>
            </a:r>
            <a:r>
              <a:rPr lang="cs-CZ" sz="3000" dirty="0" smtClean="0"/>
              <a:t> </a:t>
            </a:r>
            <a:r>
              <a:rPr lang="cs-CZ" sz="3000" i="1" dirty="0" smtClean="0"/>
              <a:t>(Zpustlý břeh materiál k </a:t>
            </a:r>
            <a:r>
              <a:rPr lang="cs-CZ" sz="3000" i="1" dirty="0" err="1" smtClean="0"/>
              <a:t>Médei</a:t>
            </a:r>
            <a:r>
              <a:rPr lang="cs-CZ" sz="3000" i="1" dirty="0" smtClean="0"/>
              <a:t>)</a:t>
            </a:r>
            <a:endParaRPr lang="cs-CZ" sz="3000" dirty="0" smtClean="0"/>
          </a:p>
          <a:p>
            <a:r>
              <a:rPr lang="cs-CZ" sz="3000" dirty="0" err="1" smtClean="0"/>
              <a:t>Wolokolamsker</a:t>
            </a:r>
            <a:r>
              <a:rPr lang="cs-CZ" sz="3000" dirty="0" smtClean="0"/>
              <a:t> </a:t>
            </a:r>
            <a:r>
              <a:rPr lang="cs-CZ" sz="3000" dirty="0" err="1" smtClean="0"/>
              <a:t>Chaussee</a:t>
            </a:r>
            <a:r>
              <a:rPr lang="cs-CZ" sz="3000" dirty="0" smtClean="0"/>
              <a:t> I – V </a:t>
            </a:r>
            <a:r>
              <a:rPr lang="cs-CZ" sz="3000" i="1" dirty="0" smtClean="0"/>
              <a:t>(Silnice na </a:t>
            </a:r>
            <a:r>
              <a:rPr lang="cs-CZ" sz="3000" i="1" dirty="0" err="1" smtClean="0"/>
              <a:t>Volokolamsk</a:t>
            </a:r>
            <a:r>
              <a:rPr lang="cs-CZ" sz="3000" i="1" dirty="0"/>
              <a:t>)</a:t>
            </a:r>
            <a:endParaRPr lang="cs-CZ" sz="3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59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HEINER MÜLLER:ZEMENT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Heiner</a:t>
            </a:r>
            <a:r>
              <a:rPr lang="cs-CZ" b="1" dirty="0" smtClean="0"/>
              <a:t> Müller: ZEMENT (CEMENT)</a:t>
            </a:r>
          </a:p>
          <a:p>
            <a:pPr lvl="1"/>
            <a:r>
              <a:rPr lang="cs-CZ" sz="2000" b="1" dirty="0" smtClean="0"/>
              <a:t>ANALÝZA DRAMATICKÉHO TEXTU S UKÁZKAMI</a:t>
            </a:r>
          </a:p>
          <a:p>
            <a:pPr lvl="2"/>
            <a:r>
              <a:rPr lang="cs-CZ" sz="2000" b="1" dirty="0" smtClean="0"/>
              <a:t>Model dramatického textu směřujícího k volné struktuře</a:t>
            </a:r>
          </a:p>
          <a:p>
            <a:pPr lvl="2"/>
            <a:r>
              <a:rPr lang="cs-CZ" sz="2000" b="1" dirty="0" smtClean="0"/>
              <a:t>„První stupeň“ postdramatické koncepce u Müllera</a:t>
            </a:r>
          </a:p>
          <a:p>
            <a:pPr lvl="2"/>
            <a:r>
              <a:rPr lang="cs-CZ" sz="2000" b="1" dirty="0" smtClean="0"/>
              <a:t>Pokračování: HAMLET STROJ, </a:t>
            </a:r>
            <a:r>
              <a:rPr lang="cs-CZ" sz="2000" b="1" dirty="0" smtClean="0">
                <a:solidFill>
                  <a:srgbClr val="FF0000"/>
                </a:solidFill>
              </a:rPr>
              <a:t>POVĚŘENÍ (PŘÍKAZ)</a:t>
            </a:r>
          </a:p>
          <a:p>
            <a:pPr lvl="3"/>
            <a:r>
              <a:rPr lang="cs-CZ" sz="2000" b="1" dirty="0" smtClean="0"/>
              <a:t>POVĚŘENÍ režíroval </a:t>
            </a:r>
            <a:r>
              <a:rPr lang="cs-CZ" sz="2000" b="1" dirty="0" err="1" smtClean="0"/>
              <a:t>Castorf</a:t>
            </a:r>
            <a:r>
              <a:rPr lang="cs-CZ" sz="2000" b="1" dirty="0" smtClean="0"/>
              <a:t> v r. 1984 v divadle v </a:t>
            </a:r>
            <a:r>
              <a:rPr lang="cs-CZ" sz="2000" b="1" dirty="0" err="1" smtClean="0"/>
              <a:t>Anklamu</a:t>
            </a:r>
            <a:endParaRPr lang="cs-CZ" sz="2000" b="1" dirty="0" smtClean="0"/>
          </a:p>
          <a:p>
            <a:pPr lvl="1"/>
            <a:r>
              <a:rPr lang="cs-CZ" sz="2000" b="1" dirty="0" smtClean="0"/>
              <a:t>Struktura obrazů v Cementu (viz níže)</a:t>
            </a:r>
          </a:p>
          <a:p>
            <a:pPr lvl="1"/>
            <a:r>
              <a:rPr lang="cs-CZ" sz="2000" b="1" dirty="0" smtClean="0"/>
              <a:t>Komentáře (mezihry – intermezza)</a:t>
            </a:r>
          </a:p>
          <a:p>
            <a:pPr lvl="2"/>
            <a:r>
              <a:rPr lang="cs-CZ" sz="2000" b="1" dirty="0" smtClean="0"/>
              <a:t>Antická tematika – navazuje na Müllerův zájem o antiku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35207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HEINER MÜLLER:ZEMENT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b="1" dirty="0"/>
              <a:t>Adaptace </a:t>
            </a:r>
            <a:r>
              <a:rPr lang="cs-CZ" sz="2000" b="1" dirty="0" smtClean="0"/>
              <a:t> antických témat</a:t>
            </a:r>
          </a:p>
          <a:p>
            <a:pPr lvl="2"/>
            <a:r>
              <a:rPr lang="cs-CZ" sz="2000" b="1" dirty="0" err="1" smtClean="0"/>
              <a:t>Philoktet</a:t>
            </a:r>
            <a:r>
              <a:rPr lang="cs-CZ" sz="2000" b="1" dirty="0" smtClean="0"/>
              <a:t> </a:t>
            </a:r>
            <a:br>
              <a:rPr lang="cs-CZ" sz="2000" b="1" dirty="0" smtClean="0"/>
            </a:br>
            <a:r>
              <a:rPr lang="cs-CZ" sz="2000" b="1" dirty="0" smtClean="0"/>
              <a:t>(</a:t>
            </a:r>
            <a:r>
              <a:rPr lang="cs-CZ" sz="2000" b="1" dirty="0" err="1" smtClean="0"/>
              <a:t>Filoktetes</a:t>
            </a:r>
            <a:r>
              <a:rPr lang="cs-CZ" sz="2000" b="1" dirty="0" smtClean="0"/>
              <a:t>, podle Sofokla)</a:t>
            </a:r>
          </a:p>
          <a:p>
            <a:pPr lvl="2"/>
            <a:r>
              <a:rPr lang="cs-CZ" sz="2000" b="1" dirty="0" err="1"/>
              <a:t>Sophokles</a:t>
            </a:r>
            <a:r>
              <a:rPr lang="cs-CZ" sz="2000" b="1" dirty="0"/>
              <a:t>/</a:t>
            </a:r>
            <a:r>
              <a:rPr lang="cs-CZ" sz="2000" b="1" dirty="0" err="1"/>
              <a:t>Ödipus</a:t>
            </a:r>
            <a:r>
              <a:rPr lang="cs-CZ" sz="2000" b="1" dirty="0"/>
              <a:t>, </a:t>
            </a:r>
            <a:r>
              <a:rPr lang="cs-CZ" sz="2000" b="1" dirty="0" err="1" smtClean="0"/>
              <a:t>Tyrann</a:t>
            </a:r>
            <a:r>
              <a:rPr lang="cs-CZ" sz="2000" b="1" dirty="0" smtClean="0"/>
              <a:t> </a:t>
            </a:r>
            <a:br>
              <a:rPr lang="cs-CZ" sz="2000" b="1" dirty="0" smtClean="0"/>
            </a:br>
            <a:r>
              <a:rPr lang="cs-CZ" sz="2000" b="1" dirty="0" smtClean="0"/>
              <a:t>(Sofokles/Král Oidipús)</a:t>
            </a:r>
          </a:p>
          <a:p>
            <a:pPr lvl="2"/>
            <a:r>
              <a:rPr lang="de-DE" sz="2000" b="1" dirty="0"/>
              <a:t>Verkommenes Ufer </a:t>
            </a:r>
            <a:r>
              <a:rPr lang="de-DE" sz="2000" b="1" dirty="0" err="1"/>
              <a:t>Medeamaterial</a:t>
            </a:r>
            <a:r>
              <a:rPr lang="de-DE" sz="2000" b="1" dirty="0"/>
              <a:t> Landschaft mit </a:t>
            </a:r>
            <a:r>
              <a:rPr lang="de-DE" sz="2000" b="1" dirty="0" smtClean="0"/>
              <a:t>Argonauten</a:t>
            </a:r>
            <a:r>
              <a:rPr lang="cs-CZ" sz="2000" b="1" dirty="0" smtClean="0"/>
              <a:t> </a:t>
            </a:r>
            <a:br>
              <a:rPr lang="cs-CZ" sz="2000" b="1" dirty="0" smtClean="0"/>
            </a:br>
            <a:r>
              <a:rPr lang="cs-CZ" sz="2000" b="1" dirty="0" smtClean="0"/>
              <a:t>(Zpustlý břeh Materiál </a:t>
            </a:r>
            <a:r>
              <a:rPr lang="cs-CZ" sz="2000" b="1" dirty="0" err="1" smtClean="0"/>
              <a:t>Médei</a:t>
            </a:r>
            <a:r>
              <a:rPr lang="cs-CZ" sz="2000" b="1" dirty="0" smtClean="0"/>
              <a:t> Krajina s argonauty)</a:t>
            </a:r>
          </a:p>
          <a:p>
            <a:pPr lvl="2"/>
            <a:r>
              <a:rPr lang="cs-CZ" sz="2000" b="1" dirty="0" smtClean="0"/>
              <a:t>Prometheus </a:t>
            </a:r>
            <a:br>
              <a:rPr lang="cs-CZ" sz="2000" b="1" dirty="0" smtClean="0"/>
            </a:br>
            <a:r>
              <a:rPr lang="cs-CZ" sz="2000" b="1" dirty="0" smtClean="0"/>
              <a:t>(rozhlasová úprava, podle </a:t>
            </a:r>
            <a:r>
              <a:rPr lang="cs-CZ" sz="2000" b="1" dirty="0" err="1" smtClean="0"/>
              <a:t>Aischyla</a:t>
            </a:r>
            <a:r>
              <a:rPr lang="cs-CZ" sz="2000" b="1" dirty="0" smtClean="0"/>
              <a:t>, 1970)</a:t>
            </a:r>
          </a:p>
          <a:p>
            <a:pPr lvl="2"/>
            <a:endParaRPr lang="cs-CZ" sz="2000" b="1" dirty="0"/>
          </a:p>
          <a:p>
            <a:pPr lvl="2"/>
            <a:endParaRPr lang="cs-CZ" sz="2000" b="1" dirty="0" smtClean="0"/>
          </a:p>
          <a:p>
            <a:pPr lvl="1"/>
            <a:endParaRPr lang="cs-CZ" sz="20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1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</a:t>
            </a:r>
            <a:r>
              <a:rPr lang="cs-CZ" sz="2800" b="1" dirty="0" smtClean="0">
                <a:solidFill>
                  <a:srgbClr val="2F5897"/>
                </a:solidFill>
              </a:rPr>
              <a:t>HEINER MÜLLER:ZEMENT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Heiner</a:t>
            </a:r>
            <a:r>
              <a:rPr lang="cs-CZ" b="1" dirty="0" smtClean="0"/>
              <a:t> Müller</a:t>
            </a:r>
            <a:br>
              <a:rPr lang="cs-CZ" b="1" dirty="0" smtClean="0"/>
            </a:br>
            <a:r>
              <a:rPr lang="cs-CZ" b="1" dirty="0" smtClean="0"/>
              <a:t>ZEMENT</a:t>
            </a:r>
            <a:br>
              <a:rPr lang="cs-CZ" b="1" dirty="0" smtClean="0"/>
            </a:br>
            <a:r>
              <a:rPr lang="cs-CZ" b="1" dirty="0" smtClean="0"/>
              <a:t>podle </a:t>
            </a:r>
            <a:r>
              <a:rPr lang="cs-CZ" b="1" dirty="0" err="1" smtClean="0"/>
              <a:t>Fjodora</a:t>
            </a:r>
            <a:r>
              <a:rPr lang="cs-CZ" b="1" dirty="0" smtClean="0"/>
              <a:t> </a:t>
            </a:r>
            <a:r>
              <a:rPr lang="cs-CZ" b="1" dirty="0" err="1" smtClean="0"/>
              <a:t>Gladkova</a:t>
            </a: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u="sng" dirty="0" smtClean="0"/>
              <a:t>STRUKTURA TEXTU – JEDNOTLIVÉ OBRAZY</a:t>
            </a:r>
            <a:br>
              <a:rPr lang="cs-CZ" b="1" u="sng" dirty="0" smtClean="0"/>
            </a:br>
            <a:r>
              <a:rPr lang="cs-CZ" i="1" dirty="0" smtClean="0"/>
              <a:t>(zeleně = antické inspirace a odkazy)</a:t>
            </a:r>
            <a:endParaRPr lang="cs-CZ" b="1" u="sng" dirty="0" smtClean="0"/>
          </a:p>
          <a:p>
            <a:pPr lvl="1"/>
            <a:r>
              <a:rPr lang="cs-CZ" sz="2000" b="1" dirty="0" smtClean="0"/>
              <a:t>Prolog</a:t>
            </a:r>
          </a:p>
          <a:p>
            <a:pPr lvl="1"/>
            <a:r>
              <a:rPr lang="cs-CZ" sz="2000" b="1" dirty="0" smtClean="0">
                <a:solidFill>
                  <a:srgbClr val="00B050"/>
                </a:solidFill>
              </a:rPr>
              <a:t>Odysseův návrat</a:t>
            </a:r>
          </a:p>
          <a:p>
            <a:pPr lvl="1"/>
            <a:r>
              <a:rPr lang="cs-CZ" sz="2000" b="1" dirty="0" smtClean="0"/>
              <a:t>Jablíčko, kam se kutálíš</a:t>
            </a:r>
          </a:p>
          <a:p>
            <a:pPr lvl="1"/>
            <a:r>
              <a:rPr lang="cs-CZ" sz="2000" b="1" dirty="0" smtClean="0"/>
              <a:t>Postel</a:t>
            </a:r>
          </a:p>
          <a:p>
            <a:pPr lvl="1"/>
            <a:r>
              <a:rPr lang="cs-CZ" sz="2000" b="1" dirty="0" smtClean="0">
                <a:solidFill>
                  <a:srgbClr val="00B050"/>
                </a:solidFill>
              </a:rPr>
              <a:t>Prométheovo osvobození</a:t>
            </a:r>
          </a:p>
          <a:p>
            <a:pPr lvl="1"/>
            <a:r>
              <a:rPr lang="cs-CZ" sz="2000" b="1" dirty="0" smtClean="0"/>
              <a:t>Aparát neboli Kristus tygr</a:t>
            </a:r>
          </a:p>
          <a:p>
            <a:pPr lvl="1"/>
            <a:r>
              <a:rPr lang="cs-CZ" sz="2000" b="1" dirty="0" smtClean="0"/>
              <a:t>Žena u stromu</a:t>
            </a:r>
          </a:p>
          <a:p>
            <a:endParaRPr lang="cs-CZ" b="1" dirty="0" smtClean="0"/>
          </a:p>
          <a:p>
            <a:pPr marL="457200" lvl="1" indent="0">
              <a:buNone/>
            </a:pPr>
            <a:endParaRPr lang="cs-CZ" b="1" dirty="0"/>
          </a:p>
          <a:p>
            <a:pPr lvl="1"/>
            <a:endParaRPr lang="cs-CZ" b="1" dirty="0" smtClean="0"/>
          </a:p>
          <a:p>
            <a:pPr marL="457200" lvl="1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92349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HEINER MÜLLER:ZEMENT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b="1" dirty="0" smtClean="0"/>
              <a:t>Rolníci</a:t>
            </a:r>
          </a:p>
          <a:p>
            <a:pPr lvl="1"/>
            <a:r>
              <a:rPr lang="cs-CZ" sz="2000" b="1" dirty="0" smtClean="0">
                <a:solidFill>
                  <a:srgbClr val="00B050"/>
                </a:solidFill>
              </a:rPr>
              <a:t>Hérakles 2 neboli Hydra</a:t>
            </a:r>
          </a:p>
          <a:p>
            <a:pPr lvl="1"/>
            <a:r>
              <a:rPr lang="cs-CZ" sz="2000" b="1" dirty="0" smtClean="0">
                <a:solidFill>
                  <a:srgbClr val="00B050"/>
                </a:solidFill>
              </a:rPr>
              <a:t>Komentář k </a:t>
            </a:r>
            <a:r>
              <a:rPr lang="cs-CZ" sz="2000" b="1" dirty="0" err="1" smtClean="0">
                <a:solidFill>
                  <a:srgbClr val="00B050"/>
                </a:solidFill>
              </a:rPr>
              <a:t>Médei</a:t>
            </a:r>
            <a:endParaRPr lang="cs-CZ" sz="2000" b="1" dirty="0" smtClean="0">
              <a:solidFill>
                <a:srgbClr val="00B050"/>
              </a:solidFill>
            </a:endParaRPr>
          </a:p>
          <a:p>
            <a:pPr lvl="1"/>
            <a:r>
              <a:rPr lang="cs-CZ" sz="2000" b="1" dirty="0" smtClean="0">
                <a:solidFill>
                  <a:srgbClr val="00B050"/>
                </a:solidFill>
              </a:rPr>
              <a:t>Sedm proti Thébám</a:t>
            </a:r>
          </a:p>
          <a:p>
            <a:pPr lvl="1"/>
            <a:r>
              <a:rPr lang="cs-CZ" sz="2000" b="1" dirty="0" smtClean="0"/>
              <a:t>Já jsem hlad. Nechť se mnou počítá ten, kdo chce měnit svět</a:t>
            </a:r>
          </a:p>
          <a:p>
            <a:pPr lvl="1"/>
            <a:r>
              <a:rPr lang="cs-CZ" sz="2000" b="1" dirty="0" smtClean="0"/>
              <a:t>Okna k budoucnosti</a:t>
            </a:r>
          </a:p>
          <a:p>
            <a:pPr lvl="1"/>
            <a:r>
              <a:rPr lang="cs-CZ" sz="2000" b="1" dirty="0" smtClean="0"/>
              <a:t>Epilog – Osvobození mrtvých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32389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</a:t>
            </a:r>
            <a:r>
              <a:rPr lang="cs-CZ" sz="2800" b="1" dirty="0" smtClean="0">
                <a:solidFill>
                  <a:srgbClr val="2F5897"/>
                </a:solidFill>
              </a:rPr>
              <a:t/>
            </a:r>
            <a:br>
              <a:rPr lang="cs-CZ" sz="2800" b="1" dirty="0" smtClean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HEINER </a:t>
            </a:r>
            <a:r>
              <a:rPr lang="cs-CZ" sz="2800" b="1" dirty="0">
                <a:solidFill>
                  <a:srgbClr val="2F5897"/>
                </a:solidFill>
              </a:rPr>
              <a:t>MÜLLER</a:t>
            </a:r>
            <a:r>
              <a:rPr lang="cs-CZ" sz="2800" b="1" dirty="0" smtClean="0">
                <a:solidFill>
                  <a:srgbClr val="2F5897"/>
                </a:solidFill>
              </a:rPr>
              <a:t>: DIE SCHLACHT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Heiner</a:t>
            </a:r>
            <a:r>
              <a:rPr lang="cs-CZ" b="1" dirty="0" smtClean="0"/>
              <a:t> Müller: DIE SCHLACHT (BITVA)</a:t>
            </a:r>
          </a:p>
          <a:p>
            <a:pPr lvl="1"/>
            <a:r>
              <a:rPr lang="cs-CZ" sz="2000" b="1" dirty="0" smtClean="0"/>
              <a:t>Vznik 1951 – 1974</a:t>
            </a:r>
          </a:p>
          <a:p>
            <a:pPr lvl="1"/>
            <a:r>
              <a:rPr lang="cs-CZ" sz="2000" b="1" dirty="0" smtClean="0"/>
              <a:t>Světová premiéra 1975, </a:t>
            </a:r>
            <a:r>
              <a:rPr lang="cs-CZ" sz="2000" b="1" dirty="0" err="1" smtClean="0"/>
              <a:t>Volksbühne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Berlin</a:t>
            </a:r>
            <a:r>
              <a:rPr lang="cs-CZ" sz="2000" b="1" dirty="0" smtClean="0"/>
              <a:t>, režie Manfred </a:t>
            </a:r>
            <a:r>
              <a:rPr lang="cs-CZ" sz="2000" b="1" dirty="0" err="1" smtClean="0"/>
              <a:t>Karge</a:t>
            </a:r>
            <a:r>
              <a:rPr lang="cs-CZ" sz="2000" b="1" dirty="0" smtClean="0"/>
              <a:t> a Matthias </a:t>
            </a:r>
            <a:r>
              <a:rPr lang="cs-CZ" sz="2000" b="1" dirty="0" err="1" smtClean="0"/>
              <a:t>Langhoff</a:t>
            </a:r>
            <a:endParaRPr lang="cs-CZ" sz="2000" b="1" dirty="0" smtClean="0"/>
          </a:p>
          <a:p>
            <a:pPr lvl="1"/>
            <a:r>
              <a:rPr lang="cs-CZ" sz="2000" b="1" dirty="0" smtClean="0">
                <a:solidFill>
                  <a:srgbClr val="FF0000"/>
                </a:solidFill>
              </a:rPr>
              <a:t>Castor – režie 1982, </a:t>
            </a:r>
            <a:r>
              <a:rPr lang="cs-CZ" sz="2000" b="1" dirty="0" err="1" smtClean="0">
                <a:solidFill>
                  <a:srgbClr val="FF0000"/>
                </a:solidFill>
              </a:rPr>
              <a:t>Theater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Anklam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pPr lvl="1"/>
            <a:r>
              <a:rPr lang="cs-CZ" sz="2000" b="1" dirty="0" smtClean="0"/>
              <a:t>5 samostatných scén odehrávajících se v době fašismu:</a:t>
            </a:r>
          </a:p>
          <a:p>
            <a:r>
              <a:rPr lang="cs-CZ" b="1" dirty="0" smtClean="0"/>
              <a:t>Die </a:t>
            </a:r>
            <a:r>
              <a:rPr lang="cs-CZ" b="1" dirty="0" err="1" smtClean="0"/>
              <a:t>Nacht</a:t>
            </a:r>
            <a:r>
              <a:rPr lang="cs-CZ" b="1" dirty="0" smtClean="0"/>
              <a:t> der </a:t>
            </a:r>
            <a:r>
              <a:rPr lang="cs-CZ" b="1" dirty="0" err="1" smtClean="0"/>
              <a:t>langen</a:t>
            </a:r>
            <a:r>
              <a:rPr lang="cs-CZ" b="1" dirty="0" smtClean="0"/>
              <a:t> </a:t>
            </a:r>
            <a:r>
              <a:rPr lang="cs-CZ" b="1" dirty="0" err="1" smtClean="0"/>
              <a:t>Messer</a:t>
            </a:r>
            <a:r>
              <a:rPr lang="cs-CZ" b="1" dirty="0" smtClean="0"/>
              <a:t> (Noc dlouhých nožů)</a:t>
            </a:r>
          </a:p>
          <a:p>
            <a:pPr lvl="1"/>
            <a:r>
              <a:rPr lang="cs-CZ" sz="2000" b="1" dirty="0" smtClean="0"/>
              <a:t>Bratr A (komunista) versus bratr B (fašista)</a:t>
            </a:r>
          </a:p>
          <a:p>
            <a:r>
              <a:rPr lang="cs-CZ" b="1" dirty="0" err="1" smtClean="0"/>
              <a:t>Ich</a:t>
            </a:r>
            <a:r>
              <a:rPr lang="cs-CZ" b="1" dirty="0" smtClean="0"/>
              <a:t> </a:t>
            </a:r>
            <a:r>
              <a:rPr lang="cs-CZ" b="1" dirty="0" err="1" smtClean="0"/>
              <a:t>hatt</a:t>
            </a:r>
            <a:r>
              <a:rPr lang="cs-CZ" b="1" dirty="0" smtClean="0"/>
              <a:t> </a:t>
            </a:r>
            <a:r>
              <a:rPr lang="cs-CZ" b="1" dirty="0" err="1" smtClean="0"/>
              <a:t>einen</a:t>
            </a:r>
            <a:r>
              <a:rPr lang="cs-CZ" b="1" dirty="0" smtClean="0"/>
              <a:t> </a:t>
            </a:r>
            <a:r>
              <a:rPr lang="cs-CZ" b="1" dirty="0" err="1" smtClean="0"/>
              <a:t>Kameraden</a:t>
            </a:r>
            <a:r>
              <a:rPr lang="cs-CZ" b="1" dirty="0" smtClean="0"/>
              <a:t> (Měl jsem kamaráda)</a:t>
            </a:r>
          </a:p>
          <a:p>
            <a:pPr lvl="1"/>
            <a:r>
              <a:rPr lang="cs-CZ" sz="2000" b="1" dirty="0" smtClean="0"/>
              <a:t>4 vojáci na frontě – kanibalismus; silně zdůrazněná nacistická ideologie</a:t>
            </a:r>
          </a:p>
          <a:p>
            <a:r>
              <a:rPr lang="cs-CZ" b="1" dirty="0" err="1" smtClean="0"/>
              <a:t>Kleinbürgerhochzeit</a:t>
            </a:r>
            <a:r>
              <a:rPr lang="cs-CZ" b="1" dirty="0" smtClean="0"/>
              <a:t> (</a:t>
            </a:r>
            <a:r>
              <a:rPr lang="cs-CZ" b="1" dirty="0" err="1" smtClean="0"/>
              <a:t>Maloměšťákova</a:t>
            </a:r>
            <a:r>
              <a:rPr lang="cs-CZ" b="1" dirty="0" smtClean="0"/>
              <a:t> svatba)</a:t>
            </a:r>
          </a:p>
          <a:p>
            <a:pPr lvl="1"/>
            <a:r>
              <a:rPr lang="cs-CZ" sz="2000" b="1" dirty="0" smtClean="0"/>
              <a:t>Fanatický nacista zastřelí ženu a dceru – sám uteče, aby se zachránil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01937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HEINER MÜLLER: DIE SCHLACHT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b="1" dirty="0" err="1" smtClean="0"/>
              <a:t>Fleischer</a:t>
            </a:r>
            <a:r>
              <a:rPr lang="cs-CZ" b="1" dirty="0" smtClean="0"/>
              <a:t> </a:t>
            </a:r>
            <a:r>
              <a:rPr lang="cs-CZ" b="1" dirty="0" err="1" smtClean="0"/>
              <a:t>und</a:t>
            </a:r>
            <a:r>
              <a:rPr lang="cs-CZ" b="1" dirty="0" smtClean="0"/>
              <a:t> </a:t>
            </a:r>
            <a:r>
              <a:rPr lang="cs-CZ" b="1" dirty="0" err="1" smtClean="0"/>
              <a:t>Frau</a:t>
            </a:r>
            <a:r>
              <a:rPr lang="cs-CZ" b="1" dirty="0" smtClean="0"/>
              <a:t> (Řezník a žena)</a:t>
            </a:r>
          </a:p>
          <a:p>
            <a:pPr lvl="1"/>
            <a:r>
              <a:rPr lang="cs-CZ" b="1" dirty="0" err="1" smtClean="0"/>
              <a:t>Minidrama</a:t>
            </a:r>
            <a:r>
              <a:rPr lang="cs-CZ" b="1" dirty="0" smtClean="0"/>
              <a:t>, „hra ve hře“, 5 krátkých scén</a:t>
            </a:r>
          </a:p>
          <a:p>
            <a:r>
              <a:rPr lang="cs-CZ" b="1" dirty="0" err="1" smtClean="0"/>
              <a:t>Das</a:t>
            </a:r>
            <a:r>
              <a:rPr lang="cs-CZ" b="1" dirty="0" smtClean="0"/>
              <a:t> </a:t>
            </a:r>
            <a:r>
              <a:rPr lang="cs-CZ" b="1" dirty="0" err="1" smtClean="0"/>
              <a:t>Laken</a:t>
            </a:r>
            <a:r>
              <a:rPr lang="cs-CZ" b="1" dirty="0" smtClean="0"/>
              <a:t> oder Die </a:t>
            </a:r>
            <a:r>
              <a:rPr lang="cs-CZ" b="1" dirty="0" err="1" smtClean="0"/>
              <a:t>unbefleckte</a:t>
            </a:r>
            <a:r>
              <a:rPr lang="cs-CZ" b="1" dirty="0" smtClean="0"/>
              <a:t> </a:t>
            </a:r>
            <a:r>
              <a:rPr lang="cs-CZ" b="1" dirty="0" err="1" smtClean="0"/>
              <a:t>Empfängnis</a:t>
            </a:r>
            <a:r>
              <a:rPr lang="cs-CZ" b="1" dirty="0" smtClean="0"/>
              <a:t> (Prostěradlo aneb Neposkvrněné početí)</a:t>
            </a:r>
          </a:p>
          <a:p>
            <a:pPr lvl="1"/>
            <a:r>
              <a:rPr lang="cs-CZ" b="1" dirty="0" smtClean="0"/>
              <a:t>1945 – protiletecký kryt v Berlíně</a:t>
            </a:r>
          </a:p>
          <a:p>
            <a:pPr lvl="1"/>
            <a:r>
              <a:rPr lang="cs-CZ" b="1" dirty="0" smtClean="0"/>
              <a:t>Esesáci zabijí vojáka, který  vyvěsil bílou vlajku (prostěradlo)</a:t>
            </a:r>
          </a:p>
          <a:p>
            <a:pPr lvl="1"/>
            <a:endParaRPr lang="cs-CZ" b="1" dirty="0" smtClean="0"/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37556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HEINER MÜLLER: DIE SCHLACHT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Müller:</a:t>
            </a:r>
            <a:br>
              <a:rPr lang="cs-CZ" dirty="0" smtClean="0"/>
            </a:br>
            <a:r>
              <a:rPr lang="cs-CZ" dirty="0" smtClean="0"/>
              <a:t>	„Formálně je Bitva/Traktor zpracování vlastních 20 let starých textů, resp. pokus vytvořit syntetický fragment. (…) Nevěřím, že příběh, který má „hlavu a patu“ (zápletku v klasickém smyslu slova), se ještě může přiblížit skutečnosti."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774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HEINER MÜLLER: DIE SCHLACHT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Metoda „syntetické </a:t>
            </a:r>
            <a:r>
              <a:rPr lang="cs-CZ" dirty="0" err="1" smtClean="0"/>
              <a:t>fragmentarizace</a:t>
            </a:r>
            <a:r>
              <a:rPr lang="cs-CZ" dirty="0" smtClean="0"/>
              <a:t>“ souvisí s „montáží atrakcí“, kterou ve dvacátých letech vytvořil ruský filmový režisér Sergej </a:t>
            </a:r>
            <a:r>
              <a:rPr lang="cs-CZ" dirty="0" err="1" smtClean="0"/>
              <a:t>Ejznštejn</a:t>
            </a:r>
            <a:r>
              <a:rPr lang="cs-CZ" dirty="0" smtClean="0"/>
              <a:t> a která byla v divadle využita režiséry </a:t>
            </a:r>
            <a:r>
              <a:rPr lang="cs-CZ" dirty="0" err="1" smtClean="0"/>
              <a:t>Vsevolodem</a:t>
            </a:r>
            <a:r>
              <a:rPr lang="cs-CZ" dirty="0" smtClean="0"/>
              <a:t> </a:t>
            </a:r>
            <a:r>
              <a:rPr lang="cs-CZ" dirty="0" err="1" smtClean="0"/>
              <a:t>Mejercholdem</a:t>
            </a:r>
            <a:r>
              <a:rPr lang="cs-CZ" dirty="0" smtClean="0"/>
              <a:t> a Erwinem </a:t>
            </a:r>
            <a:r>
              <a:rPr lang="cs-CZ" dirty="0" err="1" smtClean="0"/>
              <a:t>Piscatorem</a:t>
            </a:r>
            <a:r>
              <a:rPr lang="cs-CZ" dirty="0" smtClean="0"/>
              <a:t>.</a:t>
            </a:r>
          </a:p>
          <a:p>
            <a:r>
              <a:rPr lang="cs-CZ" sz="2400" dirty="0" smtClean="0"/>
              <a:t>„Die </a:t>
            </a:r>
            <a:r>
              <a:rPr lang="cs-CZ" sz="2400" dirty="0" err="1" smtClean="0"/>
              <a:t>Schlacht</a:t>
            </a:r>
            <a:r>
              <a:rPr lang="cs-CZ" sz="2400" dirty="0" smtClean="0"/>
              <a:t>“ - vědomá </a:t>
            </a:r>
            <a:r>
              <a:rPr lang="cs-CZ" sz="2400" dirty="0"/>
              <a:t>paralela k Brechtově hře Strach a bída Třetí říše</a:t>
            </a:r>
          </a:p>
          <a:p>
            <a:pPr lvl="1"/>
            <a:r>
              <a:rPr lang="cs-CZ" sz="2400" dirty="0"/>
              <a:t>Premiéra 1938 Paříž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207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409</Words>
  <Application>Microsoft Office PowerPoint</Application>
  <PresentationFormat>Předvádění na obrazovce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FRANK CASTORF</vt:lpstr>
      <vt:lpstr>FRANK CASTORF / HEINER MÜLLER:ZEMENT</vt:lpstr>
      <vt:lpstr>FRANK CASTORF / HEINER MÜLLER:ZEMENT</vt:lpstr>
      <vt:lpstr>FRANK CASTORF / HEINER MÜLLER:ZEMENT</vt:lpstr>
      <vt:lpstr>FRANK CASTORF / HEINER MÜLLER:ZEMENT</vt:lpstr>
      <vt:lpstr>FRANK CASTORF /  HEINER MÜLLER: DIE SCHLACHT</vt:lpstr>
      <vt:lpstr>FRANK CASTORF /  HEINER MÜLLER: DIE SCHLACHT</vt:lpstr>
      <vt:lpstr>FRANK CASTORF /  HEINER MÜLLER: DIE SCHLACHT</vt:lpstr>
      <vt:lpstr>FRANK CASTORF /  HEINER MÜLLER: DIE SCHLACHT</vt:lpstr>
      <vt:lpstr>FRANK CASTORF /  HEINER MÜLLER: DIE SCHLACHT</vt:lpstr>
    </vt:vector>
  </TitlesOfParts>
  <Company>Janáčkova akademie múzických umění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FRANK CASTORF</dc:title>
  <dc:creator>Václav Cejpek</dc:creator>
  <cp:lastModifiedBy>Václav Cejpek</cp:lastModifiedBy>
  <cp:revision>5</cp:revision>
  <dcterms:created xsi:type="dcterms:W3CDTF">2015-03-10T12:49:36Z</dcterms:created>
  <dcterms:modified xsi:type="dcterms:W3CDTF">2015-03-24T11:08:04Z</dcterms:modified>
</cp:coreProperties>
</file>