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7" r:id="rId4"/>
    <p:sldId id="265" r:id="rId5"/>
    <p:sldId id="266" r:id="rId6"/>
    <p:sldId id="258" r:id="rId7"/>
    <p:sldId id="280" r:id="rId8"/>
    <p:sldId id="282" r:id="rId9"/>
    <p:sldId id="281" r:id="rId10"/>
    <p:sldId id="263" r:id="rId11"/>
    <p:sldId id="283" r:id="rId12"/>
    <p:sldId id="264" r:id="rId13"/>
    <p:sldId id="268" r:id="rId14"/>
    <p:sldId id="274" r:id="rId15"/>
    <p:sldId id="273" r:id="rId16"/>
    <p:sldId id="275" r:id="rId17"/>
    <p:sldId id="276" r:id="rId18"/>
    <p:sldId id="279" r:id="rId19"/>
    <p:sldId id="284" r:id="rId20"/>
    <p:sldId id="277" r:id="rId21"/>
    <p:sldId id="278" r:id="rId22"/>
    <p:sldId id="285" r:id="rId23"/>
    <p:sldId id="286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97FFF-BCFB-44AB-940E-62FEE72E29AB}" type="datetimeFigureOut">
              <a:rPr lang="cs-CZ" smtClean="0"/>
              <a:t>10.3.2015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F40BB4-5B0E-471D-86C8-F49CE354C89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97FFF-BCFB-44AB-940E-62FEE72E29AB}" type="datetimeFigureOut">
              <a:rPr lang="cs-CZ" smtClean="0"/>
              <a:t>10.3.2015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0BB4-5B0E-471D-86C8-F49CE354C8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97FFF-BCFB-44AB-940E-62FEE72E29AB}" type="datetimeFigureOut">
              <a:rPr lang="cs-CZ" smtClean="0"/>
              <a:t>10.3.2015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0BB4-5B0E-471D-86C8-F49CE354C8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97FFF-BCFB-44AB-940E-62FEE72E29AB}" type="datetimeFigureOut">
              <a:rPr lang="cs-CZ" smtClean="0"/>
              <a:t>10.3.2015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0BB4-5B0E-471D-86C8-F49CE354C8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97FFF-BCFB-44AB-940E-62FEE72E29AB}" type="datetimeFigureOut">
              <a:rPr lang="cs-CZ" smtClean="0"/>
              <a:t>10.3.2015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0BB4-5B0E-471D-86C8-F49CE354C89F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97FFF-BCFB-44AB-940E-62FEE72E29AB}" type="datetimeFigureOut">
              <a:rPr lang="cs-CZ" smtClean="0"/>
              <a:t>10.3.2015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0BB4-5B0E-471D-86C8-F49CE354C89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97FFF-BCFB-44AB-940E-62FEE72E29AB}" type="datetimeFigureOut">
              <a:rPr lang="cs-CZ" smtClean="0"/>
              <a:t>10.3.2015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0BB4-5B0E-471D-86C8-F49CE354C89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97FFF-BCFB-44AB-940E-62FEE72E29AB}" type="datetimeFigureOut">
              <a:rPr lang="cs-CZ" smtClean="0"/>
              <a:t>10.3.2015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0BB4-5B0E-471D-86C8-F49CE354C8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97FFF-BCFB-44AB-940E-62FEE72E29AB}" type="datetimeFigureOut">
              <a:rPr lang="cs-CZ" smtClean="0"/>
              <a:t>10.3.2015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0BB4-5B0E-471D-86C8-F49CE354C8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97FFF-BCFB-44AB-940E-62FEE72E29AB}" type="datetimeFigureOut">
              <a:rPr lang="cs-CZ" smtClean="0"/>
              <a:t>10.3.2015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0BB4-5B0E-471D-86C8-F49CE354C8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97FFF-BCFB-44AB-940E-62FEE72E29AB}" type="datetimeFigureOut">
              <a:rPr lang="cs-CZ" smtClean="0"/>
              <a:t>10.3.2015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0BB4-5B0E-471D-86C8-F49CE354C8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9E97FFF-BCFB-44AB-940E-62FEE72E29AB}" type="datetimeFigureOut">
              <a:rPr lang="cs-CZ" smtClean="0"/>
              <a:t>10.3.2015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1F40BB4-5B0E-471D-86C8-F49CE354C89F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e.wikipedia.org/wiki/Datei:Bundesarchiv_Bild_146-2002-003-33A,_Berlin,_Volksb%C3%BChne.jpg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hyperlink" Target="http://de.wikipedia.org/wiki/Datei:Volksb%C3%BChne_am_Rosa-Luxemburg-Platz.jpg" TargetMode="External"/><Relationship Id="rId4" Type="http://schemas.openxmlformats.org/officeDocument/2006/relationships/image" Target="../media/image13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FRANK CASTORF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PORTRÉT REŽISÉRA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34681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b="1" dirty="0" smtClean="0"/>
              <a:t>FRANK CASTORF </a:t>
            </a:r>
            <a:r>
              <a:rPr lang="cs-CZ" sz="2000" b="1" dirty="0"/>
              <a:t/>
            </a:r>
            <a:br>
              <a:rPr lang="cs-CZ" sz="2000" b="1" dirty="0"/>
            </a:br>
            <a:r>
              <a:rPr lang="cs-CZ" sz="2800" b="1" dirty="0" smtClean="0"/>
              <a:t>STADTTHEATER  BRANDENBURG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1979 – 1981 režisér </a:t>
            </a:r>
            <a:r>
              <a:rPr lang="cs-CZ" sz="2800" b="1" dirty="0" err="1" smtClean="0"/>
              <a:t>Stadtheater</a:t>
            </a:r>
            <a:r>
              <a:rPr lang="cs-CZ" sz="2800" b="1" dirty="0" smtClean="0"/>
              <a:t> Brandenburg</a:t>
            </a:r>
          </a:p>
          <a:p>
            <a:pPr lvl="1"/>
            <a:r>
              <a:rPr lang="cs-CZ" sz="2000" b="1" dirty="0" smtClean="0"/>
              <a:t>Hraje se v budově </a:t>
            </a:r>
            <a:r>
              <a:rPr lang="cs-CZ" sz="2000" b="1" dirty="0" err="1" smtClean="0"/>
              <a:t>CulturCongressCentrum</a:t>
            </a:r>
            <a:endParaRPr lang="cs-CZ" sz="2000" b="1" dirty="0" smtClean="0"/>
          </a:p>
          <a:p>
            <a:pPr lvl="1"/>
            <a:r>
              <a:rPr lang="cs-CZ" sz="2000" b="1" dirty="0" smtClean="0"/>
              <a:t>Repertoár – vlastní + hosté</a:t>
            </a:r>
          </a:p>
          <a:p>
            <a:pPr lvl="1"/>
            <a:r>
              <a:rPr lang="cs-CZ" sz="2000" b="1" dirty="0" smtClean="0"/>
              <a:t>Divadlo pro mládež</a:t>
            </a:r>
          </a:p>
          <a:p>
            <a:pPr lvl="1"/>
            <a:r>
              <a:rPr lang="cs-CZ" sz="2000" b="1" dirty="0" smtClean="0"/>
              <a:t>Loutkové divadlo</a:t>
            </a:r>
          </a:p>
          <a:p>
            <a:pPr lvl="1"/>
            <a:r>
              <a:rPr lang="cs-CZ" sz="2000" b="1" dirty="0" smtClean="0"/>
              <a:t>Amatérské divadlo</a:t>
            </a:r>
          </a:p>
        </p:txBody>
      </p:sp>
      <p:pic>
        <p:nvPicPr>
          <p:cNvPr id="1026" name="Picture 2" descr="http://www.stadt-brandenburg.de/typo3temp/pics/1abee5301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6724" y="3068960"/>
            <a:ext cx="3312368" cy="2484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636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000" b="1" dirty="0">
                <a:solidFill>
                  <a:srgbClr val="2F5897"/>
                </a:solidFill>
              </a:rPr>
              <a:t>FRANK CASTORF </a:t>
            </a:r>
            <a:br>
              <a:rPr lang="cs-CZ" sz="2000" b="1" dirty="0">
                <a:solidFill>
                  <a:srgbClr val="2F5897"/>
                </a:solidFill>
              </a:rPr>
            </a:br>
            <a:r>
              <a:rPr lang="cs-CZ" sz="2800" b="1" dirty="0" smtClean="0">
                <a:solidFill>
                  <a:srgbClr val="2F5897"/>
                </a:solidFill>
              </a:rPr>
              <a:t>THEATER  ANKLAM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cs-CZ" sz="2800" b="1" dirty="0"/>
              <a:t>1981 – 1985 umělecký šéf divadla </a:t>
            </a:r>
            <a:r>
              <a:rPr lang="cs-CZ" sz="2800" b="1" dirty="0" err="1"/>
              <a:t>Theater</a:t>
            </a:r>
            <a:r>
              <a:rPr lang="cs-CZ" sz="2800" b="1" dirty="0"/>
              <a:t> </a:t>
            </a:r>
            <a:r>
              <a:rPr lang="cs-CZ" sz="2800" b="1" dirty="0" err="1"/>
              <a:t>Anklam</a:t>
            </a:r>
            <a:endParaRPr lang="cs-CZ" sz="2800" b="1" dirty="0"/>
          </a:p>
          <a:p>
            <a:pPr lvl="1"/>
            <a:r>
              <a:rPr lang="cs-CZ" sz="2000" b="1" dirty="0"/>
              <a:t>Přední Pomořany</a:t>
            </a:r>
          </a:p>
          <a:p>
            <a:endParaRPr lang="cs-CZ" dirty="0"/>
          </a:p>
        </p:txBody>
      </p:sp>
      <p:pic>
        <p:nvPicPr>
          <p:cNvPr id="4" name="Picture 6" descr="Deutschlandkarte, Position der Stadt Anklam hervorgehob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438128"/>
            <a:ext cx="2622198" cy="3109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547036"/>
            <a:ext cx="4738728" cy="297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59329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cs-CZ" sz="2800" dirty="0" smtClean="0"/>
              <a:t>FRANK CASTORF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b="1" dirty="0" smtClean="0"/>
              <a:t>Od r. 1985:</a:t>
            </a:r>
          </a:p>
          <a:p>
            <a:r>
              <a:rPr lang="cs-CZ" sz="2800" b="1" dirty="0" smtClean="0"/>
              <a:t>Inscenace v různých východoněmeckých divadlech</a:t>
            </a:r>
          </a:p>
          <a:p>
            <a:pPr lvl="1"/>
            <a:r>
              <a:rPr lang="cs-CZ" sz="2000" b="1" dirty="0" smtClean="0"/>
              <a:t>Karl-Marx-</a:t>
            </a:r>
            <a:r>
              <a:rPr lang="cs-CZ" sz="2000" b="1" dirty="0" err="1" smtClean="0"/>
              <a:t>Stadt</a:t>
            </a:r>
            <a:endParaRPr lang="cs-CZ" sz="2000" b="1" dirty="0" smtClean="0"/>
          </a:p>
          <a:p>
            <a:pPr lvl="1"/>
            <a:r>
              <a:rPr lang="cs-CZ" sz="2000" b="1" dirty="0" smtClean="0"/>
              <a:t>Halle</a:t>
            </a:r>
          </a:p>
          <a:p>
            <a:pPr lvl="1"/>
            <a:r>
              <a:rPr lang="cs-CZ" sz="2000" b="1" dirty="0" err="1" smtClean="0">
                <a:solidFill>
                  <a:srgbClr val="FF0000"/>
                </a:solidFill>
              </a:rPr>
              <a:t>Volksbühne</a:t>
            </a:r>
            <a:r>
              <a:rPr lang="cs-CZ" sz="2000" b="1" dirty="0" smtClean="0">
                <a:solidFill>
                  <a:srgbClr val="FF0000"/>
                </a:solidFill>
              </a:rPr>
              <a:t> </a:t>
            </a:r>
            <a:r>
              <a:rPr lang="cs-CZ" sz="2000" b="1" dirty="0" err="1" smtClean="0">
                <a:solidFill>
                  <a:srgbClr val="FF0000"/>
                </a:solidFill>
              </a:rPr>
              <a:t>Berlin</a:t>
            </a:r>
            <a:endParaRPr lang="cs-CZ" sz="2000" b="1" dirty="0" smtClean="0">
              <a:solidFill>
                <a:srgbClr val="FF0000"/>
              </a:solidFill>
            </a:endParaRPr>
          </a:p>
          <a:p>
            <a:pPr lvl="1"/>
            <a:r>
              <a:rPr lang="cs-CZ" sz="2000" b="1" dirty="0" err="1" smtClean="0"/>
              <a:t>Deutsches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Theater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Berlin</a:t>
            </a:r>
            <a:endParaRPr lang="cs-CZ" sz="2000" b="1" dirty="0" smtClean="0"/>
          </a:p>
          <a:p>
            <a:r>
              <a:rPr lang="cs-CZ" sz="2800" b="1" dirty="0" smtClean="0"/>
              <a:t>Hostování na Západě</a:t>
            </a:r>
          </a:p>
          <a:p>
            <a:pPr lvl="1"/>
            <a:r>
              <a:rPr lang="cs-CZ" sz="2000" b="1" dirty="0" smtClean="0"/>
              <a:t>Mnichov</a:t>
            </a:r>
          </a:p>
          <a:p>
            <a:pPr lvl="1"/>
            <a:r>
              <a:rPr lang="cs-CZ" sz="2000" b="1" dirty="0" smtClean="0"/>
              <a:t>Kolín n. Rýnem</a:t>
            </a:r>
          </a:p>
          <a:p>
            <a:pPr lvl="1"/>
            <a:r>
              <a:rPr lang="cs-CZ" sz="2000" b="1" dirty="0" err="1" smtClean="0"/>
              <a:t>Baisilej</a:t>
            </a:r>
            <a:endParaRPr lang="cs-CZ" sz="2000" b="1" dirty="0" smtClean="0"/>
          </a:p>
          <a:p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59213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cs-CZ" sz="2800" dirty="0">
                <a:solidFill>
                  <a:srgbClr val="2F5897"/>
                </a:solidFill>
              </a:rPr>
              <a:t>FRANK CASTORF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1990 režisér </a:t>
            </a:r>
            <a:r>
              <a:rPr lang="cs-CZ" sz="2800" b="1" dirty="0" err="1" smtClean="0"/>
              <a:t>Deutsches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Theater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Berlin</a:t>
            </a:r>
            <a:endParaRPr lang="cs-CZ" sz="2800" b="1" dirty="0" smtClean="0"/>
          </a:p>
          <a:p>
            <a:r>
              <a:rPr lang="cs-CZ" sz="2800" b="1" dirty="0" smtClean="0"/>
              <a:t>1992 intendant divadla </a:t>
            </a:r>
            <a:r>
              <a:rPr lang="cs-CZ" sz="2800" b="1" dirty="0" err="1" smtClean="0">
                <a:solidFill>
                  <a:srgbClr val="FF0000"/>
                </a:solidFill>
              </a:rPr>
              <a:t>Volksbühne</a:t>
            </a:r>
            <a:r>
              <a:rPr lang="cs-CZ" sz="2800" b="1" dirty="0" smtClean="0"/>
              <a:t> </a:t>
            </a:r>
            <a:r>
              <a:rPr lang="cs-CZ" sz="2800" dirty="0" smtClean="0"/>
              <a:t>(řídí ho dodnes, smlouva do r. 2016)</a:t>
            </a:r>
          </a:p>
          <a:p>
            <a:r>
              <a:rPr lang="cs-CZ" sz="2800" b="1" dirty="0" smtClean="0"/>
              <a:t>Pravidelná hostování:</a:t>
            </a:r>
          </a:p>
          <a:p>
            <a:pPr lvl="1"/>
            <a:r>
              <a:rPr lang="cs-CZ" sz="2000" b="1" dirty="0" err="1" smtClean="0"/>
              <a:t>Deutsches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Schauspielhaus</a:t>
            </a:r>
            <a:r>
              <a:rPr lang="cs-CZ" sz="2000" b="1" dirty="0" smtClean="0"/>
              <a:t> Hamburg</a:t>
            </a:r>
          </a:p>
          <a:p>
            <a:pPr lvl="1"/>
            <a:r>
              <a:rPr lang="cs-CZ" sz="2000" b="1" dirty="0" smtClean="0"/>
              <a:t>Vídeň (</a:t>
            </a:r>
            <a:r>
              <a:rPr lang="cs-CZ" sz="2000" b="1" dirty="0" err="1" smtClean="0"/>
              <a:t>Burgtheater</a:t>
            </a:r>
            <a:r>
              <a:rPr lang="cs-CZ" sz="2000" b="1" dirty="0" smtClean="0"/>
              <a:t> aj.)</a:t>
            </a:r>
          </a:p>
          <a:p>
            <a:pPr lvl="1"/>
            <a:r>
              <a:rPr lang="cs-CZ" sz="2000" b="1" dirty="0" smtClean="0"/>
              <a:t>Salcburk</a:t>
            </a:r>
          </a:p>
          <a:p>
            <a:pPr lvl="1"/>
            <a:r>
              <a:rPr lang="cs-CZ" sz="2000" b="1" dirty="0" err="1" smtClean="0"/>
              <a:t>Bochum</a:t>
            </a:r>
            <a:endParaRPr lang="cs-CZ" sz="2000" b="1" dirty="0" smtClean="0"/>
          </a:p>
          <a:p>
            <a:pPr lvl="1"/>
            <a:r>
              <a:rPr lang="cs-CZ" sz="2000" b="1" dirty="0" smtClean="0"/>
              <a:t>Curych</a:t>
            </a:r>
          </a:p>
          <a:p>
            <a:pPr lvl="1"/>
            <a:r>
              <a:rPr lang="cs-CZ" sz="2000" b="1" dirty="0" smtClean="0"/>
              <a:t>Stockholm aj.</a:t>
            </a:r>
          </a:p>
          <a:p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19681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sz="2000" b="1" dirty="0"/>
              <a:t>FRANK CASTORF</a:t>
            </a:r>
            <a:r>
              <a:rPr lang="cs-CZ" sz="2800" b="1" dirty="0"/>
              <a:t> /</a:t>
            </a:r>
            <a:r>
              <a:rPr lang="cs-CZ" sz="3600" b="1" dirty="0"/>
              <a:t> </a:t>
            </a:r>
            <a:r>
              <a:rPr lang="cs-CZ" sz="2800" b="1" dirty="0" smtClean="0"/>
              <a:t>VOLKSBÜHNE BERLIN</a:t>
            </a:r>
            <a:endParaRPr lang="cs-CZ" sz="28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4831" y="4149080"/>
            <a:ext cx="3143250" cy="225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http://upload.wikimedia.org/wikipedia/commons/thumb/e/e0/Bundesarchiv_Bild_146-2002-003-33A%2C_Berlin%2C_Volksb%C3%BChne.jpg/220px-Bundesarchiv_Bild_146-2002-003-33A%2C_Berlin%2C_Volksb%C3%BChne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3844896" cy="284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upload.wikimedia.org/wikipedia/commons/thumb/9/99/Volksb%C3%BChne_am_Rosa-Luxemburg-Platz.jpg/220px-Volksb%C3%BChne_am_Rosa-Luxemburg-Platz.jpg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988840"/>
            <a:ext cx="2592288" cy="1732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93648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r>
              <a:rPr lang="cs-CZ" sz="2000" b="1" dirty="0">
                <a:solidFill>
                  <a:srgbClr val="2F5897"/>
                </a:solidFill>
              </a:rPr>
              <a:t>FRANK CASTORF /</a:t>
            </a:r>
            <a:r>
              <a:rPr lang="cs-CZ" sz="2800" b="1" dirty="0">
                <a:solidFill>
                  <a:srgbClr val="2F5897"/>
                </a:solidFill>
              </a:rPr>
              <a:t> </a:t>
            </a:r>
            <a:r>
              <a:rPr lang="cs-CZ" sz="2800" b="1" dirty="0" smtClean="0">
                <a:solidFill>
                  <a:srgbClr val="2F5897"/>
                </a:solidFill>
              </a:rPr>
              <a:t>VOLKSBÜHNE  BERLIN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F</a:t>
            </a:r>
            <a:r>
              <a:rPr lang="cs-CZ" sz="2800" b="1" dirty="0" smtClean="0"/>
              <a:t>reie </a:t>
            </a:r>
            <a:r>
              <a:rPr lang="cs-CZ" sz="2800" b="1" dirty="0" err="1" smtClean="0"/>
              <a:t>Volksbühne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Berlin</a:t>
            </a:r>
            <a:endParaRPr lang="cs-CZ" sz="2800" b="1" dirty="0" smtClean="0"/>
          </a:p>
          <a:p>
            <a:pPr lvl="1"/>
            <a:r>
              <a:rPr lang="cs-CZ" sz="2000" b="1" dirty="0" smtClean="0"/>
              <a:t>Jedna z nejtradičnějších návštěvnických organizací v Berlíně</a:t>
            </a:r>
          </a:p>
          <a:p>
            <a:pPr lvl="1"/>
            <a:r>
              <a:rPr lang="cs-CZ" sz="2000" b="1" dirty="0" smtClean="0"/>
              <a:t>Založena 1890 jako první masové organizace německého dělnického hnutí</a:t>
            </a:r>
          </a:p>
          <a:p>
            <a:pPr lvl="1"/>
            <a:r>
              <a:rPr lang="cs-CZ" sz="2000" b="1" dirty="0" smtClean="0"/>
              <a:t>Cíl – zajistit sociálně slabším skupinám obyvatel přístup ke vzdělání a kultuře</a:t>
            </a:r>
          </a:p>
          <a:p>
            <a:pPr lvl="1"/>
            <a:r>
              <a:rPr lang="cs-CZ" sz="2000" b="1" dirty="0" smtClean="0"/>
              <a:t>Heslo - „Umění lidu!“</a:t>
            </a:r>
          </a:p>
          <a:p>
            <a:pPr lvl="1"/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1276614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cs-CZ" sz="2000" b="1" dirty="0">
                <a:solidFill>
                  <a:srgbClr val="2F5897"/>
                </a:solidFill>
              </a:rPr>
              <a:t>FRANK CASTORF /</a:t>
            </a:r>
            <a:r>
              <a:rPr lang="cs-CZ" sz="2800" b="1" dirty="0">
                <a:solidFill>
                  <a:srgbClr val="2F5897"/>
                </a:solidFill>
              </a:rPr>
              <a:t> VOLKSBÜHNE  BERLIN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DNES: </a:t>
            </a:r>
            <a:r>
              <a:rPr lang="cs-CZ" b="1" dirty="0" err="1" smtClean="0"/>
              <a:t>Volksbühne</a:t>
            </a:r>
            <a:r>
              <a:rPr lang="cs-CZ" b="1" dirty="0" smtClean="0"/>
              <a:t> </a:t>
            </a:r>
            <a:r>
              <a:rPr lang="cs-CZ" b="1" dirty="0" err="1" smtClean="0"/>
              <a:t>am</a:t>
            </a:r>
            <a:r>
              <a:rPr lang="cs-CZ" b="1" dirty="0" smtClean="0"/>
              <a:t> Rosa-Luxemburg-</a:t>
            </a:r>
            <a:r>
              <a:rPr lang="cs-CZ" b="1" dirty="0" err="1" smtClean="0"/>
              <a:t>Platz</a:t>
            </a:r>
            <a:r>
              <a:rPr lang="cs-CZ" b="1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Berlin</a:t>
            </a:r>
            <a:r>
              <a:rPr lang="cs-CZ" dirty="0" smtClean="0"/>
              <a:t>-Mitte)</a:t>
            </a:r>
          </a:p>
          <a:p>
            <a:r>
              <a:rPr lang="cs-CZ" b="1" dirty="0" smtClean="0"/>
              <a:t>1913-1914 </a:t>
            </a:r>
            <a:r>
              <a:rPr lang="cs-CZ" b="1" dirty="0" smtClean="0"/>
              <a:t>vlastní budova – postaveno </a:t>
            </a:r>
            <a:r>
              <a:rPr lang="cs-CZ" b="1" dirty="0" smtClean="0"/>
              <a:t>podle návrhu Oskara Kaufmanna</a:t>
            </a:r>
          </a:p>
          <a:p>
            <a:r>
              <a:rPr lang="cs-CZ" b="1" dirty="0" smtClean="0"/>
              <a:t>První berlínské divadlo ve stylu </a:t>
            </a:r>
            <a:r>
              <a:rPr lang="cs-CZ" b="1" dirty="0" smtClean="0"/>
              <a:t>moderny</a:t>
            </a:r>
            <a:endParaRPr lang="cs-CZ" b="1" dirty="0" smtClean="0"/>
          </a:p>
          <a:p>
            <a:r>
              <a:rPr lang="cs-CZ" b="1" dirty="0" smtClean="0"/>
              <a:t>Kapacita 2000 diváků</a:t>
            </a:r>
          </a:p>
          <a:p>
            <a:r>
              <a:rPr lang="cs-CZ" b="1" dirty="0" smtClean="0"/>
              <a:t>Intendanti </a:t>
            </a:r>
            <a:r>
              <a:rPr lang="cs-CZ" b="1" dirty="0" smtClean="0"/>
              <a:t>– např. Max Reinhardt</a:t>
            </a:r>
          </a:p>
          <a:p>
            <a:r>
              <a:rPr lang="cs-CZ" b="1" dirty="0" smtClean="0"/>
              <a:t>Spolupráce – Erwin </a:t>
            </a:r>
            <a:r>
              <a:rPr lang="cs-CZ" b="1" dirty="0" err="1" smtClean="0"/>
              <a:t>Piscator</a:t>
            </a:r>
            <a:endParaRPr lang="cs-CZ" b="1" dirty="0" smtClean="0"/>
          </a:p>
          <a:p>
            <a:r>
              <a:rPr lang="cs-CZ" b="1" dirty="0" smtClean="0"/>
              <a:t>1952 – 1954 znovupostavení válkou zničeného divadla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6679526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cs-CZ" sz="2000" b="1" dirty="0">
                <a:solidFill>
                  <a:srgbClr val="2F5897"/>
                </a:solidFill>
              </a:rPr>
              <a:t>FRANK CASTORF /</a:t>
            </a:r>
            <a:r>
              <a:rPr lang="cs-CZ" sz="2800" b="1" dirty="0">
                <a:solidFill>
                  <a:srgbClr val="2F5897"/>
                </a:solidFill>
              </a:rPr>
              <a:t> VOLKSBÜHNE  BERLIN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1974 – 1977 intendant </a:t>
            </a:r>
            <a:r>
              <a:rPr lang="cs-CZ" b="1" dirty="0" err="1" smtClean="0"/>
              <a:t>Benno</a:t>
            </a:r>
            <a:r>
              <a:rPr lang="cs-CZ" b="1" dirty="0" smtClean="0"/>
              <a:t> </a:t>
            </a:r>
            <a:r>
              <a:rPr lang="cs-CZ" b="1" dirty="0" err="1" smtClean="0"/>
              <a:t>Besson</a:t>
            </a:r>
            <a:endParaRPr lang="cs-CZ" b="1" dirty="0"/>
          </a:p>
          <a:p>
            <a:pPr lvl="1"/>
            <a:r>
              <a:rPr lang="cs-CZ" b="1" dirty="0" smtClean="0"/>
              <a:t>Spolupráce – Manfred </a:t>
            </a:r>
            <a:r>
              <a:rPr lang="cs-CZ" b="1" dirty="0" err="1" smtClean="0"/>
              <a:t>Karge</a:t>
            </a:r>
            <a:r>
              <a:rPr lang="cs-CZ" b="1" dirty="0" smtClean="0"/>
              <a:t>, Matthias </a:t>
            </a:r>
            <a:r>
              <a:rPr lang="cs-CZ" b="1" dirty="0" err="1" smtClean="0"/>
              <a:t>Langhoff</a:t>
            </a:r>
            <a:endParaRPr lang="cs-CZ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348880"/>
            <a:ext cx="20955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56858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/>
          <a:lstStyle/>
          <a:p>
            <a:r>
              <a:rPr lang="cs-CZ" sz="2000" b="1" dirty="0">
                <a:solidFill>
                  <a:srgbClr val="2F5897"/>
                </a:solidFill>
              </a:rPr>
              <a:t>FRANK CASTORF /</a:t>
            </a:r>
            <a:r>
              <a:rPr lang="cs-CZ" sz="2800" b="1" dirty="0">
                <a:solidFill>
                  <a:srgbClr val="2F5897"/>
                </a:solidFill>
              </a:rPr>
              <a:t> HEINER MÜLLER:ZEMENT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Heinere</a:t>
            </a:r>
            <a:r>
              <a:rPr lang="cs-CZ" b="1" dirty="0" smtClean="0"/>
              <a:t> Müller: ZEMENT (CEMENT)</a:t>
            </a:r>
          </a:p>
          <a:p>
            <a:pPr lvl="1"/>
            <a:r>
              <a:rPr lang="cs-CZ" sz="2000" b="1" dirty="0" smtClean="0"/>
              <a:t>ANALÝZA DRAMATICKÉHO TEXTU S UKÁZKAMI</a:t>
            </a:r>
          </a:p>
          <a:p>
            <a:pPr lvl="2"/>
            <a:r>
              <a:rPr lang="cs-CZ" sz="2000" b="1" dirty="0" smtClean="0"/>
              <a:t>Model dramatického textu směřujícího k volné struktuře</a:t>
            </a:r>
          </a:p>
          <a:p>
            <a:pPr lvl="2"/>
            <a:r>
              <a:rPr lang="cs-CZ" sz="2000" b="1" dirty="0" smtClean="0"/>
              <a:t>„První stupeň“ postdramatické koncepce u Müllera</a:t>
            </a:r>
          </a:p>
          <a:p>
            <a:pPr lvl="2"/>
            <a:r>
              <a:rPr lang="cs-CZ" sz="2000" b="1" dirty="0" smtClean="0"/>
              <a:t>Pokračování: HAMLET STROJ, </a:t>
            </a:r>
            <a:r>
              <a:rPr lang="cs-CZ" sz="2000" b="1" dirty="0" smtClean="0">
                <a:solidFill>
                  <a:srgbClr val="FF0000"/>
                </a:solidFill>
              </a:rPr>
              <a:t>POVĚŘENÍ (PŘÍKAZ)</a:t>
            </a:r>
          </a:p>
          <a:p>
            <a:pPr lvl="3"/>
            <a:r>
              <a:rPr lang="cs-CZ" sz="2000" b="1" dirty="0" smtClean="0"/>
              <a:t>POVĚŘENÍ režíroval </a:t>
            </a:r>
            <a:r>
              <a:rPr lang="cs-CZ" sz="2000" b="1" dirty="0" err="1" smtClean="0"/>
              <a:t>Castorf</a:t>
            </a:r>
            <a:r>
              <a:rPr lang="cs-CZ" sz="2000" b="1" dirty="0" smtClean="0"/>
              <a:t> v r. 1984 v divadle v </a:t>
            </a:r>
            <a:r>
              <a:rPr lang="cs-CZ" sz="2000" b="1" dirty="0" err="1" smtClean="0"/>
              <a:t>Anklamu</a:t>
            </a:r>
            <a:endParaRPr lang="cs-CZ" sz="2000" b="1" dirty="0" smtClean="0"/>
          </a:p>
          <a:p>
            <a:pPr lvl="1"/>
            <a:r>
              <a:rPr lang="cs-CZ" sz="2000" b="1" dirty="0" smtClean="0"/>
              <a:t>Struktura obrazů v Cementu (viz níže)</a:t>
            </a:r>
          </a:p>
          <a:p>
            <a:pPr lvl="1"/>
            <a:r>
              <a:rPr lang="cs-CZ" sz="2000" b="1" dirty="0" smtClean="0"/>
              <a:t>Komentáře (mezihry – intermezza)</a:t>
            </a:r>
          </a:p>
          <a:p>
            <a:pPr lvl="2"/>
            <a:r>
              <a:rPr lang="cs-CZ" sz="2000" b="1" dirty="0" smtClean="0"/>
              <a:t>Antická tematika – navazuje na Müllerův zájem o antiku</a:t>
            </a:r>
          </a:p>
          <a:p>
            <a:pPr lvl="1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5377477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r>
              <a:rPr lang="cs-CZ" sz="2000" b="1" dirty="0">
                <a:solidFill>
                  <a:srgbClr val="2F5897"/>
                </a:solidFill>
              </a:rPr>
              <a:t>FRANK CASTORF /</a:t>
            </a:r>
            <a:r>
              <a:rPr lang="cs-CZ" sz="2800" b="1" dirty="0">
                <a:solidFill>
                  <a:srgbClr val="2F5897"/>
                </a:solidFill>
              </a:rPr>
              <a:t> HEINER MÜLLER:ZEMENT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2000" b="1" dirty="0"/>
              <a:t>Adaptace </a:t>
            </a:r>
            <a:endParaRPr lang="cs-CZ" sz="2000" b="1" dirty="0" smtClean="0"/>
          </a:p>
          <a:p>
            <a:pPr lvl="2"/>
            <a:r>
              <a:rPr lang="cs-CZ" sz="2000" b="1" dirty="0" err="1" smtClean="0"/>
              <a:t>Philoktet</a:t>
            </a:r>
            <a:r>
              <a:rPr lang="cs-CZ" sz="2000" b="1" dirty="0" smtClean="0"/>
              <a:t> </a:t>
            </a:r>
            <a:br>
              <a:rPr lang="cs-CZ" sz="2000" b="1" dirty="0" smtClean="0"/>
            </a:br>
            <a:r>
              <a:rPr lang="cs-CZ" sz="2000" b="1" dirty="0" smtClean="0"/>
              <a:t>(</a:t>
            </a:r>
            <a:r>
              <a:rPr lang="cs-CZ" sz="2000" b="1" dirty="0" err="1" smtClean="0"/>
              <a:t>Filoktetes</a:t>
            </a:r>
            <a:r>
              <a:rPr lang="cs-CZ" sz="2000" b="1" dirty="0" smtClean="0"/>
              <a:t>, podle Sofokla)</a:t>
            </a:r>
          </a:p>
          <a:p>
            <a:pPr lvl="2"/>
            <a:r>
              <a:rPr lang="cs-CZ" sz="2000" b="1" dirty="0" err="1"/>
              <a:t>Sophokles</a:t>
            </a:r>
            <a:r>
              <a:rPr lang="cs-CZ" sz="2000" b="1" dirty="0"/>
              <a:t>/</a:t>
            </a:r>
            <a:r>
              <a:rPr lang="cs-CZ" sz="2000" b="1" dirty="0" err="1"/>
              <a:t>Ödipus</a:t>
            </a:r>
            <a:r>
              <a:rPr lang="cs-CZ" sz="2000" b="1" dirty="0"/>
              <a:t>, </a:t>
            </a:r>
            <a:r>
              <a:rPr lang="cs-CZ" sz="2000" b="1" dirty="0" err="1" smtClean="0"/>
              <a:t>Tyrann</a:t>
            </a:r>
            <a:r>
              <a:rPr lang="cs-CZ" sz="2000" b="1" dirty="0" smtClean="0"/>
              <a:t> </a:t>
            </a:r>
            <a:br>
              <a:rPr lang="cs-CZ" sz="2000" b="1" dirty="0" smtClean="0"/>
            </a:br>
            <a:r>
              <a:rPr lang="cs-CZ" sz="2000" b="1" dirty="0" smtClean="0"/>
              <a:t>(Sofokles/Král Oidipús)</a:t>
            </a:r>
          </a:p>
          <a:p>
            <a:pPr lvl="2"/>
            <a:r>
              <a:rPr lang="de-DE" sz="2000" b="1" dirty="0"/>
              <a:t>Verkommenes Ufer </a:t>
            </a:r>
            <a:r>
              <a:rPr lang="de-DE" sz="2000" b="1" dirty="0" err="1"/>
              <a:t>Medeamaterial</a:t>
            </a:r>
            <a:r>
              <a:rPr lang="de-DE" sz="2000" b="1" dirty="0"/>
              <a:t> Landschaft mit </a:t>
            </a:r>
            <a:r>
              <a:rPr lang="de-DE" sz="2000" b="1" dirty="0" smtClean="0"/>
              <a:t>Argonauten</a:t>
            </a:r>
            <a:r>
              <a:rPr lang="cs-CZ" sz="2000" b="1" dirty="0" smtClean="0"/>
              <a:t> </a:t>
            </a:r>
            <a:br>
              <a:rPr lang="cs-CZ" sz="2000" b="1" dirty="0" smtClean="0"/>
            </a:br>
            <a:r>
              <a:rPr lang="cs-CZ" sz="2000" b="1" dirty="0" smtClean="0"/>
              <a:t>(Zpustlý břeh Materiál </a:t>
            </a:r>
            <a:r>
              <a:rPr lang="cs-CZ" sz="2000" b="1" dirty="0" err="1" smtClean="0"/>
              <a:t>Médei</a:t>
            </a:r>
            <a:r>
              <a:rPr lang="cs-CZ" sz="2000" b="1" dirty="0" smtClean="0"/>
              <a:t> Krajina s argonauty)</a:t>
            </a:r>
          </a:p>
          <a:p>
            <a:pPr lvl="2"/>
            <a:r>
              <a:rPr lang="cs-CZ" sz="2000" b="1" dirty="0" smtClean="0"/>
              <a:t>Prometheus </a:t>
            </a:r>
            <a:br>
              <a:rPr lang="cs-CZ" sz="2000" b="1" dirty="0" smtClean="0"/>
            </a:br>
            <a:r>
              <a:rPr lang="cs-CZ" sz="2000" b="1" dirty="0" smtClean="0"/>
              <a:t>(rozhlasová úprava, podle </a:t>
            </a:r>
            <a:r>
              <a:rPr lang="cs-CZ" sz="2000" b="1" dirty="0" err="1" smtClean="0"/>
              <a:t>Aischyla</a:t>
            </a:r>
            <a:r>
              <a:rPr lang="cs-CZ" sz="2000" b="1" dirty="0" smtClean="0"/>
              <a:t>, 1970)</a:t>
            </a:r>
          </a:p>
          <a:p>
            <a:pPr lvl="2"/>
            <a:endParaRPr lang="cs-CZ" sz="2000" b="1" dirty="0"/>
          </a:p>
          <a:p>
            <a:pPr lvl="2"/>
            <a:endParaRPr lang="cs-CZ" sz="2000" b="1" dirty="0" smtClean="0"/>
          </a:p>
          <a:p>
            <a:pPr lvl="1"/>
            <a:endParaRPr lang="cs-CZ" sz="2000" b="1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3435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Výsledek obrázku pro frank castor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717032"/>
            <a:ext cx="4757671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Výsledek obrázku pro frank castor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692696"/>
            <a:ext cx="4518314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263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cs-CZ" sz="2000" b="1" dirty="0">
                <a:solidFill>
                  <a:srgbClr val="2F5897"/>
                </a:solidFill>
              </a:rPr>
              <a:t>FRANK CASTORF /</a:t>
            </a:r>
            <a:r>
              <a:rPr lang="cs-CZ" sz="2800" b="1" dirty="0">
                <a:solidFill>
                  <a:srgbClr val="2F5897"/>
                </a:solidFill>
              </a:rPr>
              <a:t> </a:t>
            </a:r>
            <a:r>
              <a:rPr lang="cs-CZ" sz="2800" b="1" dirty="0" smtClean="0">
                <a:solidFill>
                  <a:srgbClr val="2F5897"/>
                </a:solidFill>
              </a:rPr>
              <a:t>HEINER MÜLLER:ZEMENT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err="1" smtClean="0"/>
              <a:t>Heiner</a:t>
            </a:r>
            <a:r>
              <a:rPr lang="cs-CZ" b="1" dirty="0" smtClean="0"/>
              <a:t> Müller</a:t>
            </a:r>
            <a:br>
              <a:rPr lang="cs-CZ" b="1" dirty="0" smtClean="0"/>
            </a:br>
            <a:r>
              <a:rPr lang="cs-CZ" b="1" dirty="0" smtClean="0"/>
              <a:t>ZEMENT</a:t>
            </a:r>
            <a:br>
              <a:rPr lang="cs-CZ" b="1" dirty="0" smtClean="0"/>
            </a:br>
            <a:r>
              <a:rPr lang="cs-CZ" b="1" dirty="0" smtClean="0"/>
              <a:t>podle </a:t>
            </a:r>
            <a:r>
              <a:rPr lang="cs-CZ" b="1" dirty="0" err="1" smtClean="0"/>
              <a:t>Fjodora</a:t>
            </a:r>
            <a:r>
              <a:rPr lang="cs-CZ" b="1" dirty="0" smtClean="0"/>
              <a:t> </a:t>
            </a:r>
            <a:r>
              <a:rPr lang="cs-CZ" b="1" dirty="0" err="1" smtClean="0"/>
              <a:t>Gladkova</a:t>
            </a:r>
            <a:endParaRPr lang="cs-CZ" b="1" dirty="0" smtClean="0"/>
          </a:p>
          <a:p>
            <a:pPr marL="0" indent="0">
              <a:buNone/>
            </a:pPr>
            <a:endParaRPr lang="cs-CZ" b="1" dirty="0" smtClean="0"/>
          </a:p>
          <a:p>
            <a:r>
              <a:rPr lang="cs-CZ" b="1" u="sng" dirty="0" smtClean="0"/>
              <a:t>STRUKTURA TEXTU – JEDNOTLIVÉ OBRAZY</a:t>
            </a:r>
            <a:br>
              <a:rPr lang="cs-CZ" b="1" u="sng" dirty="0" smtClean="0"/>
            </a:br>
            <a:r>
              <a:rPr lang="cs-CZ" i="1" dirty="0" smtClean="0"/>
              <a:t>(zeleně = antické inspirace a odkazy)</a:t>
            </a:r>
            <a:endParaRPr lang="cs-CZ" b="1" u="sng" dirty="0" smtClean="0"/>
          </a:p>
          <a:p>
            <a:pPr lvl="1"/>
            <a:r>
              <a:rPr lang="cs-CZ" sz="2000" b="1" dirty="0" smtClean="0"/>
              <a:t>Prolog</a:t>
            </a:r>
          </a:p>
          <a:p>
            <a:pPr lvl="1"/>
            <a:r>
              <a:rPr lang="cs-CZ" sz="2000" b="1" dirty="0" smtClean="0">
                <a:solidFill>
                  <a:srgbClr val="00B050"/>
                </a:solidFill>
              </a:rPr>
              <a:t>Odysseův návrat</a:t>
            </a:r>
          </a:p>
          <a:p>
            <a:pPr lvl="1"/>
            <a:r>
              <a:rPr lang="cs-CZ" sz="2000" b="1" dirty="0" smtClean="0"/>
              <a:t>Jablíčko, kam se kutálíš</a:t>
            </a:r>
          </a:p>
          <a:p>
            <a:pPr lvl="1"/>
            <a:r>
              <a:rPr lang="cs-CZ" sz="2000" b="1" dirty="0" smtClean="0"/>
              <a:t>Postel</a:t>
            </a:r>
          </a:p>
          <a:p>
            <a:pPr lvl="1"/>
            <a:r>
              <a:rPr lang="cs-CZ" sz="2000" b="1" dirty="0" smtClean="0">
                <a:solidFill>
                  <a:srgbClr val="00B050"/>
                </a:solidFill>
              </a:rPr>
              <a:t>Prométheovo osvobození</a:t>
            </a:r>
          </a:p>
          <a:p>
            <a:pPr lvl="1"/>
            <a:r>
              <a:rPr lang="cs-CZ" sz="2000" b="1" dirty="0" smtClean="0"/>
              <a:t>Aparát neboli Kristus tygr</a:t>
            </a:r>
          </a:p>
          <a:p>
            <a:pPr lvl="1"/>
            <a:r>
              <a:rPr lang="cs-CZ" sz="2000" b="1" dirty="0" smtClean="0"/>
              <a:t>Žena u stromu</a:t>
            </a:r>
          </a:p>
          <a:p>
            <a:endParaRPr lang="cs-CZ" b="1" dirty="0" smtClean="0"/>
          </a:p>
          <a:p>
            <a:pPr marL="457200" lvl="1" indent="0">
              <a:buNone/>
            </a:pPr>
            <a:endParaRPr lang="cs-CZ" b="1" dirty="0"/>
          </a:p>
          <a:p>
            <a:pPr lvl="1"/>
            <a:endParaRPr lang="cs-CZ" b="1" dirty="0" smtClean="0"/>
          </a:p>
          <a:p>
            <a:pPr marL="457200" lvl="1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5639523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cs-CZ" sz="2000" b="1" dirty="0">
                <a:solidFill>
                  <a:srgbClr val="2F5897"/>
                </a:solidFill>
              </a:rPr>
              <a:t>FRANK CASTORF /</a:t>
            </a:r>
            <a:r>
              <a:rPr lang="cs-CZ" sz="2800" b="1" dirty="0">
                <a:solidFill>
                  <a:srgbClr val="2F5897"/>
                </a:solidFill>
              </a:rPr>
              <a:t> HEINER MÜLLER:ZEMENT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2000" b="1" dirty="0" smtClean="0"/>
              <a:t>Rolníci</a:t>
            </a:r>
          </a:p>
          <a:p>
            <a:pPr lvl="1"/>
            <a:r>
              <a:rPr lang="cs-CZ" sz="2000" b="1" dirty="0" smtClean="0">
                <a:solidFill>
                  <a:srgbClr val="00B050"/>
                </a:solidFill>
              </a:rPr>
              <a:t>Hérakles 2 neboli Hydra</a:t>
            </a:r>
          </a:p>
          <a:p>
            <a:pPr lvl="1"/>
            <a:r>
              <a:rPr lang="cs-CZ" sz="2000" b="1" dirty="0" smtClean="0">
                <a:solidFill>
                  <a:srgbClr val="00B050"/>
                </a:solidFill>
              </a:rPr>
              <a:t>Komentář k </a:t>
            </a:r>
            <a:r>
              <a:rPr lang="cs-CZ" sz="2000" b="1" dirty="0" err="1" smtClean="0">
                <a:solidFill>
                  <a:srgbClr val="00B050"/>
                </a:solidFill>
              </a:rPr>
              <a:t>Médei</a:t>
            </a:r>
            <a:endParaRPr lang="cs-CZ" sz="2000" b="1" dirty="0" smtClean="0">
              <a:solidFill>
                <a:srgbClr val="00B050"/>
              </a:solidFill>
            </a:endParaRPr>
          </a:p>
          <a:p>
            <a:pPr lvl="1"/>
            <a:r>
              <a:rPr lang="cs-CZ" sz="2000" b="1" dirty="0" smtClean="0">
                <a:solidFill>
                  <a:srgbClr val="00B050"/>
                </a:solidFill>
              </a:rPr>
              <a:t>Sedm proti Thébám</a:t>
            </a:r>
          </a:p>
          <a:p>
            <a:pPr lvl="1"/>
            <a:r>
              <a:rPr lang="cs-CZ" sz="2000" b="1" dirty="0" smtClean="0"/>
              <a:t>Já jsem hlad. Nechť se mnou počítá ten, kdo chce měnit svět</a:t>
            </a:r>
          </a:p>
          <a:p>
            <a:pPr lvl="1"/>
            <a:r>
              <a:rPr lang="cs-CZ" sz="2000" b="1" dirty="0" smtClean="0"/>
              <a:t>Okna k budoucnosti</a:t>
            </a:r>
          </a:p>
          <a:p>
            <a:pPr lvl="1"/>
            <a:r>
              <a:rPr lang="cs-CZ" sz="2000" b="1" dirty="0" smtClean="0"/>
              <a:t>Epilog – Osvobození mrtvých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2955920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b="1" dirty="0">
                <a:solidFill>
                  <a:srgbClr val="2F5897"/>
                </a:solidFill>
              </a:rPr>
              <a:t>FRANK CASTORF /</a:t>
            </a:r>
            <a:r>
              <a:rPr lang="cs-CZ" sz="2800" b="1" dirty="0">
                <a:solidFill>
                  <a:srgbClr val="2F5897"/>
                </a:solidFill>
              </a:rPr>
              <a:t> </a:t>
            </a:r>
            <a:r>
              <a:rPr lang="cs-CZ" sz="2800" b="1" dirty="0" smtClean="0">
                <a:solidFill>
                  <a:srgbClr val="2F5897"/>
                </a:solidFill>
              </a:rPr>
              <a:t/>
            </a:r>
            <a:br>
              <a:rPr lang="cs-CZ" sz="2800" b="1" dirty="0" smtClean="0">
                <a:solidFill>
                  <a:srgbClr val="2F5897"/>
                </a:solidFill>
              </a:rPr>
            </a:br>
            <a:r>
              <a:rPr lang="cs-CZ" sz="2800" b="1" dirty="0" smtClean="0">
                <a:solidFill>
                  <a:srgbClr val="2F5897"/>
                </a:solidFill>
              </a:rPr>
              <a:t>HEINER </a:t>
            </a:r>
            <a:r>
              <a:rPr lang="cs-CZ" sz="2800" b="1" dirty="0">
                <a:solidFill>
                  <a:srgbClr val="2F5897"/>
                </a:solidFill>
              </a:rPr>
              <a:t>MÜLLER</a:t>
            </a:r>
            <a:r>
              <a:rPr lang="cs-CZ" sz="2800" b="1" dirty="0" smtClean="0">
                <a:solidFill>
                  <a:srgbClr val="2F5897"/>
                </a:solidFill>
              </a:rPr>
              <a:t>: DIE SCHLACHT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lnSpcReduction="10000"/>
          </a:bodyPr>
          <a:lstStyle/>
          <a:p>
            <a:r>
              <a:rPr lang="cs-CZ" b="1" dirty="0" err="1" smtClean="0"/>
              <a:t>Heiner</a:t>
            </a:r>
            <a:r>
              <a:rPr lang="cs-CZ" b="1" dirty="0" smtClean="0"/>
              <a:t> Müller: DIE SCHLACHT (BITVA)</a:t>
            </a:r>
          </a:p>
          <a:p>
            <a:pPr lvl="1"/>
            <a:r>
              <a:rPr lang="cs-CZ" sz="2000" b="1" dirty="0" smtClean="0"/>
              <a:t>Vznik 1951 – 1974</a:t>
            </a:r>
          </a:p>
          <a:p>
            <a:pPr lvl="1"/>
            <a:r>
              <a:rPr lang="cs-CZ" sz="2000" b="1" dirty="0" smtClean="0"/>
              <a:t>Světová premiéra 1975, </a:t>
            </a:r>
            <a:r>
              <a:rPr lang="cs-CZ" sz="2000" b="1" dirty="0" err="1" smtClean="0"/>
              <a:t>Volksbühne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Berlin</a:t>
            </a:r>
            <a:r>
              <a:rPr lang="cs-CZ" sz="2000" b="1" dirty="0" smtClean="0"/>
              <a:t>, režie Manfred </a:t>
            </a:r>
            <a:r>
              <a:rPr lang="cs-CZ" sz="2000" b="1" dirty="0" err="1" smtClean="0"/>
              <a:t>Karge</a:t>
            </a:r>
            <a:r>
              <a:rPr lang="cs-CZ" sz="2000" b="1" dirty="0" smtClean="0"/>
              <a:t> a Matthias </a:t>
            </a:r>
            <a:r>
              <a:rPr lang="cs-CZ" sz="2000" b="1" dirty="0" err="1" smtClean="0"/>
              <a:t>Langhoff</a:t>
            </a:r>
            <a:endParaRPr lang="cs-CZ" sz="2000" b="1" dirty="0" smtClean="0"/>
          </a:p>
          <a:p>
            <a:pPr lvl="1"/>
            <a:r>
              <a:rPr lang="cs-CZ" sz="2000" b="1" dirty="0" smtClean="0"/>
              <a:t>5 samostatných scén odehrávajících se v době fašismu:</a:t>
            </a:r>
          </a:p>
          <a:p>
            <a:r>
              <a:rPr lang="cs-CZ" b="1" dirty="0" smtClean="0"/>
              <a:t>Die </a:t>
            </a:r>
            <a:r>
              <a:rPr lang="cs-CZ" b="1" dirty="0" err="1" smtClean="0"/>
              <a:t>Nacht</a:t>
            </a:r>
            <a:r>
              <a:rPr lang="cs-CZ" b="1" dirty="0" smtClean="0"/>
              <a:t> der </a:t>
            </a:r>
            <a:r>
              <a:rPr lang="cs-CZ" b="1" dirty="0" err="1" smtClean="0"/>
              <a:t>langen</a:t>
            </a:r>
            <a:r>
              <a:rPr lang="cs-CZ" b="1" dirty="0" smtClean="0"/>
              <a:t> </a:t>
            </a:r>
            <a:r>
              <a:rPr lang="cs-CZ" b="1" dirty="0" err="1" smtClean="0"/>
              <a:t>Messer</a:t>
            </a:r>
            <a:r>
              <a:rPr lang="cs-CZ" b="1" dirty="0" smtClean="0"/>
              <a:t> (Noc dlouhých nožů)</a:t>
            </a:r>
          </a:p>
          <a:p>
            <a:pPr lvl="1"/>
            <a:r>
              <a:rPr lang="cs-CZ" sz="2000" b="1" dirty="0" smtClean="0"/>
              <a:t>Bratr A (komunista) versus bratr B (fašista)</a:t>
            </a:r>
          </a:p>
          <a:p>
            <a:r>
              <a:rPr lang="cs-CZ" b="1" dirty="0" err="1" smtClean="0"/>
              <a:t>Ich</a:t>
            </a:r>
            <a:r>
              <a:rPr lang="cs-CZ" b="1" dirty="0" smtClean="0"/>
              <a:t> </a:t>
            </a:r>
            <a:r>
              <a:rPr lang="cs-CZ" b="1" dirty="0" err="1" smtClean="0"/>
              <a:t>hatt</a:t>
            </a:r>
            <a:r>
              <a:rPr lang="cs-CZ" b="1" dirty="0" smtClean="0"/>
              <a:t> </a:t>
            </a:r>
            <a:r>
              <a:rPr lang="cs-CZ" b="1" dirty="0" err="1" smtClean="0"/>
              <a:t>einen</a:t>
            </a:r>
            <a:r>
              <a:rPr lang="cs-CZ" b="1" dirty="0" smtClean="0"/>
              <a:t> </a:t>
            </a:r>
            <a:r>
              <a:rPr lang="cs-CZ" b="1" dirty="0" err="1" smtClean="0"/>
              <a:t>Kameraden</a:t>
            </a:r>
            <a:r>
              <a:rPr lang="cs-CZ" b="1" dirty="0" smtClean="0"/>
              <a:t> (Měl jsem kamaráda)</a:t>
            </a:r>
          </a:p>
          <a:p>
            <a:pPr lvl="1"/>
            <a:r>
              <a:rPr lang="cs-CZ" sz="2000" b="1" dirty="0" smtClean="0"/>
              <a:t>4 vojáci na frontě – kanibalismus; silně zdůrazněná nacistická ideologie</a:t>
            </a:r>
          </a:p>
          <a:p>
            <a:r>
              <a:rPr lang="cs-CZ" b="1" dirty="0" err="1" smtClean="0"/>
              <a:t>Kleinbürgerhochzeit</a:t>
            </a:r>
            <a:r>
              <a:rPr lang="cs-CZ" b="1" dirty="0" smtClean="0"/>
              <a:t> (</a:t>
            </a:r>
            <a:r>
              <a:rPr lang="cs-CZ" b="1" dirty="0" err="1" smtClean="0"/>
              <a:t>Maloměšťákova</a:t>
            </a:r>
            <a:r>
              <a:rPr lang="cs-CZ" b="1" dirty="0" smtClean="0"/>
              <a:t> svatba)</a:t>
            </a:r>
          </a:p>
          <a:p>
            <a:pPr lvl="1"/>
            <a:r>
              <a:rPr lang="cs-CZ" sz="2000" b="1" dirty="0" smtClean="0"/>
              <a:t>Fanatický nacista zastřelí ženu a dceru – sám uteče, aby se zachránil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4904514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000" b="1" dirty="0">
                <a:solidFill>
                  <a:srgbClr val="2F5897"/>
                </a:solidFill>
              </a:rPr>
              <a:t>FRANK CASTORF /</a:t>
            </a:r>
            <a:r>
              <a:rPr lang="cs-CZ" sz="2800" b="1" dirty="0">
                <a:solidFill>
                  <a:srgbClr val="2F5897"/>
                </a:solidFill>
              </a:rPr>
              <a:t> </a:t>
            </a:r>
            <a:br>
              <a:rPr lang="cs-CZ" sz="2800" b="1" dirty="0">
                <a:solidFill>
                  <a:srgbClr val="2F5897"/>
                </a:solidFill>
              </a:rPr>
            </a:br>
            <a:r>
              <a:rPr lang="cs-CZ" sz="2800" b="1" dirty="0">
                <a:solidFill>
                  <a:srgbClr val="2F5897"/>
                </a:solidFill>
              </a:rPr>
              <a:t>HEINER MÜLLER: DIE SCHLACHT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cs-CZ" b="1" dirty="0" err="1" smtClean="0"/>
              <a:t>Fleischer</a:t>
            </a:r>
            <a:r>
              <a:rPr lang="cs-CZ" b="1" dirty="0" smtClean="0"/>
              <a:t> </a:t>
            </a:r>
            <a:r>
              <a:rPr lang="cs-CZ" b="1" dirty="0" err="1" smtClean="0"/>
              <a:t>und</a:t>
            </a:r>
            <a:r>
              <a:rPr lang="cs-CZ" b="1" dirty="0" smtClean="0"/>
              <a:t> </a:t>
            </a:r>
            <a:r>
              <a:rPr lang="cs-CZ" b="1" dirty="0" err="1" smtClean="0"/>
              <a:t>Frau</a:t>
            </a:r>
            <a:r>
              <a:rPr lang="cs-CZ" b="1" dirty="0" smtClean="0"/>
              <a:t> (Řezník a žena)</a:t>
            </a:r>
          </a:p>
          <a:p>
            <a:pPr lvl="1"/>
            <a:r>
              <a:rPr lang="cs-CZ" b="1" dirty="0" err="1" smtClean="0"/>
              <a:t>Minidrama</a:t>
            </a:r>
            <a:r>
              <a:rPr lang="cs-CZ" b="1" dirty="0" smtClean="0"/>
              <a:t>, „hra ve hře“, 5 krátkých scén</a:t>
            </a:r>
          </a:p>
          <a:p>
            <a:r>
              <a:rPr lang="cs-CZ" b="1" dirty="0" err="1" smtClean="0"/>
              <a:t>Das</a:t>
            </a:r>
            <a:r>
              <a:rPr lang="cs-CZ" b="1" dirty="0" smtClean="0"/>
              <a:t> </a:t>
            </a:r>
            <a:r>
              <a:rPr lang="cs-CZ" b="1" dirty="0" err="1" smtClean="0"/>
              <a:t>Laken</a:t>
            </a:r>
            <a:r>
              <a:rPr lang="cs-CZ" b="1" dirty="0" smtClean="0"/>
              <a:t> oder Die </a:t>
            </a:r>
            <a:r>
              <a:rPr lang="cs-CZ" b="1" dirty="0" err="1" smtClean="0"/>
              <a:t>unbefleckte</a:t>
            </a:r>
            <a:r>
              <a:rPr lang="cs-CZ" b="1" dirty="0" smtClean="0"/>
              <a:t> </a:t>
            </a:r>
            <a:r>
              <a:rPr lang="cs-CZ" b="1" dirty="0" err="1" smtClean="0"/>
              <a:t>Empfängnis</a:t>
            </a:r>
            <a:r>
              <a:rPr lang="cs-CZ" b="1" dirty="0" smtClean="0"/>
              <a:t> (Prostěradlo aneb Neposkvrněné početí)</a:t>
            </a:r>
          </a:p>
          <a:p>
            <a:pPr lvl="1"/>
            <a:r>
              <a:rPr lang="cs-CZ" b="1" dirty="0" smtClean="0"/>
              <a:t>1945 – protiletecký kryt v Berlíně</a:t>
            </a:r>
          </a:p>
          <a:p>
            <a:pPr lvl="1"/>
            <a:r>
              <a:rPr lang="cs-CZ" b="1" dirty="0" smtClean="0"/>
              <a:t>Esesáci zabíjí vojáka, který  vyvěsil bílou vlajku (prostěradlo)</a:t>
            </a:r>
          </a:p>
          <a:p>
            <a:pPr lvl="1"/>
            <a:endParaRPr lang="cs-CZ" b="1" dirty="0" smtClean="0"/>
          </a:p>
          <a:p>
            <a:pPr lvl="1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748024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„Moje základní technika: rozbíjení.“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Frank </a:t>
            </a:r>
            <a:r>
              <a:rPr lang="cs-CZ" dirty="0" err="1" smtClean="0"/>
              <a:t>Castorf</a:t>
            </a:r>
            <a:r>
              <a:rPr lang="cs-CZ" dirty="0" smtClean="0"/>
              <a:t> v interview o svém působení na festivalu v Bayreuthu 2013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564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ýsledek obrázku pro frank castor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47398"/>
            <a:ext cx="6923384" cy="5185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025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„Chaos, potřebuji chaos!“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Frank </a:t>
            </a:r>
            <a:r>
              <a:rPr lang="cs-CZ" dirty="0" err="1" smtClean="0"/>
              <a:t>Castorf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588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sz="2800" dirty="0" smtClean="0"/>
              <a:t>FRANK CASTORF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Narozen 17. 6. 1951 ve východním Berlíně</a:t>
            </a:r>
          </a:p>
          <a:p>
            <a:r>
              <a:rPr lang="cs-CZ" b="1" dirty="0" smtClean="0"/>
              <a:t>1969 – 1970 vyučil se u východoněmeckých drah (</a:t>
            </a:r>
            <a:r>
              <a:rPr lang="cs-CZ" b="1" dirty="0" err="1" smtClean="0"/>
              <a:t>Deutsche</a:t>
            </a:r>
            <a:r>
              <a:rPr lang="cs-CZ" b="1" dirty="0" smtClean="0"/>
              <a:t> </a:t>
            </a:r>
            <a:r>
              <a:rPr lang="cs-CZ" b="1" dirty="0" err="1" smtClean="0"/>
              <a:t>Reichsbahn</a:t>
            </a:r>
            <a:r>
              <a:rPr lang="cs-CZ" b="1" dirty="0" smtClean="0"/>
              <a:t>)</a:t>
            </a:r>
          </a:p>
          <a:p>
            <a:r>
              <a:rPr lang="cs-CZ" b="1" dirty="0" smtClean="0"/>
              <a:t>Základní vojenská služba (</a:t>
            </a:r>
            <a:r>
              <a:rPr lang="cs-CZ" b="1" dirty="0" err="1" smtClean="0"/>
              <a:t>Nationale</a:t>
            </a:r>
            <a:r>
              <a:rPr lang="cs-CZ" b="1" dirty="0" smtClean="0"/>
              <a:t> </a:t>
            </a:r>
            <a:r>
              <a:rPr lang="cs-CZ" b="1" dirty="0" err="1" smtClean="0"/>
              <a:t>Volksarmee</a:t>
            </a:r>
            <a:r>
              <a:rPr lang="cs-CZ" b="1" dirty="0" smtClean="0"/>
              <a:t> – pohraniční jednotka)</a:t>
            </a:r>
          </a:p>
          <a:p>
            <a:r>
              <a:rPr lang="cs-CZ" b="1" dirty="0" smtClean="0"/>
              <a:t>1971 – 1976 </a:t>
            </a:r>
            <a:r>
              <a:rPr lang="cs-CZ" b="1" dirty="0"/>
              <a:t> studium divadelní </a:t>
            </a:r>
            <a:r>
              <a:rPr lang="cs-CZ" b="1" dirty="0" smtClean="0"/>
              <a:t>vědy na Humboldtově univerzitě v Berlíně </a:t>
            </a:r>
          </a:p>
          <a:p>
            <a:pPr lvl="1"/>
            <a:r>
              <a:rPr lang="cs-CZ" sz="2000" b="1" dirty="0" smtClean="0"/>
              <a:t>Diplomová práce: Základní linie „vývoje“ </a:t>
            </a:r>
            <a:r>
              <a:rPr lang="cs-CZ" sz="2000" b="1" dirty="0" err="1" smtClean="0"/>
              <a:t>Ionescových</a:t>
            </a:r>
            <a:r>
              <a:rPr lang="cs-CZ" sz="2000" b="1" dirty="0" smtClean="0"/>
              <a:t> světonázorově-ideologických a umělecko-estetických postojů ke skutečnosti</a:t>
            </a:r>
          </a:p>
        </p:txBody>
      </p:sp>
    </p:spTree>
    <p:extLst>
      <p:ext uri="{BB962C8B-B14F-4D97-AF65-F5344CB8AC3E}">
        <p14:creationId xmlns:p14="http://schemas.microsoft.com/office/powerpoint/2010/main" val="226955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>
                <a:solidFill>
                  <a:srgbClr val="2F5897"/>
                </a:solidFill>
              </a:rPr>
              <a:t>FRANK </a:t>
            </a:r>
            <a:r>
              <a:rPr lang="cs-CZ" sz="2800" dirty="0" smtClean="0">
                <a:solidFill>
                  <a:srgbClr val="2F5897"/>
                </a:solidFill>
              </a:rPr>
              <a:t>CASTORF </a:t>
            </a:r>
            <a:br>
              <a:rPr lang="cs-CZ" sz="2800" dirty="0" smtClean="0">
                <a:solidFill>
                  <a:srgbClr val="2F5897"/>
                </a:solidFill>
              </a:rPr>
            </a:br>
            <a:r>
              <a:rPr lang="cs-CZ" sz="2800" b="1" dirty="0" smtClean="0">
                <a:solidFill>
                  <a:srgbClr val="2F5897"/>
                </a:solidFill>
              </a:rPr>
              <a:t>THEATER  SENFTENBERG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r>
              <a:rPr lang="cs-CZ" sz="2800" b="1" dirty="0"/>
              <a:t>1976 – 1979 dramaturg v </a:t>
            </a:r>
            <a:r>
              <a:rPr lang="cs-CZ" sz="2800" b="1" dirty="0" err="1"/>
              <a:t>Bergarbeitertheater</a:t>
            </a:r>
            <a:r>
              <a:rPr lang="cs-CZ" sz="2800" b="1" dirty="0"/>
              <a:t> v </a:t>
            </a:r>
            <a:r>
              <a:rPr lang="cs-CZ" sz="2800" b="1" dirty="0" err="1"/>
              <a:t>Senftenbergu</a:t>
            </a:r>
            <a:r>
              <a:rPr lang="cs-CZ" sz="2800" b="1" dirty="0"/>
              <a:t> </a:t>
            </a:r>
            <a:endParaRPr lang="cs-CZ" sz="2800" b="1" dirty="0" smtClean="0"/>
          </a:p>
          <a:p>
            <a:pPr marL="0" indent="0">
              <a:buNone/>
            </a:pPr>
            <a:endParaRPr lang="cs-CZ" b="1" dirty="0"/>
          </a:p>
          <a:p>
            <a:endParaRPr lang="cs-CZ" b="1" dirty="0"/>
          </a:p>
        </p:txBody>
      </p:sp>
      <p:pic>
        <p:nvPicPr>
          <p:cNvPr id="4" name="Picture 2" descr="http://upload.wikimedia.org/wikipedia/commons/thumb/3/36/Neuebuehne1.jpg/220px-Neuebuehn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573016"/>
            <a:ext cx="3764683" cy="2515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852936"/>
            <a:ext cx="2616994" cy="348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7460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r>
              <a:rPr lang="cs-CZ" sz="2000" dirty="0">
                <a:solidFill>
                  <a:srgbClr val="2F5897"/>
                </a:solidFill>
              </a:rPr>
              <a:t>FRANK CASTORF /</a:t>
            </a:r>
            <a:r>
              <a:rPr lang="cs-CZ" sz="2800" dirty="0">
                <a:solidFill>
                  <a:srgbClr val="2F5897"/>
                </a:solidFill>
              </a:rPr>
              <a:t> </a:t>
            </a:r>
            <a:r>
              <a:rPr lang="cs-CZ" sz="2800" dirty="0" smtClean="0">
                <a:solidFill>
                  <a:srgbClr val="2F5897"/>
                </a:solidFill>
              </a:rPr>
              <a:t>THEATER </a:t>
            </a:r>
            <a:r>
              <a:rPr lang="cs-CZ" sz="2800" dirty="0">
                <a:solidFill>
                  <a:srgbClr val="2F5897"/>
                </a:solidFill>
              </a:rPr>
              <a:t>SENFTENBERG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Senftenberg</a:t>
            </a:r>
            <a:r>
              <a:rPr lang="cs-CZ" b="1" dirty="0" smtClean="0"/>
              <a:t> – 25 tis. obyvatel</a:t>
            </a:r>
          </a:p>
          <a:p>
            <a:endParaRPr lang="cs-CZ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348880"/>
            <a:ext cx="2944341" cy="3491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 descr="http://upload.wikimedia.org/wikipedia/commons/thumb/0/03/Peter_und_paul_markt.JPG/220px-Peter_und_paul_mark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852936"/>
            <a:ext cx="3744414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762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cs-CZ" sz="2000" dirty="0"/>
              <a:t>FRANK CASTORF /</a:t>
            </a:r>
            <a:r>
              <a:rPr lang="cs-CZ" sz="2800" dirty="0"/>
              <a:t> </a:t>
            </a:r>
            <a:r>
              <a:rPr lang="cs-CZ" sz="2800" dirty="0" smtClean="0"/>
              <a:t>DIVADLO SENFTENBERG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/>
              <a:t>1946 založení divadla (</a:t>
            </a:r>
            <a:r>
              <a:rPr lang="cs-CZ" sz="2800" b="1" dirty="0" err="1"/>
              <a:t>Stadttheater</a:t>
            </a:r>
            <a:r>
              <a:rPr lang="cs-CZ" sz="2800" b="1" dirty="0"/>
              <a:t> </a:t>
            </a:r>
            <a:r>
              <a:rPr lang="cs-CZ" sz="2800" b="1" dirty="0" err="1"/>
              <a:t>Senftenberg</a:t>
            </a:r>
            <a:r>
              <a:rPr lang="cs-CZ" sz="2800" b="1" dirty="0"/>
              <a:t>)</a:t>
            </a:r>
          </a:p>
          <a:p>
            <a:pPr lvl="1"/>
            <a:r>
              <a:rPr lang="cs-CZ" sz="2000" b="1" dirty="0"/>
              <a:t>třísouborové divadlo</a:t>
            </a:r>
          </a:p>
          <a:p>
            <a:r>
              <a:rPr lang="cs-CZ" sz="2800" b="1" dirty="0"/>
              <a:t>1949 přejmenování – </a:t>
            </a:r>
            <a:r>
              <a:rPr lang="cs-CZ" sz="2800" b="1" dirty="0" err="1"/>
              <a:t>Theater</a:t>
            </a:r>
            <a:r>
              <a:rPr lang="cs-CZ" sz="2800" b="1" dirty="0"/>
              <a:t> der </a:t>
            </a:r>
            <a:r>
              <a:rPr lang="cs-CZ" sz="2800" b="1" dirty="0" err="1"/>
              <a:t>Bergarbeiter</a:t>
            </a:r>
            <a:r>
              <a:rPr lang="cs-CZ" sz="2800" b="1" dirty="0"/>
              <a:t> (Hornické divadlo)</a:t>
            </a:r>
          </a:p>
          <a:p>
            <a:r>
              <a:rPr lang="cs-CZ" sz="2800" b="1" dirty="0" smtClean="0"/>
              <a:t>1990 </a:t>
            </a:r>
            <a:r>
              <a:rPr lang="cs-CZ" sz="2800" b="1" dirty="0" err="1" smtClean="0"/>
              <a:t>Neue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Bühne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Senftenberg</a:t>
            </a:r>
            <a:r>
              <a:rPr lang="cs-CZ" sz="2800" b="1" dirty="0" smtClean="0"/>
              <a:t> </a:t>
            </a:r>
          </a:p>
          <a:p>
            <a:pPr lvl="1"/>
            <a:r>
              <a:rPr lang="cs-CZ" sz="2000" b="1" dirty="0" smtClean="0"/>
              <a:t>(Nové divadlo S.)</a:t>
            </a:r>
            <a:endParaRPr lang="cs-CZ" sz="2000" b="1" dirty="0"/>
          </a:p>
          <a:p>
            <a:pPr lvl="1"/>
            <a:r>
              <a:rPr lang="cs-CZ" sz="2000" b="1" dirty="0" smtClean="0"/>
              <a:t>jednosouborové činoherní divadlo</a:t>
            </a:r>
          </a:p>
          <a:p>
            <a:pPr lvl="1"/>
            <a:r>
              <a:rPr lang="cs-CZ" sz="2000" b="1" dirty="0"/>
              <a:t>2005</a:t>
            </a:r>
            <a:r>
              <a:rPr lang="cs-CZ" sz="2000" b="1" dirty="0" smtClean="0"/>
              <a:t> </a:t>
            </a:r>
            <a:r>
              <a:rPr lang="cs-CZ" sz="2000" b="1" dirty="0"/>
              <a:t>Divadlo</a:t>
            </a:r>
            <a:r>
              <a:rPr lang="cs-CZ" sz="2000" b="1" dirty="0" smtClean="0"/>
              <a:t> </a:t>
            </a:r>
            <a:r>
              <a:rPr lang="cs-CZ" sz="2000" b="1" dirty="0"/>
              <a:t>roku</a:t>
            </a:r>
            <a:r>
              <a:rPr lang="cs-CZ" sz="2000" b="1" dirty="0" smtClean="0"/>
              <a:t> (</a:t>
            </a:r>
            <a:r>
              <a:rPr lang="cs-CZ" sz="2000" b="1" dirty="0" err="1"/>
              <a:t>Theater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heute</a:t>
            </a:r>
            <a:r>
              <a:rPr lang="cs-CZ" sz="2400" b="1" dirty="0" smtClean="0"/>
              <a:t>)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84907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305</TotalTime>
  <Words>643</Words>
  <Application>Microsoft Office PowerPoint</Application>
  <PresentationFormat>Předvádění na obrazovce (4:3)</PresentationFormat>
  <Paragraphs>129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Exekutivní</vt:lpstr>
      <vt:lpstr>FRANK CASTORF</vt:lpstr>
      <vt:lpstr>Prezentace aplikace PowerPoint</vt:lpstr>
      <vt:lpstr>„Moje základní technika: rozbíjení.“</vt:lpstr>
      <vt:lpstr>Prezentace aplikace PowerPoint</vt:lpstr>
      <vt:lpstr>„Chaos, potřebuji chaos!“</vt:lpstr>
      <vt:lpstr>FRANK CASTORF</vt:lpstr>
      <vt:lpstr>FRANK CASTORF  THEATER  SENFTENBERG</vt:lpstr>
      <vt:lpstr>FRANK CASTORF / THEATER SENFTENBERG</vt:lpstr>
      <vt:lpstr>FRANK CASTORF / DIVADLO SENFTENBERG</vt:lpstr>
      <vt:lpstr>FRANK CASTORF  STADTTHEATER  BRANDENBURG</vt:lpstr>
      <vt:lpstr>FRANK CASTORF  THEATER  ANKLAM</vt:lpstr>
      <vt:lpstr>FRANK CASTORF</vt:lpstr>
      <vt:lpstr>FRANK CASTORF</vt:lpstr>
      <vt:lpstr>FRANK CASTORF / VOLKSBÜHNE BERLIN</vt:lpstr>
      <vt:lpstr>FRANK CASTORF / VOLKSBÜHNE  BERLIN</vt:lpstr>
      <vt:lpstr>FRANK CASTORF / VOLKSBÜHNE  BERLIN</vt:lpstr>
      <vt:lpstr>FRANK CASTORF / VOLKSBÜHNE  BERLIN</vt:lpstr>
      <vt:lpstr>FRANK CASTORF / HEINER MÜLLER:ZEMENT</vt:lpstr>
      <vt:lpstr>FRANK CASTORF / HEINER MÜLLER:ZEMENT</vt:lpstr>
      <vt:lpstr>FRANK CASTORF / HEINER MÜLLER:ZEMENT</vt:lpstr>
      <vt:lpstr>FRANK CASTORF / HEINER MÜLLER:ZEMENT</vt:lpstr>
      <vt:lpstr>FRANK CASTORF /  HEINER MÜLLER: DIE SCHLACHT</vt:lpstr>
      <vt:lpstr>FRANK CASTORF /  HEINER MÜLLER: DIE SCHLACHT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FRANK CASTORF</dc:title>
  <dc:creator>Václav</dc:creator>
  <cp:lastModifiedBy>Václav</cp:lastModifiedBy>
  <cp:revision>30</cp:revision>
  <dcterms:created xsi:type="dcterms:W3CDTF">2015-02-23T17:14:46Z</dcterms:created>
  <dcterms:modified xsi:type="dcterms:W3CDTF">2015-03-10T00:29:11Z</dcterms:modified>
</cp:coreProperties>
</file>