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79" r:id="rId11"/>
    <p:sldId id="267" r:id="rId12"/>
    <p:sldId id="266" r:id="rId13"/>
    <p:sldId id="268" r:id="rId14"/>
    <p:sldId id="281" r:id="rId15"/>
    <p:sldId id="269" r:id="rId16"/>
    <p:sldId id="273" r:id="rId17"/>
    <p:sldId id="270" r:id="rId18"/>
    <p:sldId id="271" r:id="rId19"/>
    <p:sldId id="278" r:id="rId20"/>
    <p:sldId id="272" r:id="rId21"/>
    <p:sldId id="274" r:id="rId22"/>
    <p:sldId id="275" r:id="rId23"/>
    <p:sldId id="276" r:id="rId24"/>
    <p:sldId id="277" r:id="rId25"/>
    <p:sldId id="282" r:id="rId26"/>
    <p:sldId id="283" r:id="rId27"/>
    <p:sldId id="290" r:id="rId28"/>
    <p:sldId id="284" r:id="rId29"/>
    <p:sldId id="285" r:id="rId30"/>
    <p:sldId id="286" r:id="rId31"/>
    <p:sldId id="287" r:id="rId32"/>
    <p:sldId id="288" r:id="rId33"/>
    <p:sldId id="289" r:id="rId3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484" autoAdjust="0"/>
    <p:restoredTop sz="94660"/>
  </p:normalViewPr>
  <p:slideViewPr>
    <p:cSldViewPr>
      <p:cViewPr varScale="1">
        <p:scale>
          <a:sx n="69" d="100"/>
          <a:sy n="69" d="100"/>
        </p:scale>
        <p:origin x="-11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4613-20C9-4203-A728-457A3400282D}" type="datetimeFigureOut">
              <a:rPr lang="cs-CZ" smtClean="0"/>
              <a:t>2.1.2014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4613-20C9-4203-A728-457A3400282D}" type="datetimeFigureOut">
              <a:rPr lang="cs-CZ" smtClean="0"/>
              <a:t>2.1.2014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4613-20C9-4203-A728-457A3400282D}" type="datetimeFigureOut">
              <a:rPr lang="cs-CZ" smtClean="0"/>
              <a:t>2.1.2014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4613-20C9-4203-A728-457A3400282D}" type="datetimeFigureOut">
              <a:rPr lang="cs-CZ" smtClean="0"/>
              <a:t>2.1.2014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4613-20C9-4203-A728-457A3400282D}" type="datetimeFigureOut">
              <a:rPr lang="cs-CZ" smtClean="0"/>
              <a:t>2.1.2014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4613-20C9-4203-A728-457A3400282D}" type="datetimeFigureOut">
              <a:rPr lang="cs-CZ" smtClean="0"/>
              <a:t>2.1.2014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4613-20C9-4203-A728-457A3400282D}" type="datetimeFigureOut">
              <a:rPr lang="cs-CZ" smtClean="0"/>
              <a:t>2.1.2014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4613-20C9-4203-A728-457A3400282D}" type="datetimeFigureOut">
              <a:rPr lang="cs-CZ" smtClean="0"/>
              <a:t>2.1.2014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4613-20C9-4203-A728-457A3400282D}" type="datetimeFigureOut">
              <a:rPr lang="cs-CZ" smtClean="0"/>
              <a:t>2.1.2014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4613-20C9-4203-A728-457A3400282D}" type="datetimeFigureOut">
              <a:rPr lang="cs-CZ" smtClean="0"/>
              <a:t>2.1.2014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4613-20C9-4203-A728-457A3400282D}" type="datetimeFigureOut">
              <a:rPr lang="cs-CZ" smtClean="0"/>
              <a:t>2.1.2014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2264613-20C9-4203-A728-457A3400282D}" type="datetimeFigureOut">
              <a:rPr lang="cs-CZ" smtClean="0"/>
              <a:t>2.1.2014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91jwTCcXW2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6ho05y9IMr4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TEORIE DRAMATU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27. 11. / 11. 12. / 18. 12. 2013 / Václav Cejpek </a:t>
            </a:r>
            <a:br>
              <a:rPr lang="cs-CZ" dirty="0" smtClean="0"/>
            </a:br>
            <a:r>
              <a:rPr lang="cs-CZ" sz="1800" dirty="0" smtClean="0"/>
              <a:t>(zdroj: Manfred </a:t>
            </a:r>
            <a:r>
              <a:rPr lang="cs-CZ" sz="1800" dirty="0" err="1" smtClean="0"/>
              <a:t>Pfister</a:t>
            </a:r>
            <a:r>
              <a:rPr lang="cs-CZ" sz="1800" dirty="0" smtClean="0"/>
              <a:t>: </a:t>
            </a:r>
            <a:r>
              <a:rPr lang="cs-CZ" sz="1800" dirty="0" err="1" smtClean="0"/>
              <a:t>Das</a:t>
            </a:r>
            <a:r>
              <a:rPr lang="cs-CZ" sz="1800" dirty="0" smtClean="0"/>
              <a:t> Drama)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96842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5332163"/>
              </p:ext>
            </p:extLst>
          </p:nvPr>
        </p:nvGraphicFramePr>
        <p:xfrm>
          <a:off x="561975" y="595313"/>
          <a:ext cx="8020050" cy="566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Acrobat Document" r:id="rId3" imgW="8019943" imgH="5667255" progId="AcroExch.Document.7">
                  <p:embed/>
                </p:oleObj>
              </mc:Choice>
              <mc:Fallback>
                <p:oleObj name="Acrobat Document" r:id="rId3" imgW="8019943" imgH="5667255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1975" y="595313"/>
                        <a:ext cx="8020050" cy="5667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354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dramatický text a divadelní forma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78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 jeviště a hlediště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dramatické texty jsou spoluurčovány prostorovými a technickými možnostmi jeviště</a:t>
            </a:r>
          </a:p>
          <a:p>
            <a:pPr lvl="1"/>
            <a:r>
              <a:rPr lang="cs-CZ" dirty="0" smtClean="0"/>
              <a:t>přenos textů z textem původně zamýšleného prostoru do prostoru jiného</a:t>
            </a:r>
          </a:p>
          <a:p>
            <a:pPr lvl="2"/>
            <a:r>
              <a:rPr lang="cs-CZ" dirty="0" smtClean="0"/>
              <a:t>např. Shakespearovy hry na kukátkovém jevišti (</a:t>
            </a:r>
            <a:r>
              <a:rPr lang="cs-CZ" dirty="0" err="1" smtClean="0"/>
              <a:t>antiiluzivnost</a:t>
            </a:r>
            <a:r>
              <a:rPr lang="cs-CZ" dirty="0" smtClean="0"/>
              <a:t> vs. iluzivnost)</a:t>
            </a:r>
          </a:p>
          <a:p>
            <a:pPr lvl="2"/>
            <a:r>
              <a:rPr lang="cs-CZ" dirty="0" smtClean="0"/>
              <a:t>antika v moderním divadle 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188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jeviště a hlediště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27166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/>
              <a:t>antická tragédie</a:t>
            </a:r>
          </a:p>
          <a:p>
            <a:pPr lvl="1"/>
            <a:r>
              <a:rPr lang="cs-CZ" dirty="0" smtClean="0"/>
              <a:t>amfiteátr</a:t>
            </a:r>
          </a:p>
          <a:p>
            <a:r>
              <a:rPr lang="cs-CZ" b="1" dirty="0" smtClean="0"/>
              <a:t>středověké drama – mystéria</a:t>
            </a:r>
          </a:p>
          <a:p>
            <a:pPr lvl="1"/>
            <a:r>
              <a:rPr lang="cs-CZ" dirty="0" err="1" smtClean="0"/>
              <a:t>mansionová</a:t>
            </a:r>
            <a:r>
              <a:rPr lang="cs-CZ" dirty="0" smtClean="0"/>
              <a:t> scéna, </a:t>
            </a:r>
            <a:r>
              <a:rPr lang="cs-CZ" dirty="0" err="1" smtClean="0"/>
              <a:t>pageants</a:t>
            </a:r>
            <a:r>
              <a:rPr lang="cs-CZ" dirty="0" smtClean="0"/>
              <a:t>…</a:t>
            </a:r>
          </a:p>
          <a:p>
            <a:r>
              <a:rPr lang="cs-CZ" b="1" dirty="0" smtClean="0"/>
              <a:t>alžbětinské drama</a:t>
            </a:r>
          </a:p>
          <a:p>
            <a:pPr lvl="1"/>
            <a:r>
              <a:rPr lang="cs-CZ" dirty="0" smtClean="0"/>
              <a:t>budova alžbětinského divadla (2 tisíce diváků)</a:t>
            </a:r>
          </a:p>
          <a:p>
            <a:r>
              <a:rPr lang="cs-CZ" b="1" dirty="0" smtClean="0"/>
              <a:t>anglické divadlo za restaurace</a:t>
            </a:r>
          </a:p>
          <a:p>
            <a:pPr lvl="1"/>
            <a:r>
              <a:rPr lang="cs-CZ" dirty="0" smtClean="0"/>
              <a:t>divadelní sál bez opony(500 diváků)</a:t>
            </a:r>
          </a:p>
          <a:p>
            <a:r>
              <a:rPr lang="cs-CZ" b="1" dirty="0" smtClean="0"/>
              <a:t>moderní jeviště 19. a 20. stol.</a:t>
            </a:r>
          </a:p>
          <a:p>
            <a:pPr lvl="1"/>
            <a:r>
              <a:rPr lang="cs-CZ" dirty="0" smtClean="0"/>
              <a:t>kukátkové divadlo – iluzivnost, oddělení diváků od jeviště</a:t>
            </a:r>
          </a:p>
          <a:p>
            <a:pPr lvl="1"/>
            <a:r>
              <a:rPr lang="cs-CZ" dirty="0" smtClean="0"/>
              <a:t>moderní divadelní prostory – rušení bariéry mezi hledištěm a jevištěm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900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60648"/>
            <a:ext cx="4752528" cy="5899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733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387624"/>
          </a:xfrm>
        </p:spPr>
        <p:txBody>
          <a:bodyPr>
            <a:normAutofit/>
          </a:bodyPr>
          <a:lstStyle/>
          <a:p>
            <a:r>
              <a:rPr lang="cs-CZ" dirty="0" smtClean="0"/>
              <a:t>vztah reálný jevištní prostor a fiktivní místo děje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988840"/>
            <a:ext cx="8686800" cy="4536504"/>
          </a:xfrm>
        </p:spPr>
        <p:txBody>
          <a:bodyPr/>
          <a:lstStyle/>
          <a:p>
            <a:r>
              <a:rPr lang="cs-CZ" b="1" dirty="0" smtClean="0"/>
              <a:t>jeviště zůstává jevištěm</a:t>
            </a:r>
            <a:r>
              <a:rPr lang="cs-CZ" dirty="0" smtClean="0"/>
              <a:t> (</a:t>
            </a:r>
            <a:r>
              <a:rPr lang="cs-CZ" dirty="0" err="1" smtClean="0"/>
              <a:t>antiiluzivnost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Brecht – epické divadlo aj.</a:t>
            </a:r>
          </a:p>
          <a:p>
            <a:r>
              <a:rPr lang="cs-CZ" b="1" dirty="0" smtClean="0"/>
              <a:t>jeviště se chce jevit jako něco jiného</a:t>
            </a:r>
            <a:r>
              <a:rPr lang="cs-CZ" dirty="0" smtClean="0"/>
              <a:t> (iluzivnost)</a:t>
            </a:r>
          </a:p>
          <a:p>
            <a:pPr lvl="1"/>
            <a:r>
              <a:rPr lang="cs-CZ" dirty="0" smtClean="0"/>
              <a:t>naturalistické divadlo – čtvrtá stěna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570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1716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dramatický text a mimojazykové prostředky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844824"/>
            <a:ext cx="8686800" cy="4235301"/>
          </a:xfrm>
        </p:spPr>
        <p:txBody>
          <a:bodyPr/>
          <a:lstStyle/>
          <a:p>
            <a:endParaRPr lang="cs-CZ" b="1" dirty="0" smtClean="0"/>
          </a:p>
          <a:p>
            <a:endParaRPr lang="cs-CZ" b="1" dirty="0"/>
          </a:p>
          <a:p>
            <a:r>
              <a:rPr lang="cs-CZ" b="1" dirty="0" smtClean="0"/>
              <a:t>určité jazykově-literární struktury jsou podmíněny ekvivalentními mimojazykovými strukturami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828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 herec – fiktivní postava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reálná osoba herce vs. fiktivní postava</a:t>
            </a:r>
          </a:p>
          <a:p>
            <a:pPr lvl="1"/>
            <a:r>
              <a:rPr lang="cs-CZ" b="1" dirty="0" smtClean="0"/>
              <a:t>splynutí herce a postavy</a:t>
            </a:r>
            <a:r>
              <a:rPr lang="cs-CZ" dirty="0" smtClean="0"/>
              <a:t> („převtělení, </a:t>
            </a:r>
            <a:r>
              <a:rPr lang="cs-CZ" dirty="0" err="1" smtClean="0"/>
              <a:t>přetělesnění</a:t>
            </a:r>
            <a:r>
              <a:rPr lang="cs-CZ" dirty="0" smtClean="0"/>
              <a:t> – naturalistické divadlo, K. S. </a:t>
            </a:r>
            <a:r>
              <a:rPr lang="cs-CZ" dirty="0" err="1" smtClean="0"/>
              <a:t>Stanislavskij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„On Leara nehrál, on Learem byl.“	</a:t>
            </a:r>
          </a:p>
          <a:p>
            <a:pPr lvl="1"/>
            <a:r>
              <a:rPr lang="cs-CZ" dirty="0" smtClean="0"/>
              <a:t>zůstává </a:t>
            </a:r>
            <a:r>
              <a:rPr lang="cs-CZ" b="1" dirty="0" smtClean="0"/>
              <a:t>rozdíl mezi hercem a postavou</a:t>
            </a:r>
            <a:r>
              <a:rPr lang="cs-CZ" dirty="0" smtClean="0"/>
              <a:t>, nemizí hercova identita</a:t>
            </a:r>
          </a:p>
          <a:p>
            <a:pPr lvl="2"/>
            <a:r>
              <a:rPr lang="cs-CZ" dirty="0" smtClean="0"/>
              <a:t>„To</a:t>
            </a:r>
            <a:r>
              <a:rPr lang="cs-CZ" dirty="0"/>
              <a:t>, že herec stojí na jevišti ve dvojí podobě, jako </a:t>
            </a:r>
            <a:r>
              <a:rPr lang="cs-CZ" dirty="0" err="1"/>
              <a:t>Laughton</a:t>
            </a:r>
            <a:r>
              <a:rPr lang="cs-CZ" dirty="0"/>
              <a:t> a jako Galilei, že předvádějící </a:t>
            </a:r>
            <a:r>
              <a:rPr lang="cs-CZ" dirty="0" err="1"/>
              <a:t>Laughton</a:t>
            </a:r>
            <a:r>
              <a:rPr lang="cs-CZ" dirty="0"/>
              <a:t> nemizí v předváděném Galileim (...), neznamená koneckonců nic víc, než že už není zastírána skutečná, běžná praxe – na jevišti přece opravdu stojí </a:t>
            </a:r>
            <a:r>
              <a:rPr lang="cs-CZ" dirty="0" err="1"/>
              <a:t>Laughton</a:t>
            </a:r>
            <a:r>
              <a:rPr lang="cs-CZ" dirty="0"/>
              <a:t> a předvádí, jak uvažuje o Galileovi</a:t>
            </a:r>
            <a:r>
              <a:rPr lang="cs-CZ" dirty="0" smtClean="0"/>
              <a:t>.“ (Brecht k inscenaci Galilea v Los Angeles r. 1947)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092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herec – fiktivní postava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jednání postavy je vyplňováno realistickými detaily</a:t>
            </a:r>
          </a:p>
          <a:p>
            <a:pPr lvl="1"/>
            <a:r>
              <a:rPr lang="cs-CZ" dirty="0" smtClean="0"/>
              <a:t>naturalistický herecký styl </a:t>
            </a:r>
            <a:r>
              <a:rPr lang="cs-CZ" dirty="0" err="1" smtClean="0"/>
              <a:t>Stanislavského</a:t>
            </a:r>
            <a:endParaRPr lang="cs-CZ" dirty="0" smtClean="0"/>
          </a:p>
          <a:p>
            <a:r>
              <a:rPr lang="cs-CZ" b="1" dirty="0" smtClean="0"/>
              <a:t>jednání postavy je typizačně redukováno</a:t>
            </a:r>
            <a:r>
              <a:rPr lang="cs-CZ" dirty="0" smtClean="0"/>
              <a:t> na základní způsoby jednání (stylizace) </a:t>
            </a:r>
          </a:p>
          <a:p>
            <a:pPr lvl="1"/>
            <a:r>
              <a:rPr lang="cs-CZ" dirty="0" smtClean="0"/>
              <a:t>řecká tragédie, barokní opera…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553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drama a film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554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b="1" dirty="0" smtClean="0"/>
              <a:t>determinace inscenovaného textu literárním textovým podkladem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cs-CZ" b="1" dirty="0" smtClean="0"/>
          </a:p>
          <a:p>
            <a:pPr lvl="1"/>
            <a:endParaRPr lang="cs-CZ" b="1" dirty="0"/>
          </a:p>
          <a:p>
            <a:pPr lvl="1"/>
            <a:endParaRPr lang="cs-CZ" b="1" dirty="0" smtClean="0"/>
          </a:p>
          <a:p>
            <a:pPr lvl="1"/>
            <a:r>
              <a:rPr lang="cs-CZ" b="1" dirty="0" smtClean="0"/>
              <a:t>vztah mezi písemně fixovaným textovým podkladem a inscenovaným textem („inscenací“) je otevřený</a:t>
            </a:r>
          </a:p>
        </p:txBody>
      </p:sp>
    </p:spTree>
    <p:extLst>
      <p:ext uri="{BB962C8B-B14F-4D97-AF65-F5344CB8AC3E}">
        <p14:creationId xmlns:p14="http://schemas.microsoft.com/office/powerpoint/2010/main" val="88550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drama a film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počátky filmu – film je </a:t>
            </a:r>
            <a:r>
              <a:rPr lang="cs-CZ" b="1" dirty="0" smtClean="0"/>
              <a:t>technická možnost</a:t>
            </a:r>
            <a:r>
              <a:rPr lang="cs-CZ" dirty="0" smtClean="0"/>
              <a:t> fixovat divadlo fotograficky a učinit z něho masovou záležitost</a:t>
            </a:r>
          </a:p>
          <a:p>
            <a:r>
              <a:rPr lang="cs-CZ" dirty="0" smtClean="0"/>
              <a:t>film – </a:t>
            </a:r>
            <a:r>
              <a:rPr lang="cs-CZ" b="1" dirty="0" smtClean="0"/>
              <a:t>technologická reprodukce plurimediálního textu</a:t>
            </a:r>
          </a:p>
          <a:p>
            <a:r>
              <a:rPr lang="cs-CZ" b="1" dirty="0" smtClean="0"/>
              <a:t>rozdíly divadlo a film</a:t>
            </a:r>
          </a:p>
          <a:p>
            <a:pPr lvl="1"/>
            <a:r>
              <a:rPr lang="cs-CZ" dirty="0" smtClean="0"/>
              <a:t>časový odstup produkce a recepce u filmu</a:t>
            </a:r>
          </a:p>
          <a:p>
            <a:pPr lvl="1"/>
            <a:r>
              <a:rPr lang="cs-CZ" dirty="0" smtClean="0"/>
              <a:t>absence feedbacku u filmu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619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drama a film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shody divadlo a film</a:t>
            </a:r>
            <a:r>
              <a:rPr lang="cs-CZ" dirty="0" smtClean="0"/>
              <a:t> (odlišnosti od narativních textů)</a:t>
            </a:r>
          </a:p>
          <a:p>
            <a:pPr lvl="1"/>
            <a:r>
              <a:rPr lang="cs-CZ" dirty="0" err="1" smtClean="0"/>
              <a:t>plurimedialita</a:t>
            </a:r>
            <a:endParaRPr lang="cs-CZ" dirty="0" smtClean="0"/>
          </a:p>
          <a:p>
            <a:pPr lvl="1"/>
            <a:r>
              <a:rPr lang="cs-CZ" dirty="0" smtClean="0"/>
              <a:t>kolektivnost produkce a recepce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173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drama a film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43190"/>
          </a:xfrm>
        </p:spPr>
        <p:txBody>
          <a:bodyPr>
            <a:normAutofit/>
          </a:bodyPr>
          <a:lstStyle/>
          <a:p>
            <a:r>
              <a:rPr lang="cs-CZ" b="1" dirty="0"/>
              <a:t>shody film a narativní texty</a:t>
            </a:r>
            <a:r>
              <a:rPr lang="cs-CZ" dirty="0"/>
              <a:t> (odlišnost od dramatických textů)</a:t>
            </a:r>
          </a:p>
          <a:p>
            <a:pPr lvl="1"/>
            <a:r>
              <a:rPr lang="cs-CZ" dirty="0" smtClean="0"/>
              <a:t>průběh </a:t>
            </a:r>
            <a:r>
              <a:rPr lang="cs-CZ" dirty="0"/>
              <a:t>jednání </a:t>
            </a:r>
            <a:r>
              <a:rPr lang="cs-CZ" dirty="0" smtClean="0"/>
              <a:t>ve filmu je </a:t>
            </a:r>
            <a:r>
              <a:rPr lang="cs-CZ" dirty="0"/>
              <a:t>prezentován jako nekontinuální sled záběrů</a:t>
            </a:r>
          </a:p>
          <a:p>
            <a:pPr lvl="2"/>
            <a:r>
              <a:rPr lang="cs-CZ" dirty="0" smtClean="0"/>
              <a:t>odlišnost divadlo</a:t>
            </a:r>
            <a:r>
              <a:rPr lang="cs-CZ" dirty="0"/>
              <a:t>: uzavřená scénická jednota v časoprostorovém </a:t>
            </a:r>
            <a:r>
              <a:rPr lang="cs-CZ" dirty="0" smtClean="0"/>
              <a:t>propojení</a:t>
            </a:r>
          </a:p>
          <a:p>
            <a:pPr lvl="1"/>
            <a:r>
              <a:rPr lang="cs-CZ" dirty="0" smtClean="0"/>
              <a:t>film – každý záběr může být jinou variací: velikost záběru, perspektiva záběru, spojování záběrů (střih prolínačka aj.), osvětlení, pohyb kamery…</a:t>
            </a:r>
          </a:p>
          <a:p>
            <a:pPr lvl="2"/>
            <a:r>
              <a:rPr lang="cs-CZ" dirty="0" smtClean="0"/>
              <a:t>odlišnost divadlo: pevně určená časoprostorová kontinuita a homogenita jednoho scénického segmentu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814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drama a film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2"/>
            <a:r>
              <a:rPr lang="cs-CZ" dirty="0" smtClean="0"/>
              <a:t>variabilní a pohyblivá kamera umožňuje změny v chronologii (retrospektiva)</a:t>
            </a:r>
          </a:p>
          <a:p>
            <a:pPr lvl="2"/>
            <a:r>
              <a:rPr lang="cs-CZ" dirty="0" smtClean="0"/>
              <a:t>zrychlení – zpomalení</a:t>
            </a:r>
          </a:p>
          <a:p>
            <a:pPr lvl="2"/>
            <a:r>
              <a:rPr lang="cs-CZ" dirty="0" smtClean="0"/>
              <a:t>změny zobrazovací perspektivy</a:t>
            </a:r>
          </a:p>
          <a:p>
            <a:r>
              <a:rPr lang="cs-CZ" dirty="0" smtClean="0"/>
              <a:t>ve filmu vzniká </a:t>
            </a:r>
            <a:r>
              <a:rPr lang="cs-CZ" b="1" dirty="0" smtClean="0"/>
              <a:t>zprostředkující komunikační systém </a:t>
            </a:r>
            <a:r>
              <a:rPr lang="cs-CZ" dirty="0" smtClean="0"/>
              <a:t>(„vypravěč“ – pozice V2 fiktivního vypravěče v narativních textech)</a:t>
            </a:r>
          </a:p>
          <a:p>
            <a:r>
              <a:rPr lang="cs-CZ" b="1" dirty="0" smtClean="0"/>
              <a:t>konfrontace diváka není bezprostřední jako v divadle, ale zprostředkovaná</a:t>
            </a:r>
            <a:r>
              <a:rPr lang="cs-CZ" dirty="0" smtClean="0"/>
              <a:t> (výběr perspektivy, kompozice, důrazy, členění…)</a:t>
            </a:r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277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drama a film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r>
              <a:rPr lang="cs-CZ" b="1" dirty="0" smtClean="0"/>
              <a:t>film je umění, kde se překrývají strukturální prvky dramatických a narativních textů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79292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drama a </a:t>
            </a:r>
            <a:r>
              <a:rPr lang="cs-CZ" dirty="0" smtClean="0"/>
              <a:t>film – filmový střih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angl. Film </a:t>
            </a:r>
            <a:r>
              <a:rPr lang="cs-CZ" dirty="0" err="1" smtClean="0"/>
              <a:t>Editing</a:t>
            </a:r>
            <a:endParaRPr lang="cs-CZ" dirty="0" smtClean="0"/>
          </a:p>
          <a:p>
            <a:r>
              <a:rPr lang="cs-CZ" dirty="0" smtClean="0"/>
              <a:t>montáž</a:t>
            </a:r>
          </a:p>
          <a:p>
            <a:r>
              <a:rPr lang="cs-CZ" dirty="0" smtClean="0"/>
              <a:t>střih </a:t>
            </a:r>
          </a:p>
          <a:p>
            <a:pPr lvl="1"/>
            <a:r>
              <a:rPr lang="cs-CZ" dirty="0" smtClean="0"/>
              <a:t>zpracování a strukturace natočených záběrů</a:t>
            </a:r>
          </a:p>
          <a:p>
            <a:pPr lvl="1"/>
            <a:r>
              <a:rPr lang="cs-CZ" dirty="0" smtClean="0"/>
              <a:t>podstatný prostředek při filmovém vyprávění – nositel vlastní sémantiky záběrů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747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drama a film – filmový střih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Historie filmu a filmového střihu</a:t>
            </a:r>
          </a:p>
          <a:p>
            <a:pPr lvl="1"/>
            <a:r>
              <a:rPr lang="cs-CZ" dirty="0" smtClean="0"/>
              <a:t>první „filmy“ jen jeden </a:t>
            </a:r>
            <a:r>
              <a:rPr lang="cs-CZ" dirty="0" smtClean="0"/>
              <a:t>záběr </a:t>
            </a:r>
            <a:r>
              <a:rPr lang="cs-CZ" dirty="0" smtClean="0"/>
              <a:t>kamery – cca 30 – 60 sekund </a:t>
            </a:r>
          </a:p>
          <a:p>
            <a:pPr lvl="1"/>
            <a:r>
              <a:rPr lang="cs-CZ" b="1" dirty="0" smtClean="0"/>
              <a:t>bratři </a:t>
            </a:r>
            <a:r>
              <a:rPr lang="cs-CZ" b="1" dirty="0" err="1" smtClean="0"/>
              <a:t>Lumièrové</a:t>
            </a:r>
            <a:endParaRPr lang="cs-CZ" b="1" dirty="0" smtClean="0"/>
          </a:p>
          <a:p>
            <a:pPr lvl="2"/>
            <a:r>
              <a:rPr lang="cs-CZ" dirty="0" smtClean="0"/>
              <a:t>Dělníci odcházející z </a:t>
            </a:r>
            <a:r>
              <a:rPr lang="cs-CZ" dirty="0" err="1" smtClean="0"/>
              <a:t>Lumièrovy</a:t>
            </a:r>
            <a:r>
              <a:rPr lang="cs-CZ" dirty="0" smtClean="0"/>
              <a:t> továrny</a:t>
            </a:r>
          </a:p>
          <a:p>
            <a:pPr lvl="2"/>
            <a:r>
              <a:rPr lang="cs-CZ" dirty="0" smtClean="0"/>
              <a:t>Kováři při práci</a:t>
            </a:r>
          </a:p>
          <a:p>
            <a:pPr lvl="2"/>
            <a:r>
              <a:rPr lang="cs-CZ" dirty="0" smtClean="0"/>
              <a:t>Pokropený kropič</a:t>
            </a:r>
          </a:p>
          <a:p>
            <a:pPr lvl="2"/>
            <a:r>
              <a:rPr lang="cs-CZ" dirty="0" smtClean="0"/>
              <a:t>Příjezd vlaku na nádraží v La </a:t>
            </a:r>
            <a:r>
              <a:rPr lang="cs-CZ" dirty="0" err="1" smtClean="0"/>
              <a:t>Ciotat</a:t>
            </a:r>
            <a:endParaRPr lang="cs-CZ" dirty="0" smtClean="0"/>
          </a:p>
          <a:p>
            <a:pPr lvl="2"/>
            <a:r>
              <a:rPr lang="cs-CZ" b="1" dirty="0" smtClean="0"/>
              <a:t>jde spíš o „dokumenty“</a:t>
            </a:r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781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bratři </a:t>
            </a:r>
            <a:r>
              <a:rPr lang="cs-CZ" dirty="0" err="1"/>
              <a:t>Lumièrové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022543"/>
            <a:ext cx="2448272" cy="1841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846574"/>
            <a:ext cx="3456249" cy="2160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 descr="La sortie des usines Lumier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0700" y="2348880"/>
            <a:ext cx="1143000" cy="819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La sortie des usines Lumier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2768" y="4428856"/>
            <a:ext cx="2322472" cy="1664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826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drama a film – filmový střih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Georges </a:t>
            </a:r>
            <a:r>
              <a:rPr lang="cs-CZ" b="1" dirty="0" err="1" smtClean="0"/>
              <a:t>Meliès</a:t>
            </a:r>
            <a:endParaRPr lang="cs-CZ" b="1" dirty="0" smtClean="0"/>
          </a:p>
          <a:p>
            <a:pPr lvl="1"/>
            <a:r>
              <a:rPr lang="cs-CZ" dirty="0" smtClean="0"/>
              <a:t>obohatil film o efekty, triky a hraný děj (příběh)</a:t>
            </a:r>
          </a:p>
          <a:p>
            <a:pPr lvl="1"/>
            <a:r>
              <a:rPr lang="cs-CZ" dirty="0" smtClean="0"/>
              <a:t>stop trik – zastavení kamery a proměna scenérie</a:t>
            </a:r>
          </a:p>
          <a:p>
            <a:pPr lvl="1"/>
            <a:r>
              <a:rPr lang="cs-CZ" dirty="0" smtClean="0"/>
              <a:t>jako první nastoupil cestu, která učinila z filmu umění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634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drama a film – filmový střih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George Albert Smith</a:t>
            </a:r>
          </a:p>
          <a:p>
            <a:pPr lvl="1"/>
            <a:r>
              <a:rPr lang="cs-CZ" dirty="0" smtClean="0"/>
              <a:t>1899 - </a:t>
            </a:r>
            <a:r>
              <a:rPr lang="cs-CZ" b="1" dirty="0" smtClean="0"/>
              <a:t>Polibek v tunelu</a:t>
            </a:r>
          </a:p>
          <a:p>
            <a:pPr lvl="2"/>
            <a:r>
              <a:rPr lang="cs-CZ" dirty="0" smtClean="0"/>
              <a:t>jízda duchů (</a:t>
            </a:r>
            <a:r>
              <a:rPr lang="cs-CZ" dirty="0" err="1" smtClean="0"/>
              <a:t>Phantom</a:t>
            </a:r>
            <a:r>
              <a:rPr lang="cs-CZ" dirty="0" smtClean="0"/>
              <a:t> </a:t>
            </a:r>
            <a:r>
              <a:rPr lang="cs-CZ" dirty="0" err="1" smtClean="0"/>
              <a:t>Ride</a:t>
            </a:r>
            <a:r>
              <a:rPr lang="cs-CZ" dirty="0" smtClean="0"/>
              <a:t>) – kamera připevněná vpředu na lokomotivě</a:t>
            </a:r>
          </a:p>
          <a:p>
            <a:pPr lvl="2"/>
            <a:r>
              <a:rPr lang="cs-CZ" dirty="0" smtClean="0"/>
              <a:t>V protisměru vyjíždí lokomotiva</a:t>
            </a:r>
          </a:p>
          <a:p>
            <a:pPr lvl="2"/>
            <a:r>
              <a:rPr lang="cs-CZ" dirty="0" smtClean="0"/>
              <a:t>vjezd do tunelu – </a:t>
            </a:r>
            <a:r>
              <a:rPr lang="cs-CZ" dirty="0" err="1" smtClean="0"/>
              <a:t>phantom</a:t>
            </a:r>
            <a:r>
              <a:rPr lang="cs-CZ" dirty="0" smtClean="0"/>
              <a:t> </a:t>
            </a:r>
            <a:r>
              <a:rPr lang="cs-CZ" dirty="0" err="1" smtClean="0"/>
              <a:t>ride</a:t>
            </a:r>
            <a:endParaRPr lang="cs-CZ" dirty="0" smtClean="0"/>
          </a:p>
          <a:p>
            <a:pPr lvl="2"/>
            <a:r>
              <a:rPr lang="cs-CZ" dirty="0" smtClean="0"/>
              <a:t>polibek ve „tmě tunelu“</a:t>
            </a:r>
          </a:p>
          <a:p>
            <a:pPr lvl="2"/>
            <a:r>
              <a:rPr lang="cs-CZ" dirty="0" smtClean="0"/>
              <a:t>výjezd z tunelu</a:t>
            </a:r>
          </a:p>
          <a:p>
            <a:pPr lvl="2"/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www.youtube.com/watch?v=91jwTCcXW2Y</a:t>
            </a:r>
            <a:endParaRPr lang="cs-CZ" dirty="0" smtClean="0"/>
          </a:p>
          <a:p>
            <a:pPr lvl="2"/>
            <a:endParaRPr lang="cs-CZ" dirty="0" smtClean="0"/>
          </a:p>
          <a:p>
            <a:pPr lvl="2"/>
            <a:r>
              <a:rPr lang="cs-CZ" dirty="0"/>
              <a:t> </a:t>
            </a:r>
            <a:endParaRPr lang="cs-CZ" dirty="0" smtClean="0"/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095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determinace inscenovaného textu literárním textovým podkladem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2204864"/>
            <a:ext cx="8686800" cy="4320480"/>
          </a:xfrm>
        </p:spPr>
        <p:txBody>
          <a:bodyPr/>
          <a:lstStyle/>
          <a:p>
            <a:r>
              <a:rPr lang="cs-CZ" b="1" dirty="0"/>
              <a:t>škála možných vztahů – krajní pozice:</a:t>
            </a:r>
          </a:p>
          <a:p>
            <a:pPr lvl="1"/>
            <a:r>
              <a:rPr lang="cs-CZ" b="1" dirty="0"/>
              <a:t>každé gesto a každá akce jsou vázány na promluvu a jsou jí jednoznačně vyžadovány </a:t>
            </a:r>
          </a:p>
          <a:p>
            <a:pPr lvl="2"/>
            <a:r>
              <a:rPr lang="cs-CZ" dirty="0"/>
              <a:t>Racine: repliky postav určují každou důležitou akci – jednání a děj se zde vyskytují jen jako forma mluveného slova</a:t>
            </a:r>
          </a:p>
          <a:p>
            <a:pPr lvl="2"/>
            <a:r>
              <a:rPr lang="cs-CZ" dirty="0"/>
              <a:t>nejsou zapotřebí žádné scénické poznámky popisující akci – všechny jsou takříkajíc „dialogizovány“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046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drama a film – filmový střih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Wingdings 2"/>
              <a:buChar char=""/>
            </a:pPr>
            <a:r>
              <a:rPr lang="cs-CZ" dirty="0"/>
              <a:t>1900 - film </a:t>
            </a:r>
            <a:r>
              <a:rPr lang="cs-CZ" b="1" dirty="0"/>
              <a:t>Babiččiny brýle na </a:t>
            </a:r>
            <a:r>
              <a:rPr lang="cs-CZ" b="1" dirty="0" smtClean="0"/>
              <a:t>čtení</a:t>
            </a:r>
          </a:p>
          <a:p>
            <a:pPr marL="742950" lvl="2" indent="-342900">
              <a:buFont typeface="Wingdings 2"/>
              <a:buChar char=""/>
            </a:pPr>
            <a:r>
              <a:rPr lang="cs-CZ" b="1" dirty="0" smtClean="0"/>
              <a:t>Point-</a:t>
            </a:r>
            <a:r>
              <a:rPr lang="cs-CZ" b="1" dirty="0" err="1" smtClean="0"/>
              <a:t>of</a:t>
            </a:r>
            <a:r>
              <a:rPr lang="cs-CZ" b="1" dirty="0" smtClean="0"/>
              <a:t>-</a:t>
            </a:r>
            <a:r>
              <a:rPr lang="cs-CZ" b="1" dirty="0" err="1" smtClean="0"/>
              <a:t>View</a:t>
            </a:r>
            <a:r>
              <a:rPr lang="cs-CZ" b="1" dirty="0" smtClean="0"/>
              <a:t>-Shot</a:t>
            </a:r>
            <a:r>
              <a:rPr lang="cs-CZ" dirty="0" smtClean="0"/>
              <a:t> – pohled z určitého místa, záběr z určitého místa, tzv. subjektivní kamera</a:t>
            </a:r>
          </a:p>
          <a:p>
            <a:pPr marL="1200150" lvl="3" indent="-342900">
              <a:buFont typeface="Wingdings 2"/>
              <a:buChar char=""/>
            </a:pPr>
            <a:r>
              <a:rPr lang="cs-CZ" dirty="0" smtClean="0"/>
              <a:t>např. sled dvou záběrů: 1. postava se někam dívá (do jednoho bodu mimo obraz),  2. následuje z hlediska postavy záběr na to, na co se postava dívá</a:t>
            </a:r>
          </a:p>
          <a:p>
            <a:pPr marL="742950" lvl="2" indent="-342900">
              <a:buFont typeface="Wingdings 2"/>
              <a:buChar char=""/>
            </a:pPr>
            <a:r>
              <a:rPr lang="cs-CZ" dirty="0" smtClean="0"/>
              <a:t>záběry točené přes zvětšovací sklo – při Point-</a:t>
            </a:r>
            <a:r>
              <a:rPr lang="cs-CZ" dirty="0" err="1" smtClean="0"/>
              <a:t>Of</a:t>
            </a:r>
            <a:r>
              <a:rPr lang="cs-CZ" dirty="0" smtClean="0"/>
              <a:t>-</a:t>
            </a:r>
            <a:r>
              <a:rPr lang="cs-CZ" dirty="0" err="1" smtClean="0"/>
              <a:t>View</a:t>
            </a:r>
            <a:r>
              <a:rPr lang="cs-CZ" dirty="0" smtClean="0"/>
              <a:t>-Shot</a:t>
            </a:r>
          </a:p>
          <a:p>
            <a:pPr marL="742950" lvl="2" indent="-342900">
              <a:buFont typeface="Wingdings 2"/>
              <a:buChar char=""/>
            </a:pP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www.youtube.com/watch?v=6ho05y9IMr4</a:t>
            </a:r>
            <a:endParaRPr lang="cs-CZ" dirty="0" smtClean="0"/>
          </a:p>
          <a:p>
            <a:pPr marL="742950" lvl="2" indent="-342900">
              <a:buFont typeface="Wingdings 2"/>
              <a:buChar char="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980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drama a film – filmový střih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Lev </a:t>
            </a:r>
            <a:r>
              <a:rPr lang="cs-CZ" b="1" dirty="0" err="1" smtClean="0"/>
              <a:t>Vladimirovič</a:t>
            </a:r>
            <a:r>
              <a:rPr lang="cs-CZ" b="1" dirty="0" smtClean="0"/>
              <a:t> </a:t>
            </a:r>
            <a:r>
              <a:rPr lang="cs-CZ" b="1" dirty="0" err="1" smtClean="0"/>
              <a:t>Kulešov</a:t>
            </a:r>
            <a:endParaRPr lang="cs-CZ" b="1" dirty="0" smtClean="0"/>
          </a:p>
          <a:p>
            <a:r>
              <a:rPr lang="cs-CZ" dirty="0" smtClean="0"/>
              <a:t>nezáleží na tom, jak jsou záběry natočeny, ale jak jsou nastříhány</a:t>
            </a:r>
          </a:p>
          <a:p>
            <a:r>
              <a:rPr lang="cs-CZ" dirty="0" smtClean="0"/>
              <a:t>podstata filmového umění netkví uvnitř natočených úseků, al v jejich </a:t>
            </a:r>
            <a:r>
              <a:rPr lang="cs-CZ" dirty="0" err="1" smtClean="0"/>
              <a:t>řetězení-spojování</a:t>
            </a:r>
            <a:r>
              <a:rPr lang="cs-CZ" dirty="0" smtClean="0"/>
              <a:t>  </a:t>
            </a:r>
          </a:p>
          <a:p>
            <a:pPr lvl="1"/>
            <a:endParaRPr lang="cs-CZ" dirty="0" smtClean="0"/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81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drama a film – filmový střih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Kulešovův</a:t>
            </a:r>
            <a:r>
              <a:rPr lang="cs-CZ" b="1" dirty="0"/>
              <a:t> efekt</a:t>
            </a:r>
          </a:p>
          <a:p>
            <a:pPr lvl="1"/>
            <a:r>
              <a:rPr lang="cs-CZ" dirty="0"/>
              <a:t>dlouhý detailní záběr neutrálně se tvářícího herce Ivana </a:t>
            </a:r>
            <a:r>
              <a:rPr lang="cs-CZ" dirty="0" err="1" smtClean="0"/>
              <a:t>Mozžuchina</a:t>
            </a:r>
            <a:endParaRPr lang="cs-CZ" dirty="0" smtClean="0"/>
          </a:p>
          <a:p>
            <a:pPr lvl="1"/>
            <a:r>
              <a:rPr lang="cs-CZ" dirty="0" smtClean="0"/>
              <a:t>na tento záběr jsou postupně nastřiženy 3 záběry:</a:t>
            </a:r>
          </a:p>
          <a:p>
            <a:pPr lvl="2"/>
            <a:r>
              <a:rPr lang="cs-CZ" dirty="0" smtClean="0"/>
              <a:t>talíř polévky - mrtvá dívka v rakvi - lehce oděná žena na divanu</a:t>
            </a:r>
          </a:p>
          <a:p>
            <a:pPr lvl="1"/>
            <a:r>
              <a:rPr lang="cs-CZ" dirty="0" smtClean="0"/>
              <a:t>stejný výraz tváře </a:t>
            </a:r>
            <a:r>
              <a:rPr lang="cs-CZ" dirty="0" err="1" smtClean="0"/>
              <a:t>Mozžuchina</a:t>
            </a:r>
            <a:r>
              <a:rPr lang="cs-CZ" dirty="0" smtClean="0"/>
              <a:t> působil na diváky jako tři rozdílně zahrané emoce:</a:t>
            </a:r>
          </a:p>
          <a:p>
            <a:pPr lvl="2"/>
            <a:r>
              <a:rPr lang="cs-CZ" dirty="0" smtClean="0"/>
              <a:t>hlad – smutek - náklonnost</a:t>
            </a:r>
          </a:p>
          <a:p>
            <a:pPr lvl="2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24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drama a film – filmový střih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tento princip využil Alfred </a:t>
            </a:r>
            <a:r>
              <a:rPr lang="cs-CZ" dirty="0" err="1" smtClean="0"/>
              <a:t>Hitchcock</a:t>
            </a:r>
            <a:r>
              <a:rPr lang="cs-CZ" dirty="0" smtClean="0"/>
              <a:t> ve filmu Okno do dvora – </a:t>
            </a:r>
          </a:p>
          <a:p>
            <a:pPr lvl="1"/>
            <a:r>
              <a:rPr lang="cs-CZ" dirty="0" smtClean="0"/>
              <a:t>James </a:t>
            </a:r>
            <a:r>
              <a:rPr lang="cs-CZ" dirty="0" err="1" smtClean="0"/>
              <a:t>Stuart</a:t>
            </a:r>
            <a:r>
              <a:rPr lang="cs-CZ" dirty="0" smtClean="0"/>
              <a:t> se stejným výrazem tváře (stejný záběr) pozoruje polonahou ženu a malého mrtvého psa – vyvolává to dojem různých emocí odrážejících se v hercově tváři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618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determinace inscenovaného textu literárním textovým podkladem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cs-CZ" b="1" dirty="0" smtClean="0"/>
              <a:t>mezi slovy </a:t>
            </a:r>
            <a:r>
              <a:rPr lang="cs-CZ" b="1" dirty="0"/>
              <a:t>a pohyby neexistují přímé, jednoznačné a nutné </a:t>
            </a:r>
            <a:r>
              <a:rPr lang="cs-CZ" b="1" dirty="0" smtClean="0"/>
              <a:t>vztahy (Čechov)</a:t>
            </a:r>
          </a:p>
          <a:p>
            <a:pPr lvl="2"/>
            <a:r>
              <a:rPr lang="cs-CZ" dirty="0" smtClean="0"/>
              <a:t>režisér a herci sami vypracovávají paralingvistickou, mimickou a gestickou realizaci replik </a:t>
            </a:r>
            <a:br>
              <a:rPr lang="cs-CZ" dirty="0" smtClean="0"/>
            </a:br>
            <a:r>
              <a:rPr lang="cs-CZ" dirty="0" smtClean="0"/>
              <a:t>(*</a:t>
            </a:r>
            <a:r>
              <a:rPr lang="cs-CZ" sz="1800" dirty="0" smtClean="0"/>
              <a:t>paralingvistický = týká se hlasitosti, intonace, pauz v mluvení atp.)</a:t>
            </a:r>
            <a:endParaRPr lang="cs-CZ" dirty="0" smtClean="0"/>
          </a:p>
          <a:p>
            <a:pPr lvl="1"/>
            <a:r>
              <a:rPr lang="cs-CZ" b="1" dirty="0" smtClean="0"/>
              <a:t>možné jsou různé pozice a kombinace na této škále</a:t>
            </a:r>
          </a:p>
          <a:p>
            <a:pPr lvl="2"/>
            <a:r>
              <a:rPr lang="cs-CZ" dirty="0" smtClean="0"/>
              <a:t>historická podmíněnost – epochy, kde je text důležitý nebo klíčový</a:t>
            </a:r>
          </a:p>
          <a:p>
            <a:pPr lvl="2"/>
            <a:r>
              <a:rPr lang="cs-CZ" dirty="0" smtClean="0"/>
              <a:t>epochy experimentální, kde slábne pozice textu (CDA, absurdní divadlo….)</a:t>
            </a:r>
          </a:p>
          <a:p>
            <a:pPr lvl="2"/>
            <a:r>
              <a:rPr lang="cs-CZ" dirty="0" smtClean="0"/>
              <a:t>aplikace jiných přístupů na původní záměr textu – např. psychologicko-realistická interpretace antické tragédie</a:t>
            </a:r>
          </a:p>
          <a:p>
            <a:pPr lvl="2"/>
            <a:endParaRPr lang="cs-CZ" b="1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192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09959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vzájemný vztah znakových systémů – kvantitativní hledisko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844824"/>
            <a:ext cx="8686800" cy="4752528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/>
              <a:t>příklady z různých historických období – kvantitativní hledisko</a:t>
            </a:r>
          </a:p>
          <a:p>
            <a:pPr lvl="1"/>
            <a:r>
              <a:rPr lang="cs-CZ" dirty="0" smtClean="0"/>
              <a:t>chybí optické zobrazovací prostředky (osvětlení, scénografie) – důležitosti nabývá slovo (alžbětinské divadlo)</a:t>
            </a:r>
          </a:p>
          <a:p>
            <a:pPr lvl="1"/>
            <a:r>
              <a:rPr lang="cs-CZ" dirty="0" smtClean="0"/>
              <a:t>rezignace na jakékoli mimojazykové prostředky (tzv. knižní drama (P. B. Shelley: Odpoutaný Prométheus, </a:t>
            </a:r>
            <a:br>
              <a:rPr lang="cs-CZ" dirty="0" smtClean="0"/>
            </a:br>
            <a:r>
              <a:rPr lang="cs-CZ" dirty="0" smtClean="0"/>
              <a:t>J. W. Goethe: Faust II,  K. Kraus: Poslední dny lidstva)</a:t>
            </a:r>
          </a:p>
          <a:p>
            <a:pPr lvl="2"/>
            <a:r>
              <a:rPr lang="cs-CZ" dirty="0" smtClean="0"/>
              <a:t>dnes: relativnost pojmu knižní drama</a:t>
            </a:r>
          </a:p>
          <a:p>
            <a:pPr lvl="1"/>
            <a:r>
              <a:rPr lang="cs-CZ" dirty="0" smtClean="0"/>
              <a:t>kontrapunkt: pantomimické hry, balet – absolutní absence jazykového kódu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6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vzájemný vztah znakových </a:t>
            </a:r>
            <a:r>
              <a:rPr lang="cs-CZ" dirty="0" smtClean="0"/>
              <a:t>systémů – kvantitativní hledisko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700808"/>
            <a:ext cx="8686800" cy="4824536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cs-CZ" b="1" dirty="0" err="1"/>
              <a:t>Handke</a:t>
            </a:r>
            <a:r>
              <a:rPr lang="cs-CZ" dirty="0"/>
              <a:t> – rezignace na jazykový kód (Svěřenec chce být poručníkem, Hodina, kdy jsme o sobě </a:t>
            </a:r>
            <a:r>
              <a:rPr lang="cs-CZ" dirty="0" smtClean="0"/>
              <a:t>navzájem nic </a:t>
            </a:r>
            <a:r>
              <a:rPr lang="cs-CZ" dirty="0"/>
              <a:t>nevěděli)</a:t>
            </a:r>
          </a:p>
          <a:p>
            <a:pPr lvl="1"/>
            <a:r>
              <a:rPr lang="cs-CZ" b="1" dirty="0" smtClean="0"/>
              <a:t>Seneca, renesance</a:t>
            </a:r>
            <a:r>
              <a:rPr lang="cs-CZ" dirty="0" smtClean="0"/>
              <a:t> – silná dominance jazykového kódu, akce téměř nejsou zobrazovány, akce jsou převáděny do mluvy</a:t>
            </a:r>
          </a:p>
          <a:p>
            <a:pPr lvl="1"/>
            <a:r>
              <a:rPr lang="cs-CZ" b="1" dirty="0" smtClean="0"/>
              <a:t>naturalistické drama, moderní absurdní divadlo</a:t>
            </a:r>
            <a:r>
              <a:rPr lang="cs-CZ" dirty="0" smtClean="0"/>
              <a:t> aj. – dominance mimicko-gestického prvku</a:t>
            </a:r>
          </a:p>
          <a:p>
            <a:pPr lvl="2"/>
            <a:r>
              <a:rPr lang="cs-CZ" dirty="0" smtClean="0"/>
              <a:t>postavy jsou jedinci s redukovaným vědomím – důsledkem je redukce jazykové komunikace</a:t>
            </a:r>
          </a:p>
          <a:p>
            <a:pPr lvl="1"/>
            <a:r>
              <a:rPr lang="cs-CZ" b="1" dirty="0" smtClean="0"/>
              <a:t>alžbětinské masky (</a:t>
            </a:r>
            <a:r>
              <a:rPr lang="cs-CZ" b="1" dirty="0" err="1" smtClean="0"/>
              <a:t>masques</a:t>
            </a:r>
            <a:r>
              <a:rPr lang="cs-CZ" b="1" dirty="0" smtClean="0"/>
              <a:t>)</a:t>
            </a:r>
            <a:r>
              <a:rPr lang="cs-CZ" dirty="0" smtClean="0"/>
              <a:t> – podřízená role jazykového kódu, dominance stylizovaného pohybu (tanec)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66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vzájemný vztah znakových </a:t>
            </a:r>
            <a:r>
              <a:rPr lang="cs-CZ" dirty="0" smtClean="0"/>
              <a:t>systémů – kvantitativní hledisko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2060848"/>
            <a:ext cx="8686800" cy="4019277"/>
          </a:xfrm>
        </p:spPr>
        <p:txBody>
          <a:bodyPr/>
          <a:lstStyle/>
          <a:p>
            <a:pPr lvl="1"/>
            <a:r>
              <a:rPr lang="cs-CZ" b="1" dirty="0" smtClean="0"/>
              <a:t>opera</a:t>
            </a:r>
            <a:r>
              <a:rPr lang="cs-CZ" dirty="0" smtClean="0"/>
              <a:t> – oslabení jazykového kódu – důraz na </a:t>
            </a:r>
            <a:r>
              <a:rPr lang="cs-CZ" dirty="0" err="1" smtClean="0"/>
              <a:t>spektakulárnost</a:t>
            </a:r>
            <a:r>
              <a:rPr lang="cs-CZ" dirty="0" smtClean="0"/>
              <a:t>  (scénografie, hudba, zpěv…)</a:t>
            </a:r>
          </a:p>
          <a:p>
            <a:pPr lvl="1"/>
            <a:r>
              <a:rPr lang="cs-CZ" b="1" dirty="0" smtClean="0"/>
              <a:t>moderna</a:t>
            </a:r>
            <a:r>
              <a:rPr lang="cs-CZ" dirty="0" smtClean="0"/>
              <a:t> – odliterárnění a dominance mimojazykových znakových systémů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543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243608"/>
          </a:xfrm>
        </p:spPr>
        <p:txBody>
          <a:bodyPr>
            <a:normAutofit/>
          </a:bodyPr>
          <a:lstStyle/>
          <a:p>
            <a:r>
              <a:rPr lang="cs-CZ" dirty="0"/>
              <a:t>vzájemný vztah znakových </a:t>
            </a:r>
            <a:r>
              <a:rPr lang="cs-CZ" dirty="0" smtClean="0"/>
              <a:t>systémů – kvalitativní hledisko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2060848"/>
            <a:ext cx="8686800" cy="4019277"/>
          </a:xfrm>
        </p:spPr>
        <p:txBody>
          <a:bodyPr>
            <a:normAutofit/>
          </a:bodyPr>
          <a:lstStyle/>
          <a:p>
            <a:r>
              <a:rPr lang="cs-CZ" b="1" dirty="0"/>
              <a:t>č</a:t>
            </a:r>
            <a:r>
              <a:rPr lang="cs-CZ" b="1" dirty="0" smtClean="0"/>
              <a:t>asový vztah zapojení jazykových a mimojazykových prvků</a:t>
            </a:r>
          </a:p>
          <a:p>
            <a:pPr lvl="1"/>
            <a:r>
              <a:rPr lang="cs-CZ" b="1" dirty="0" smtClean="0"/>
              <a:t>současně – simultánně</a:t>
            </a:r>
          </a:p>
          <a:p>
            <a:pPr lvl="2"/>
            <a:r>
              <a:rPr lang="cs-CZ" dirty="0" smtClean="0"/>
              <a:t>jednání provázené slovy</a:t>
            </a:r>
          </a:p>
          <a:p>
            <a:pPr lvl="2"/>
            <a:r>
              <a:rPr lang="cs-CZ" dirty="0" smtClean="0"/>
              <a:t>analyticky: mimika a gesta ozřejmují to, co bylo řečeno (klasicistní drama)</a:t>
            </a:r>
          </a:p>
          <a:p>
            <a:pPr lvl="2"/>
            <a:r>
              <a:rPr lang="cs-CZ" dirty="0" smtClean="0"/>
              <a:t>synteticky – mimika a gesta překračují, co bylo řečeno, relativizace řečeného nebo protiřečení</a:t>
            </a:r>
          </a:p>
          <a:p>
            <a:pPr lvl="1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98295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vzájemný vztah znakových systémů – kvalitativní hledisko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916832"/>
            <a:ext cx="8686800" cy="4536504"/>
          </a:xfrm>
        </p:spPr>
        <p:txBody>
          <a:bodyPr/>
          <a:lstStyle/>
          <a:p>
            <a:pPr lvl="1"/>
            <a:r>
              <a:rPr lang="cs-CZ" b="1" dirty="0"/>
              <a:t>postupně, po sobě – sukcesivně</a:t>
            </a:r>
          </a:p>
          <a:p>
            <a:pPr lvl="2"/>
            <a:r>
              <a:rPr lang="cs-CZ" dirty="0"/>
              <a:t>nejdříve slova, pak akce </a:t>
            </a:r>
            <a:r>
              <a:rPr lang="cs-CZ" dirty="0">
                <a:sym typeface="Symbol"/>
              </a:rPr>
              <a:t> jednání beze slov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938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866</TotalTime>
  <Words>1191</Words>
  <Application>Microsoft Office PowerPoint</Application>
  <PresentationFormat>Předvádění na obrazovce (4:3)</PresentationFormat>
  <Paragraphs>162</Paragraphs>
  <Slides>33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5" baseType="lpstr">
      <vt:lpstr>Cesta</vt:lpstr>
      <vt:lpstr>Acrobat Document</vt:lpstr>
      <vt:lpstr>TEORIE DRAMATU</vt:lpstr>
      <vt:lpstr>determinace inscenovaného textu literárním textovým podkladem</vt:lpstr>
      <vt:lpstr>determinace inscenovaného textu literárním textovým podkladem</vt:lpstr>
      <vt:lpstr>determinace inscenovaného textu literárním textovým podkladem</vt:lpstr>
      <vt:lpstr>vzájemný vztah znakových systémů – kvantitativní hledisko</vt:lpstr>
      <vt:lpstr>vzájemný vztah znakových systémů – kvantitativní hledisko</vt:lpstr>
      <vt:lpstr>vzájemný vztah znakových systémů – kvantitativní hledisko</vt:lpstr>
      <vt:lpstr>vzájemný vztah znakových systémů – kvalitativní hledisko</vt:lpstr>
      <vt:lpstr>vzájemný vztah znakových systémů – kvalitativní hledisko</vt:lpstr>
      <vt:lpstr>Prezentace aplikace PowerPoint</vt:lpstr>
      <vt:lpstr>dramatický text a divadelní forma</vt:lpstr>
      <vt:lpstr>vztah jeviště a hlediště</vt:lpstr>
      <vt:lpstr>vztah jeviště a hlediště</vt:lpstr>
      <vt:lpstr>Prezentace aplikace PowerPoint</vt:lpstr>
      <vt:lpstr>vztah reálný jevištní prostor a fiktivní místo děje</vt:lpstr>
      <vt:lpstr>dramatický text a mimojazykové prostředky</vt:lpstr>
      <vt:lpstr>vztah herec – fiktivní postava</vt:lpstr>
      <vt:lpstr>vztah herec – fiktivní postava</vt:lpstr>
      <vt:lpstr>drama a film</vt:lpstr>
      <vt:lpstr>drama a film</vt:lpstr>
      <vt:lpstr>drama a film</vt:lpstr>
      <vt:lpstr>drama a film</vt:lpstr>
      <vt:lpstr>drama a film </vt:lpstr>
      <vt:lpstr>drama a film</vt:lpstr>
      <vt:lpstr>drama a film – filmový střih</vt:lpstr>
      <vt:lpstr>drama a film – filmový střih</vt:lpstr>
      <vt:lpstr>bratři Lumièrové </vt:lpstr>
      <vt:lpstr>drama a film – filmový střih</vt:lpstr>
      <vt:lpstr>drama a film – filmový střih</vt:lpstr>
      <vt:lpstr>drama a film – filmový střih</vt:lpstr>
      <vt:lpstr>drama a film – filmový střih</vt:lpstr>
      <vt:lpstr>drama a film – filmový střih</vt:lpstr>
      <vt:lpstr>drama a film – filmový střih</vt:lpstr>
    </vt:vector>
  </TitlesOfParts>
  <Company>Janáčkova akademie múzických umění v Brně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DRAMATU</dc:title>
  <dc:creator>Václav Cejpek</dc:creator>
  <cp:lastModifiedBy>Václav</cp:lastModifiedBy>
  <cp:revision>49</cp:revision>
  <dcterms:created xsi:type="dcterms:W3CDTF">2013-11-06T10:53:04Z</dcterms:created>
  <dcterms:modified xsi:type="dcterms:W3CDTF">2014-01-02T16:03:34Z</dcterms:modified>
</cp:coreProperties>
</file>