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78" r:id="rId14"/>
    <p:sldId id="268" r:id="rId15"/>
    <p:sldId id="279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16" name="Zástupný symbol pro datum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64613-20C9-4203-A728-457A3400282D}" type="datetimeFigureOut">
              <a:rPr lang="cs-CZ" smtClean="0"/>
              <a:t>2.1.2014</a:t>
            </a:fld>
            <a:endParaRPr lang="cs-CZ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D2008481-AF65-4C67-84FA-494E9CE63DA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64613-20C9-4203-A728-457A3400282D}" type="datetimeFigureOut">
              <a:rPr lang="cs-CZ" smtClean="0"/>
              <a:t>2.1.2014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08481-AF65-4C67-84FA-494E9CE63DA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64613-20C9-4203-A728-457A3400282D}" type="datetimeFigureOut">
              <a:rPr lang="cs-CZ" smtClean="0"/>
              <a:t>2.1.2014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08481-AF65-4C67-84FA-494E9CE63DA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7" name="Zástupný symbol pro obsah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64613-20C9-4203-A728-457A3400282D}" type="datetimeFigureOut">
              <a:rPr lang="cs-CZ" smtClean="0"/>
              <a:t>2.1.2014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D2008481-AF65-4C67-84FA-494E9CE63DA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9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64613-20C9-4203-A728-457A3400282D}" type="datetimeFigureOut">
              <a:rPr lang="cs-CZ" smtClean="0"/>
              <a:t>2.1.2014</a:t>
            </a:fld>
            <a:endParaRPr lang="cs-CZ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08481-AF65-4C67-84FA-494E9CE63DAA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dpis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64613-20C9-4203-A728-457A3400282D}" type="datetimeFigureOut">
              <a:rPr lang="cs-CZ" smtClean="0"/>
              <a:t>2.1.2014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08481-AF65-4C67-84FA-494E9CE63DA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Nadpis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5" name="Zástupný symbol pro text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8" name="Zástupný symbol pro obsah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64613-20C9-4203-A728-457A3400282D}" type="datetimeFigureOut">
              <a:rPr lang="cs-CZ" smtClean="0"/>
              <a:t>2.1.2014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D2008481-AF65-4C67-84FA-494E9CE63DAA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Nadpis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64613-20C9-4203-A728-457A3400282D}" type="datetimeFigureOut">
              <a:rPr lang="cs-CZ" smtClean="0"/>
              <a:t>2.1.2014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08481-AF65-4C67-84FA-494E9CE63DA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64613-20C9-4203-A728-457A3400282D}" type="datetimeFigureOut">
              <a:rPr lang="cs-CZ" smtClean="0"/>
              <a:t>2.1.2014</a:t>
            </a:fld>
            <a:endParaRPr lang="cs-CZ"/>
          </a:p>
        </p:txBody>
      </p:sp>
      <p:sp>
        <p:nvSpPr>
          <p:cNvPr id="24" name="Zástupný symbol pro zápatí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08481-AF65-4C67-84FA-494E9CE63DA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64613-20C9-4203-A728-457A3400282D}" type="datetimeFigureOut">
              <a:rPr lang="cs-CZ" smtClean="0"/>
              <a:t>2.1.2014</a:t>
            </a:fld>
            <a:endParaRPr lang="cs-CZ"/>
          </a:p>
        </p:txBody>
      </p:sp>
      <p:sp>
        <p:nvSpPr>
          <p:cNvPr id="29" name="Zástupný symbol pro zápatí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08481-AF65-4C67-84FA-494E9CE63DA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64613-20C9-4203-A728-457A3400282D}" type="datetimeFigureOut">
              <a:rPr lang="cs-CZ" smtClean="0"/>
              <a:t>2.1.2014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08481-AF65-4C67-84FA-494E9CE63DAA}" type="slidenum">
              <a:rPr lang="cs-CZ" smtClean="0"/>
              <a:t>‹#›</a:t>
            </a:fld>
            <a:endParaRPr lang="cs-CZ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datum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92264613-20C9-4203-A728-457A3400282D}" type="datetimeFigureOut">
              <a:rPr lang="cs-CZ" smtClean="0"/>
              <a:t>2.1.2014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D2008481-AF65-4C67-84FA-494E9CE63DAA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nadpis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TEORIE DRAMATU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6. 11. 2013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68422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1243608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literární textový podklad a jevištní realizace</a:t>
            </a:r>
            <a:r>
              <a:rPr lang="cs-CZ" dirty="0" smtClean="0"/>
              <a:t> // </a:t>
            </a:r>
            <a:br>
              <a:rPr lang="cs-CZ" dirty="0" smtClean="0"/>
            </a:br>
            <a:r>
              <a:rPr lang="cs-CZ" dirty="0" smtClean="0"/>
              <a:t>Literární </a:t>
            </a:r>
            <a:r>
              <a:rPr lang="cs-CZ" dirty="0"/>
              <a:t>versus divadelní recepce</a:t>
            </a:r>
            <a:r>
              <a:rPr lang="cs-CZ" b="1" dirty="0"/>
              <a:t/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2204864"/>
            <a:ext cx="8686800" cy="3949899"/>
          </a:xfrm>
        </p:spPr>
        <p:txBody>
          <a:bodyPr/>
          <a:lstStyle/>
          <a:p>
            <a:pPr lvl="1"/>
            <a:r>
              <a:rPr lang="cs-CZ" dirty="0" smtClean="0"/>
              <a:t>nutnost vnímat i při čtení odkazy k mimojazykové dimenzi dramatického textu (jinak zůstane dramatický text „jen“ </a:t>
            </a:r>
            <a:r>
              <a:rPr lang="cs-CZ" dirty="0" smtClean="0"/>
              <a:t>literaturou)</a:t>
            </a:r>
            <a:endParaRPr lang="cs-CZ" dirty="0" smtClean="0"/>
          </a:p>
          <a:p>
            <a:pPr lvl="1"/>
            <a:r>
              <a:rPr lang="cs-CZ" b="1" dirty="0"/>
              <a:t>Max </a:t>
            </a:r>
            <a:r>
              <a:rPr lang="cs-CZ" b="1" dirty="0" err="1"/>
              <a:t>Frisch</a:t>
            </a:r>
            <a:r>
              <a:rPr lang="cs-CZ" b="1" dirty="0"/>
              <a:t>:</a:t>
            </a:r>
            <a:r>
              <a:rPr lang="cs-CZ" dirty="0"/>
              <a:t> „Kdo vstoupí na jeviště a nepotřebuje ho, má ho proti sobě. Potřebovat by mělo znamenat: nebásnit na jevišti, ale básnit spolu s ním</a:t>
            </a:r>
            <a:r>
              <a:rPr lang="cs-CZ" dirty="0" smtClean="0"/>
              <a:t>.“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27227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Literární versus divadelní recepce</a:t>
            </a:r>
            <a:r>
              <a:rPr lang="cs-CZ" b="1" dirty="0"/>
              <a:t/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Názor pro plně divadelní vnímání dramatického (tedy </a:t>
            </a:r>
            <a:r>
              <a:rPr lang="cs-CZ" b="1" dirty="0" err="1" smtClean="0"/>
              <a:t>plurimediálního</a:t>
            </a:r>
            <a:r>
              <a:rPr lang="cs-CZ" b="1" dirty="0" smtClean="0"/>
              <a:t>) textu</a:t>
            </a:r>
            <a:br>
              <a:rPr lang="cs-CZ" b="1" dirty="0" smtClean="0"/>
            </a:br>
            <a:endParaRPr lang="cs-CZ" b="1" dirty="0"/>
          </a:p>
          <a:p>
            <a:pPr lvl="1"/>
            <a:r>
              <a:rPr lang="cs-CZ" b="1" dirty="0" err="1" smtClean="0"/>
              <a:t>Eugène</a:t>
            </a:r>
            <a:r>
              <a:rPr lang="cs-CZ" b="1" dirty="0" smtClean="0"/>
              <a:t> </a:t>
            </a:r>
            <a:r>
              <a:rPr lang="cs-CZ" b="1" dirty="0" err="1" smtClean="0"/>
              <a:t>Ionesco</a:t>
            </a:r>
            <a:r>
              <a:rPr lang="cs-CZ" dirty="0" smtClean="0"/>
              <a:t>: </a:t>
            </a:r>
          </a:p>
          <a:p>
            <a:pPr lvl="2"/>
            <a:r>
              <a:rPr lang="cs-CZ" dirty="0" smtClean="0"/>
              <a:t>„… můj text není jen dialog, ale má také divadelní </a:t>
            </a:r>
            <a:r>
              <a:rPr lang="cs-CZ" dirty="0" smtClean="0"/>
              <a:t>jevištní indikace. </a:t>
            </a:r>
            <a:r>
              <a:rPr lang="cs-CZ" dirty="0" smtClean="0"/>
              <a:t>Tyto </a:t>
            </a:r>
            <a:r>
              <a:rPr lang="cs-CZ" dirty="0" smtClean="0"/>
              <a:t>indikace </a:t>
            </a:r>
            <a:r>
              <a:rPr lang="cs-CZ" dirty="0" smtClean="0"/>
              <a:t>je třeba respektovat stejně jako text, jsou nezbytné.“</a:t>
            </a:r>
          </a:p>
        </p:txBody>
      </p:sp>
    </p:spTree>
    <p:extLst>
      <p:ext uri="{BB962C8B-B14F-4D97-AF65-F5344CB8AC3E}">
        <p14:creationId xmlns:p14="http://schemas.microsoft.com/office/powerpoint/2010/main" val="4214764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Literární versus divadelní recepce</a:t>
            </a:r>
            <a:r>
              <a:rPr lang="cs-CZ" b="1" dirty="0"/>
              <a:t/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1" indent="-342900">
              <a:buFont typeface="Wingdings 2"/>
              <a:buChar char=""/>
            </a:pPr>
            <a:r>
              <a:rPr lang="cs-CZ" b="1" dirty="0" smtClean="0"/>
              <a:t>Thomas Mann považuje „pouhé čtení“ dramatického textu za lepší (kvalitnější) než jeho inscenování…</a:t>
            </a:r>
          </a:p>
          <a:p>
            <a:pPr marL="342900" lvl="1" indent="-342900">
              <a:buFont typeface="Wingdings 2"/>
              <a:buChar char=""/>
            </a:pPr>
            <a:r>
              <a:rPr lang="cs-CZ" dirty="0" smtClean="0"/>
              <a:t>Thomas </a:t>
            </a:r>
            <a:r>
              <a:rPr lang="cs-CZ" dirty="0"/>
              <a:t>Mann: </a:t>
            </a:r>
            <a:endParaRPr lang="cs-CZ" dirty="0" smtClean="0"/>
          </a:p>
          <a:p>
            <a:pPr marL="742950" lvl="2" indent="-342900">
              <a:buFont typeface="Wingdings 2"/>
              <a:buChar char=""/>
            </a:pPr>
            <a:r>
              <a:rPr lang="cs-CZ" dirty="0" smtClean="0"/>
              <a:t>„Nikdo mě nepřesvědčí o tom, že dramatické </a:t>
            </a:r>
            <a:r>
              <a:rPr lang="cs-CZ" dirty="0"/>
              <a:t>básníky, Schillera, Goetha, </a:t>
            </a:r>
            <a:r>
              <a:rPr lang="cs-CZ" dirty="0" err="1"/>
              <a:t>Kleista</a:t>
            </a:r>
            <a:r>
              <a:rPr lang="cs-CZ" dirty="0"/>
              <a:t>, </a:t>
            </a:r>
            <a:r>
              <a:rPr lang="cs-CZ" dirty="0" err="1"/>
              <a:t>Grillparzera</a:t>
            </a:r>
            <a:r>
              <a:rPr lang="cs-CZ" dirty="0"/>
              <a:t>, </a:t>
            </a:r>
            <a:r>
              <a:rPr lang="cs-CZ" dirty="0" smtClean="0"/>
              <a:t>Henrika </a:t>
            </a:r>
            <a:r>
              <a:rPr lang="cs-CZ" dirty="0"/>
              <a:t>Ibsena a naše autory </a:t>
            </a:r>
            <a:r>
              <a:rPr lang="cs-CZ" dirty="0" err="1"/>
              <a:t>Hauptmanna</a:t>
            </a:r>
            <a:r>
              <a:rPr lang="cs-CZ" dirty="0"/>
              <a:t>, </a:t>
            </a:r>
            <a:r>
              <a:rPr lang="cs-CZ" dirty="0" err="1"/>
              <a:t>Wedekinda</a:t>
            </a:r>
            <a:r>
              <a:rPr lang="cs-CZ" dirty="0"/>
              <a:t>, </a:t>
            </a:r>
            <a:r>
              <a:rPr lang="cs-CZ" dirty="0" err="1"/>
              <a:t>Hofmannsthala</a:t>
            </a:r>
            <a:r>
              <a:rPr lang="cs-CZ" dirty="0"/>
              <a:t>, </a:t>
            </a:r>
            <a:r>
              <a:rPr lang="cs-CZ" dirty="0" smtClean="0"/>
              <a:t>můžeme stejně  </a:t>
            </a:r>
            <a:r>
              <a:rPr lang="cs-CZ" dirty="0"/>
              <a:t>dobře číst, jako je vidět na </a:t>
            </a:r>
            <a:r>
              <a:rPr lang="cs-CZ" dirty="0" smtClean="0"/>
              <a:t>jevišti; myslím, </a:t>
            </a:r>
            <a:r>
              <a:rPr lang="cs-CZ" dirty="0"/>
              <a:t>že dokonce zpravidla </a:t>
            </a:r>
            <a:r>
              <a:rPr lang="cs-CZ" dirty="0" smtClean="0"/>
              <a:t>uděláme lépe, když si je čteme.“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06823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Literární versus divadelní recepce</a:t>
            </a:r>
            <a:r>
              <a:rPr lang="cs-CZ" b="1" dirty="0"/>
              <a:t/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endParaRPr lang="cs-CZ" sz="5400" b="1" dirty="0" smtClean="0"/>
          </a:p>
          <a:p>
            <a:pPr algn="ctr"/>
            <a:endParaRPr lang="cs-CZ" sz="5400" b="1" dirty="0"/>
          </a:p>
          <a:p>
            <a:pPr algn="ctr"/>
            <a:r>
              <a:rPr lang="cs-CZ" sz="5400" b="1" dirty="0" smtClean="0"/>
              <a:t>KDO MÁ PRAVDU?</a:t>
            </a:r>
            <a:endParaRPr lang="cs-CZ" sz="5400" b="1" dirty="0"/>
          </a:p>
        </p:txBody>
      </p:sp>
    </p:spTree>
    <p:extLst>
      <p:ext uri="{BB962C8B-B14F-4D97-AF65-F5344CB8AC3E}">
        <p14:creationId xmlns:p14="http://schemas.microsoft.com/office/powerpoint/2010/main" val="2482924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Literární versus divadelní recepce</a:t>
            </a:r>
            <a:r>
              <a:rPr lang="cs-CZ" b="1" dirty="0"/>
              <a:t/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 typeface="Wingdings 2"/>
              <a:buChar char=""/>
            </a:pPr>
            <a:r>
              <a:rPr lang="cs-CZ" sz="4000" b="1" dirty="0" smtClean="0"/>
              <a:t>POKUS O ODPOVĚĎ (bez záruky…!)</a:t>
            </a:r>
          </a:p>
          <a:p>
            <a:pPr marL="0" lvl="1" indent="0">
              <a:buNone/>
            </a:pPr>
            <a:endParaRPr lang="cs-CZ" b="1" dirty="0" smtClean="0"/>
          </a:p>
          <a:p>
            <a:pPr marL="342900" lvl="1" indent="-342900">
              <a:buFont typeface="Wingdings 2"/>
              <a:buChar char=""/>
            </a:pPr>
            <a:r>
              <a:rPr lang="cs-CZ" b="1" dirty="0" smtClean="0"/>
              <a:t>dramatický </a:t>
            </a:r>
            <a:r>
              <a:rPr lang="cs-CZ" b="1" dirty="0"/>
              <a:t>text </a:t>
            </a:r>
            <a:r>
              <a:rPr lang="cs-CZ" b="1" dirty="0" smtClean="0"/>
              <a:t>(tj. plurimediální text) nelze </a:t>
            </a:r>
            <a:r>
              <a:rPr lang="cs-CZ" b="1" dirty="0"/>
              <a:t>redukovat na mluvené monology a dialogy – je třeba </a:t>
            </a:r>
            <a:r>
              <a:rPr lang="cs-CZ" b="1" dirty="0" smtClean="0"/>
              <a:t>vnímat a zobrazit </a:t>
            </a:r>
            <a:r>
              <a:rPr lang="cs-CZ" b="1" dirty="0"/>
              <a:t>jejich vztahy k mimojazykovým znakovým systémům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10182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Hlavní a vedlejší text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1366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hlavní a vedlejší text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5043190"/>
          </a:xfrm>
        </p:spPr>
        <p:txBody>
          <a:bodyPr>
            <a:normAutofit lnSpcReduction="10000"/>
          </a:bodyPr>
          <a:lstStyle/>
          <a:p>
            <a:r>
              <a:rPr lang="cs-CZ" b="1" dirty="0" smtClean="0"/>
              <a:t>hlavní text </a:t>
            </a:r>
            <a:r>
              <a:rPr lang="cs-CZ" dirty="0" smtClean="0"/>
              <a:t>– </a:t>
            </a:r>
            <a:br>
              <a:rPr lang="cs-CZ" dirty="0" smtClean="0"/>
            </a:br>
            <a:r>
              <a:rPr lang="cs-CZ" dirty="0" smtClean="0"/>
              <a:t>mluvené repliky dramatických postav</a:t>
            </a:r>
          </a:p>
          <a:p>
            <a:r>
              <a:rPr lang="cs-CZ" b="1" dirty="0" smtClean="0"/>
              <a:t>vedlejší text</a:t>
            </a:r>
            <a:r>
              <a:rPr lang="cs-CZ" dirty="0" smtClean="0"/>
              <a:t> – </a:t>
            </a:r>
            <a:br>
              <a:rPr lang="cs-CZ" dirty="0" smtClean="0"/>
            </a:br>
            <a:r>
              <a:rPr lang="cs-CZ" dirty="0" smtClean="0"/>
              <a:t>text, který se neprojevuje mluvením:</a:t>
            </a:r>
          </a:p>
          <a:p>
            <a:pPr lvl="1"/>
            <a:r>
              <a:rPr lang="cs-CZ" dirty="0" smtClean="0"/>
              <a:t>název dramatu</a:t>
            </a:r>
          </a:p>
          <a:p>
            <a:pPr lvl="1"/>
            <a:r>
              <a:rPr lang="cs-CZ" dirty="0" smtClean="0"/>
              <a:t>nadpisy, věnování, předmluvy…</a:t>
            </a:r>
          </a:p>
          <a:p>
            <a:pPr lvl="1"/>
            <a:r>
              <a:rPr lang="cs-CZ" dirty="0" smtClean="0"/>
              <a:t>seznam postav</a:t>
            </a:r>
          </a:p>
          <a:p>
            <a:pPr lvl="1"/>
            <a:r>
              <a:rPr lang="cs-CZ" dirty="0" smtClean="0"/>
              <a:t>označení jednání a scén (obrazů…)</a:t>
            </a:r>
          </a:p>
          <a:p>
            <a:pPr lvl="1"/>
            <a:r>
              <a:rPr lang="cs-CZ" dirty="0" smtClean="0"/>
              <a:t>instrukce ke scénografii a akci (</a:t>
            </a:r>
            <a:r>
              <a:rPr lang="cs-CZ" dirty="0" err="1" smtClean="0"/>
              <a:t>remarky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označení postavy, která mluví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33315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1099592"/>
          </a:xfrm>
        </p:spPr>
        <p:txBody>
          <a:bodyPr>
            <a:normAutofit fontScale="90000"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cs-CZ" dirty="0"/>
              <a:t>hlavní a vedlejší text </a:t>
            </a:r>
            <a:br>
              <a:rPr lang="cs-CZ" dirty="0"/>
            </a:br>
            <a:r>
              <a:rPr lang="cs-CZ" cap="none" dirty="0">
                <a:solidFill>
                  <a:srgbClr val="4E3B30"/>
                </a:solidFill>
                <a:effectLst/>
                <a:latin typeface="Franklin Gothic Book"/>
              </a:rPr>
              <a:t>variabilita pojmů v </a:t>
            </a:r>
            <a:r>
              <a:rPr lang="cs-CZ" cap="none" dirty="0" err="1">
                <a:solidFill>
                  <a:srgbClr val="4E3B30"/>
                </a:solidFill>
                <a:effectLst/>
                <a:latin typeface="Franklin Gothic Book"/>
              </a:rPr>
              <a:t>historiii</a:t>
            </a:r>
            <a:r>
              <a:rPr lang="cs-CZ" cap="none" dirty="0">
                <a:solidFill>
                  <a:srgbClr val="4E3B30"/>
                </a:solidFill>
                <a:effectLst/>
                <a:latin typeface="Franklin Gothic Book"/>
              </a:rPr>
              <a:t/>
            </a:r>
            <a:br>
              <a:rPr lang="cs-CZ" cap="none" dirty="0">
                <a:solidFill>
                  <a:srgbClr val="4E3B30"/>
                </a:solidFill>
                <a:effectLst/>
                <a:latin typeface="Franklin Gothic Book"/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2348880"/>
            <a:ext cx="8686800" cy="3731245"/>
          </a:xfrm>
        </p:spPr>
        <p:txBody>
          <a:bodyPr>
            <a:normAutofit/>
          </a:bodyPr>
          <a:lstStyle/>
          <a:p>
            <a:pPr lvl="1"/>
            <a:r>
              <a:rPr lang="cs-CZ" dirty="0" smtClean="0"/>
              <a:t>alžbětinské divadlo</a:t>
            </a:r>
          </a:p>
          <a:p>
            <a:pPr lvl="2"/>
            <a:r>
              <a:rPr lang="cs-CZ" dirty="0" smtClean="0"/>
              <a:t>nejsou nadpisy, věnování, předmluvy…</a:t>
            </a:r>
          </a:p>
          <a:p>
            <a:pPr lvl="2"/>
            <a:r>
              <a:rPr lang="cs-CZ" dirty="0" smtClean="0"/>
              <a:t>jevištní pokyny omezeny na minimum (tištěný text nebyl relevantní, neměl autonomní hodnotu)</a:t>
            </a:r>
          </a:p>
        </p:txBody>
      </p:sp>
    </p:spTree>
    <p:extLst>
      <p:ext uri="{BB962C8B-B14F-4D97-AF65-F5344CB8AC3E}">
        <p14:creationId xmlns:p14="http://schemas.microsoft.com/office/powerpoint/2010/main" val="329883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1027584"/>
          </a:xfrm>
        </p:spPr>
        <p:txBody>
          <a:bodyPr>
            <a:normAutofit fontScale="90000"/>
          </a:bodyPr>
          <a:lstStyle/>
          <a:p>
            <a:r>
              <a:rPr lang="cs-CZ" dirty="0"/>
              <a:t>hlavní a vedlejší text </a:t>
            </a:r>
            <a:br>
              <a:rPr lang="cs-CZ" dirty="0"/>
            </a:br>
            <a:r>
              <a:rPr lang="cs-CZ" cap="none" dirty="0">
                <a:solidFill>
                  <a:srgbClr val="4E3B30"/>
                </a:solidFill>
                <a:effectLst/>
                <a:latin typeface="Franklin Gothic Book"/>
              </a:rPr>
              <a:t>variabilita pojmů v </a:t>
            </a:r>
            <a:r>
              <a:rPr lang="cs-CZ" cap="none" dirty="0" smtClean="0">
                <a:solidFill>
                  <a:srgbClr val="4E3B30"/>
                </a:solidFill>
                <a:effectLst/>
                <a:latin typeface="Franklin Gothic Book"/>
              </a:rPr>
              <a:t>historii</a:t>
            </a:r>
            <a:r>
              <a:rPr lang="cs-CZ" cap="none" dirty="0">
                <a:solidFill>
                  <a:srgbClr val="4E3B30"/>
                </a:solidFill>
                <a:effectLst/>
                <a:latin typeface="Franklin Gothic Book"/>
              </a:rPr>
              <a:t/>
            </a:r>
            <a:br>
              <a:rPr lang="cs-CZ" cap="none" dirty="0">
                <a:solidFill>
                  <a:srgbClr val="4E3B30"/>
                </a:solidFill>
                <a:effectLst/>
                <a:latin typeface="Franklin Gothic Book"/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cs-CZ" dirty="0"/>
              <a:t>G. B. Shaw</a:t>
            </a:r>
          </a:p>
          <a:p>
            <a:pPr lvl="2"/>
            <a:r>
              <a:rPr lang="cs-CZ" dirty="0"/>
              <a:t>vedlejší text je rozsáhlejší než hlavní text</a:t>
            </a:r>
          </a:p>
          <a:p>
            <a:pPr lvl="2"/>
            <a:r>
              <a:rPr lang="cs-CZ" dirty="0" err="1"/>
              <a:t>Androkles</a:t>
            </a:r>
            <a:r>
              <a:rPr lang="cs-CZ" dirty="0"/>
              <a:t> a lev: předmluva má dvakrát větší rozsah než vlastní text</a:t>
            </a:r>
          </a:p>
          <a:p>
            <a:pPr lvl="2"/>
            <a:r>
              <a:rPr lang="cs-CZ" dirty="0"/>
              <a:t>Člověk a nadčlověk – scénické poznámky mají více než tištěné strany, na jeviště mohou být přeneseny jen velmi částečně… </a:t>
            </a:r>
            <a:endParaRPr lang="cs-CZ" dirty="0" smtClean="0"/>
          </a:p>
          <a:p>
            <a:pPr lvl="2"/>
            <a:r>
              <a:rPr lang="cs-CZ" dirty="0" smtClean="0"/>
              <a:t>bujení vedlejšího textu zde znamená budování zprostředkujícího komunikačního systému – posun k narativním textům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27671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hlavní a vedlejší text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Inscenační pokyny ve vedlejším textu</a:t>
            </a:r>
          </a:p>
          <a:p>
            <a:pPr lvl="1"/>
            <a:r>
              <a:rPr lang="cs-CZ" dirty="0" smtClean="0"/>
              <a:t>mají vztah k jevištní realizaci</a:t>
            </a:r>
          </a:p>
          <a:p>
            <a:pPr lvl="1"/>
            <a:r>
              <a:rPr lang="cs-CZ" dirty="0" smtClean="0"/>
              <a:t>jsou přenosné do paralingvistických a mimojazykových kódů </a:t>
            </a:r>
          </a:p>
          <a:p>
            <a:pPr lvl="1"/>
            <a:endParaRPr lang="cs-CZ" dirty="0" smtClean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6268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200" b="1" dirty="0" smtClean="0"/>
              <a:t>DRAMA JAKO PLURIMEDIÁLMÍ </a:t>
            </a:r>
            <a:br>
              <a:rPr lang="cs-CZ" sz="3200" b="1" dirty="0" smtClean="0"/>
            </a:br>
            <a:r>
              <a:rPr lang="cs-CZ" sz="3200" b="1" dirty="0" smtClean="0"/>
              <a:t>ZOBRAZOVACÍ FORMA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1772816"/>
            <a:ext cx="8686800" cy="4307309"/>
          </a:xfrm>
        </p:spPr>
        <p:txBody>
          <a:bodyPr/>
          <a:lstStyle/>
          <a:p>
            <a:endParaRPr lang="cs-CZ" b="1" dirty="0" smtClean="0"/>
          </a:p>
          <a:p>
            <a:r>
              <a:rPr lang="cs-CZ" b="1" dirty="0" smtClean="0"/>
              <a:t>PLURIMEDIALITA </a:t>
            </a:r>
            <a:r>
              <a:rPr lang="cs-CZ" b="1" dirty="0" smtClean="0"/>
              <a:t>TEXTOVÉ PREZENTACE: dramatický </a:t>
            </a:r>
            <a:r>
              <a:rPr lang="cs-CZ" b="1" dirty="0"/>
              <a:t>text </a:t>
            </a:r>
            <a:r>
              <a:rPr lang="cs-CZ" b="1" dirty="0" smtClean="0"/>
              <a:t>jako </a:t>
            </a:r>
            <a:r>
              <a:rPr lang="cs-CZ" b="1" dirty="0"/>
              <a:t>scénicky realizovaný text</a:t>
            </a:r>
            <a:endParaRPr lang="cs-CZ" b="1" dirty="0" smtClean="0"/>
          </a:p>
          <a:p>
            <a:pPr lvl="2"/>
            <a:r>
              <a:rPr lang="cs-CZ" dirty="0" smtClean="0"/>
              <a:t>literární texty – pouze jazykové prostředky</a:t>
            </a:r>
          </a:p>
          <a:p>
            <a:pPr lvl="2"/>
            <a:r>
              <a:rPr lang="cs-CZ" dirty="0" smtClean="0"/>
              <a:t>dramatické texty – jazykové a mimojazykové akustické a optické prostředky = synestetický text = </a:t>
            </a:r>
            <a:r>
              <a:rPr lang="cs-CZ" b="1" dirty="0" err="1" smtClean="0"/>
              <a:t>plurimedialita</a:t>
            </a:r>
            <a:endParaRPr lang="cs-CZ" b="1" dirty="0" smtClean="0"/>
          </a:p>
          <a:p>
            <a:pPr lvl="2"/>
            <a:r>
              <a:rPr lang="cs-CZ" dirty="0" smtClean="0"/>
              <a:t>synestezie – sdružení vjemů dvou nebo více smyslů </a:t>
            </a:r>
          </a:p>
          <a:p>
            <a:pPr marL="914400" lvl="2" indent="0">
              <a:buNone/>
            </a:pPr>
            <a:r>
              <a:rPr lang="cs-CZ" b="1" dirty="0" smtClean="0"/>
              <a:t> </a:t>
            </a:r>
            <a:endParaRPr lang="cs-CZ" dirty="0" smtClean="0"/>
          </a:p>
          <a:p>
            <a:pPr lvl="1"/>
            <a:endParaRPr lang="cs-CZ" b="1" dirty="0" smtClean="0"/>
          </a:p>
          <a:p>
            <a:pPr lvl="1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885502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hlavní a vedlejší text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 </a:t>
            </a:r>
            <a:r>
              <a:rPr lang="cs-CZ" b="1" dirty="0" smtClean="0"/>
              <a:t>Divadelně </a:t>
            </a:r>
            <a:r>
              <a:rPr lang="cs-CZ" b="1" dirty="0"/>
              <a:t>operativní jevištní poznámky</a:t>
            </a:r>
          </a:p>
          <a:p>
            <a:pPr lvl="1"/>
            <a:r>
              <a:rPr lang="cs-CZ" dirty="0"/>
              <a:t>vztahují se na herce a na </a:t>
            </a:r>
            <a:r>
              <a:rPr lang="cs-CZ" dirty="0" smtClean="0"/>
              <a:t>opticko-akustický </a:t>
            </a:r>
            <a:r>
              <a:rPr lang="cs-CZ" dirty="0"/>
              <a:t>kontext</a:t>
            </a:r>
          </a:p>
          <a:p>
            <a:pPr lvl="2"/>
            <a:r>
              <a:rPr lang="cs-CZ" dirty="0" smtClean="0"/>
              <a:t>příchody</a:t>
            </a:r>
            <a:r>
              <a:rPr lang="cs-CZ" dirty="0"/>
              <a:t>, </a:t>
            </a:r>
            <a:r>
              <a:rPr lang="cs-CZ" dirty="0" smtClean="0"/>
              <a:t>odchody</a:t>
            </a:r>
          </a:p>
          <a:p>
            <a:pPr lvl="2"/>
            <a:r>
              <a:rPr lang="cs-CZ" dirty="0" smtClean="0"/>
              <a:t>postava a fyziognomie</a:t>
            </a:r>
          </a:p>
          <a:p>
            <a:pPr lvl="2"/>
            <a:r>
              <a:rPr lang="cs-CZ" dirty="0" smtClean="0"/>
              <a:t>maska a kostým</a:t>
            </a:r>
          </a:p>
          <a:p>
            <a:pPr lvl="2"/>
            <a:r>
              <a:rPr lang="cs-CZ" dirty="0" err="1" smtClean="0"/>
              <a:t>gestika</a:t>
            </a:r>
            <a:r>
              <a:rPr lang="cs-CZ" dirty="0" smtClean="0"/>
              <a:t> a mimika</a:t>
            </a:r>
          </a:p>
          <a:p>
            <a:pPr lvl="2"/>
            <a:r>
              <a:rPr lang="cs-CZ" dirty="0" smtClean="0"/>
              <a:t>paralingvistická realizace replik</a:t>
            </a:r>
          </a:p>
          <a:p>
            <a:pPr lvl="2"/>
            <a:r>
              <a:rPr lang="cs-CZ" dirty="0" smtClean="0"/>
              <a:t>seskupení postav a interakce</a:t>
            </a:r>
          </a:p>
          <a:p>
            <a:pPr lvl="2"/>
            <a:r>
              <a:rPr lang="cs-CZ" dirty="0" smtClean="0"/>
              <a:t>intonace… aj.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87861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hlavní a vedlejší text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cs-CZ" dirty="0" smtClean="0"/>
              <a:t>vztahují se na jeviště – kontextové jevištní poznámky</a:t>
            </a:r>
          </a:p>
          <a:p>
            <a:pPr lvl="2"/>
            <a:r>
              <a:rPr lang="cs-CZ" dirty="0" smtClean="0"/>
              <a:t>scéna, rekvizity</a:t>
            </a:r>
          </a:p>
          <a:p>
            <a:pPr lvl="2"/>
            <a:r>
              <a:rPr lang="cs-CZ" dirty="0" smtClean="0"/>
              <a:t>osvětlení</a:t>
            </a:r>
          </a:p>
          <a:p>
            <a:pPr lvl="2"/>
            <a:r>
              <a:rPr lang="cs-CZ" dirty="0" smtClean="0"/>
              <a:t>hudba a zvyky</a:t>
            </a:r>
          </a:p>
          <a:p>
            <a:pPr lvl="2"/>
            <a:r>
              <a:rPr lang="cs-CZ" dirty="0" smtClean="0"/>
              <a:t>zvláštní divadelní efekty – projekce, mlha a jiná jevištní technika</a:t>
            </a:r>
          </a:p>
          <a:p>
            <a:pPr lvl="2"/>
            <a:endParaRPr lang="cs-CZ" dirty="0" smtClean="0"/>
          </a:p>
          <a:p>
            <a:pPr lvl="2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64675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hlavní a vedlejší text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Implicitní scénické (jevištní) pokyny v hlavním textu</a:t>
            </a:r>
          </a:p>
          <a:p>
            <a:pPr lvl="1"/>
            <a:r>
              <a:rPr lang="cs-CZ" dirty="0" smtClean="0"/>
              <a:t>inscenační pokyny jsou obsaženy také v hlavním textu:</a:t>
            </a:r>
          </a:p>
          <a:p>
            <a:pPr lvl="2"/>
            <a:r>
              <a:rPr lang="cs-CZ" dirty="0"/>
              <a:t>LOPACHIN		Co je s tebou, </a:t>
            </a:r>
            <a:r>
              <a:rPr lang="cs-CZ" dirty="0" err="1"/>
              <a:t>Duňašo</a:t>
            </a:r>
            <a:r>
              <a:rPr lang="cs-CZ" dirty="0"/>
              <a:t>...?</a:t>
            </a:r>
          </a:p>
          <a:p>
            <a:pPr lvl="2"/>
            <a:r>
              <a:rPr lang="cs-CZ" dirty="0"/>
              <a:t>DUŇAŠA		Chvějí se mi ruce.</a:t>
            </a:r>
          </a:p>
          <a:p>
            <a:pPr lvl="2"/>
            <a:r>
              <a:rPr lang="cs-CZ" dirty="0"/>
              <a:t>LOPACHIN	Jsi příliš citlivá, </a:t>
            </a:r>
            <a:r>
              <a:rPr lang="cs-CZ" dirty="0" err="1"/>
              <a:t>Duňašo</a:t>
            </a:r>
            <a:r>
              <a:rPr lang="cs-CZ" dirty="0"/>
              <a:t>. A taky se oblékáš jako slečna, i účes máš takový... (...)</a:t>
            </a:r>
          </a:p>
          <a:p>
            <a:pPr lvl="2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4779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hlavní a vedlejší text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antika – minimum poznámek, jevištní akce je pochopitelná z replik</a:t>
            </a:r>
          </a:p>
          <a:p>
            <a:r>
              <a:rPr lang="cs-CZ" dirty="0" smtClean="0"/>
              <a:t>slovní kulisa – konkretizace místa děje v dialogu (alžbětinské divadlo…)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57292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REPERTOÁR KÓDŮ A KANÁLŮ</a:t>
            </a:r>
            <a:br>
              <a:rPr lang="cs-CZ" b="1" dirty="0"/>
            </a:br>
            <a:endParaRPr lang="cs-CZ" dirty="0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633715"/>
            <a:ext cx="8686800" cy="43668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95896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KOLEKTIVNOST PRODUKCE A RECEPCE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</a:t>
            </a:r>
            <a:r>
              <a:rPr lang="cs-CZ" dirty="0" smtClean="0"/>
              <a:t>ealizace literárního textového podkladu (dramatický text) je podmíněna spoluprací produkčního kolektivu</a:t>
            </a:r>
          </a:p>
          <a:p>
            <a:r>
              <a:rPr lang="cs-CZ" dirty="0" smtClean="0"/>
              <a:t> paralelně – kolektivní recepce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58155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Drama v kontextu veřejných inscenačních aktivit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Performance – jedincem či skupinou  vykonávaná aktivita určená převážně pro potěšení jiného jedince nebo skupiny </a:t>
            </a:r>
            <a:r>
              <a:rPr lang="cs-CZ" i="1" dirty="0" smtClean="0"/>
              <a:t>(Richard </a:t>
            </a:r>
            <a:r>
              <a:rPr lang="cs-CZ" i="1" dirty="0" err="1" smtClean="0"/>
              <a:t>Schechner</a:t>
            </a:r>
            <a:r>
              <a:rPr lang="cs-CZ" i="1" dirty="0" smtClean="0"/>
              <a:t>)</a:t>
            </a:r>
          </a:p>
          <a:p>
            <a:pPr lvl="1"/>
            <a:r>
              <a:rPr lang="cs-CZ" i="1" dirty="0" smtClean="0"/>
              <a:t>volná hry (play)</a:t>
            </a:r>
          </a:p>
          <a:p>
            <a:pPr lvl="1"/>
            <a:r>
              <a:rPr lang="cs-CZ" i="1" dirty="0" smtClean="0"/>
              <a:t>hra s předem danými pravidly (game)</a:t>
            </a:r>
          </a:p>
          <a:p>
            <a:pPr lvl="1"/>
            <a:r>
              <a:rPr lang="cs-CZ" i="1" dirty="0" smtClean="0"/>
              <a:t>sportovní zápas</a:t>
            </a:r>
          </a:p>
          <a:p>
            <a:pPr lvl="1"/>
            <a:r>
              <a:rPr lang="cs-CZ" i="1" dirty="0" smtClean="0"/>
              <a:t>rituál</a:t>
            </a:r>
          </a:p>
          <a:p>
            <a:pPr lvl="1"/>
            <a:r>
              <a:rPr lang="cs-CZ" i="1" dirty="0" smtClean="0"/>
              <a:t>drama</a:t>
            </a:r>
          </a:p>
          <a:p>
            <a:pPr lvl="1"/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3062720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rozdíl mezi dramatem a jinými veřejnými </a:t>
            </a:r>
            <a:r>
              <a:rPr lang="cs-CZ" dirty="0" err="1" smtClean="0"/>
              <a:t>performačními</a:t>
            </a:r>
            <a:r>
              <a:rPr lang="cs-CZ" dirty="0" smtClean="0"/>
              <a:t> aktivitami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dominantní </a:t>
            </a:r>
            <a:r>
              <a:rPr lang="cs-CZ" dirty="0" smtClean="0"/>
              <a:t>komunikační funkce – estetičnost</a:t>
            </a:r>
          </a:p>
          <a:p>
            <a:r>
              <a:rPr lang="cs-CZ" dirty="0" smtClean="0"/>
              <a:t>estetičnost = </a:t>
            </a:r>
            <a:r>
              <a:rPr lang="cs-CZ" dirty="0" err="1" smtClean="0"/>
              <a:t>samosouvztažnost</a:t>
            </a:r>
            <a:r>
              <a:rPr lang="cs-CZ" dirty="0" smtClean="0"/>
              <a:t> znaků ve smyslu „poetické funkce“ Romana </a:t>
            </a:r>
            <a:r>
              <a:rPr lang="cs-CZ" dirty="0" err="1" smtClean="0"/>
              <a:t>Jakobsona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66205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definice dramatu	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nemožnost/neochota </a:t>
            </a:r>
            <a:r>
              <a:rPr lang="cs-CZ" dirty="0" smtClean="0"/>
              <a:t>normativní definice</a:t>
            </a:r>
          </a:p>
          <a:p>
            <a:pPr lvl="1"/>
            <a:r>
              <a:rPr lang="cs-CZ" dirty="0" smtClean="0"/>
              <a:t>normativní definice nikdy neobsáhne všechny historické typy dramatických textů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16485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diferenciační kritéria dramatických textů	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překrytí </a:t>
            </a:r>
            <a:r>
              <a:rPr lang="cs-CZ" dirty="0" smtClean="0"/>
              <a:t>vnějšího a vnitřního komunikačního systému</a:t>
            </a:r>
          </a:p>
          <a:p>
            <a:r>
              <a:rPr lang="cs-CZ" dirty="0" smtClean="0"/>
              <a:t>„absolutnost“ textu (</a:t>
            </a:r>
            <a:r>
              <a:rPr lang="cs-CZ" dirty="0" err="1" smtClean="0"/>
              <a:t>Szondi</a:t>
            </a:r>
            <a:r>
              <a:rPr lang="cs-CZ" dirty="0" smtClean="0"/>
              <a:t>)</a:t>
            </a:r>
          </a:p>
          <a:p>
            <a:r>
              <a:rPr lang="cs-CZ" dirty="0" err="1" smtClean="0"/>
              <a:t>performativnost</a:t>
            </a:r>
            <a:r>
              <a:rPr lang="cs-CZ" dirty="0" smtClean="0"/>
              <a:t> komunikace</a:t>
            </a:r>
          </a:p>
          <a:p>
            <a:r>
              <a:rPr lang="cs-CZ" dirty="0" err="1" smtClean="0"/>
              <a:t>plurimedialita</a:t>
            </a:r>
            <a:endParaRPr lang="cs-CZ" dirty="0" smtClean="0"/>
          </a:p>
          <a:p>
            <a:r>
              <a:rPr lang="cs-CZ" dirty="0" smtClean="0"/>
              <a:t>kolektivita produkce a recepce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36005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drama a divadlo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2. kapitola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47382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a">
  <a:themeElements>
    <a:clrScheme name="Cest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482</TotalTime>
  <Words>630</Words>
  <Application>Microsoft Office PowerPoint</Application>
  <PresentationFormat>Předvádění na obrazovce (4:3)</PresentationFormat>
  <Paragraphs>105</Paragraphs>
  <Slides>23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4" baseType="lpstr">
      <vt:lpstr>Cesta</vt:lpstr>
      <vt:lpstr>TEORIE DRAMATU</vt:lpstr>
      <vt:lpstr>DRAMA JAKO PLURIMEDIÁLMÍ  ZOBRAZOVACÍ FORMA</vt:lpstr>
      <vt:lpstr>REPERTOÁR KÓDŮ A KANÁLŮ </vt:lpstr>
      <vt:lpstr>KOLEKTIVNOST PRODUKCE A RECEPCE</vt:lpstr>
      <vt:lpstr>Drama v kontextu veřejných inscenačních aktivit</vt:lpstr>
      <vt:lpstr>rozdíl mezi dramatem a jinými veřejnými performačními aktivitami</vt:lpstr>
      <vt:lpstr>definice dramatu </vt:lpstr>
      <vt:lpstr>diferenciační kritéria dramatických textů </vt:lpstr>
      <vt:lpstr>drama a divadlo</vt:lpstr>
      <vt:lpstr>literární textový podklad a jevištní realizace //  Literární versus divadelní recepce </vt:lpstr>
      <vt:lpstr>Literární versus divadelní recepce </vt:lpstr>
      <vt:lpstr>Literární versus divadelní recepce </vt:lpstr>
      <vt:lpstr>Literární versus divadelní recepce </vt:lpstr>
      <vt:lpstr>Literární versus divadelní recepce </vt:lpstr>
      <vt:lpstr>Hlavní a vedlejší text</vt:lpstr>
      <vt:lpstr>hlavní a vedlejší text</vt:lpstr>
      <vt:lpstr>hlavní a vedlejší text  variabilita pojmů v historiii </vt:lpstr>
      <vt:lpstr>hlavní a vedlejší text  variabilita pojmů v historii </vt:lpstr>
      <vt:lpstr>hlavní a vedlejší text</vt:lpstr>
      <vt:lpstr>hlavní a vedlejší text</vt:lpstr>
      <vt:lpstr>hlavní a vedlejší text</vt:lpstr>
      <vt:lpstr>hlavní a vedlejší text</vt:lpstr>
      <vt:lpstr>hlavní a vedlejší text</vt:lpstr>
    </vt:vector>
  </TitlesOfParts>
  <Company>Janáčkova akademie múzických umění v Brně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TEORIE DRAMATU</dc:title>
  <dc:creator>Václav Cejpek</dc:creator>
  <cp:lastModifiedBy>Václav</cp:lastModifiedBy>
  <cp:revision>19</cp:revision>
  <dcterms:created xsi:type="dcterms:W3CDTF">2013-11-06T10:53:04Z</dcterms:created>
  <dcterms:modified xsi:type="dcterms:W3CDTF">2014-01-02T15:49:22Z</dcterms:modified>
</cp:coreProperties>
</file>