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66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81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92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18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09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91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89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42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34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93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D3E0-BD22-4C60-89C2-0C174B82C20D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46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5D3E0-BD22-4C60-89C2-0C174B82C20D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E0F65-2AB8-4E0E-B587-D899F3337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92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ROZPOČETNICTVÍ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Soustava veřejných rozpočtů II.</a:t>
            </a:r>
          </a:p>
        </p:txBody>
      </p:sp>
    </p:spTree>
    <p:extLst>
      <p:ext uri="{BB962C8B-B14F-4D97-AF65-F5344CB8AC3E}">
        <p14:creationId xmlns:p14="http://schemas.microsoft.com/office/powerpoint/2010/main" val="2322082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Kapitoly státního rozpočtu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Kancelář prezidenta republiky</a:t>
            </a:r>
          </a:p>
          <a:p>
            <a:r>
              <a:rPr lang="cs-CZ" dirty="0"/>
              <a:t>Poslanecká sněmovna Parlamentu</a:t>
            </a:r>
          </a:p>
          <a:p>
            <a:r>
              <a:rPr lang="cs-CZ" dirty="0"/>
              <a:t>Senát Parlamentu</a:t>
            </a:r>
          </a:p>
          <a:p>
            <a:r>
              <a:rPr lang="cs-CZ" dirty="0"/>
              <a:t>Úřad vlády ČR</a:t>
            </a:r>
          </a:p>
          <a:p>
            <a:r>
              <a:rPr lang="cs-CZ" dirty="0"/>
              <a:t>Bezpečnostní informační služba</a:t>
            </a:r>
          </a:p>
          <a:p>
            <a:r>
              <a:rPr lang="cs-CZ" dirty="0"/>
              <a:t>Ministerstvo zahraničních věcí</a:t>
            </a:r>
          </a:p>
          <a:p>
            <a:r>
              <a:rPr lang="cs-CZ" dirty="0"/>
              <a:t>Ministerstvo obrany</a:t>
            </a:r>
          </a:p>
          <a:p>
            <a:r>
              <a:rPr lang="cs-CZ" dirty="0"/>
              <a:t>Národní bezpečnostní úřad</a:t>
            </a:r>
          </a:p>
        </p:txBody>
      </p:sp>
    </p:spTree>
    <p:extLst>
      <p:ext uri="{BB962C8B-B14F-4D97-AF65-F5344CB8AC3E}">
        <p14:creationId xmlns:p14="http://schemas.microsoft.com/office/powerpoint/2010/main" val="372203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Kancelář veřejného ochránce práv</a:t>
            </a:r>
          </a:p>
          <a:p>
            <a:r>
              <a:rPr lang="cs-CZ" dirty="0"/>
              <a:t>Ministerstvo financí</a:t>
            </a:r>
          </a:p>
          <a:p>
            <a:r>
              <a:rPr lang="cs-CZ" dirty="0"/>
              <a:t>Ministerstvo práce a sociálních věcí</a:t>
            </a:r>
          </a:p>
          <a:p>
            <a:r>
              <a:rPr lang="cs-CZ" dirty="0"/>
              <a:t>Ministerstvo vnitra</a:t>
            </a:r>
          </a:p>
          <a:p>
            <a:r>
              <a:rPr lang="cs-CZ" dirty="0"/>
              <a:t>Ministerstvo životního prostředí</a:t>
            </a:r>
          </a:p>
          <a:p>
            <a:r>
              <a:rPr lang="cs-CZ" dirty="0"/>
              <a:t>Ministerstvo pro místní rozvoj</a:t>
            </a:r>
          </a:p>
          <a:p>
            <a:r>
              <a:rPr lang="cs-CZ" dirty="0"/>
              <a:t>Grantová agentura ČR</a:t>
            </a:r>
          </a:p>
          <a:p>
            <a:r>
              <a:rPr lang="cs-CZ" dirty="0"/>
              <a:t>Ministerstvo průmyslu a obchodu</a:t>
            </a:r>
          </a:p>
        </p:txBody>
      </p:sp>
    </p:spTree>
    <p:extLst>
      <p:ext uri="{BB962C8B-B14F-4D97-AF65-F5344CB8AC3E}">
        <p14:creationId xmlns:p14="http://schemas.microsoft.com/office/powerpoint/2010/main" val="3041480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Ministerstvo dopravy</a:t>
            </a:r>
          </a:p>
          <a:p>
            <a:r>
              <a:rPr lang="cs-CZ" dirty="0"/>
              <a:t>Český telekomunikační úřad</a:t>
            </a:r>
          </a:p>
          <a:p>
            <a:r>
              <a:rPr lang="cs-CZ" dirty="0"/>
              <a:t>Ministerstvo zemědělství</a:t>
            </a:r>
          </a:p>
          <a:p>
            <a:r>
              <a:rPr lang="cs-CZ" dirty="0"/>
              <a:t>Ministerstvo školství, mládeže a tělovýchovy</a:t>
            </a:r>
          </a:p>
          <a:p>
            <a:r>
              <a:rPr lang="cs-CZ" dirty="0"/>
              <a:t>Ministerstvo kultury</a:t>
            </a:r>
          </a:p>
          <a:p>
            <a:r>
              <a:rPr lang="cs-CZ" dirty="0"/>
              <a:t>Ministerstvo zdravotnictví</a:t>
            </a:r>
          </a:p>
          <a:p>
            <a:r>
              <a:rPr lang="cs-CZ" dirty="0"/>
              <a:t>Ministerstvo spravedlnosti</a:t>
            </a:r>
          </a:p>
          <a:p>
            <a:r>
              <a:rPr lang="cs-CZ" dirty="0"/>
              <a:t>Úřad pro ochranu osobních údajů</a:t>
            </a:r>
          </a:p>
          <a:p>
            <a:r>
              <a:rPr lang="cs-CZ" dirty="0"/>
              <a:t>Úřad průmyslového vlastnictví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857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Český statistický úřad</a:t>
            </a:r>
          </a:p>
          <a:p>
            <a:r>
              <a:rPr lang="cs-CZ" dirty="0"/>
              <a:t>Český úřad  zeměměřičský a katastrální</a:t>
            </a:r>
          </a:p>
          <a:p>
            <a:r>
              <a:rPr lang="cs-CZ" dirty="0"/>
              <a:t>Český báňský úřad</a:t>
            </a:r>
          </a:p>
          <a:p>
            <a:r>
              <a:rPr lang="cs-CZ" dirty="0"/>
              <a:t>Energetický regulační úřad</a:t>
            </a:r>
          </a:p>
          <a:p>
            <a:r>
              <a:rPr lang="cs-CZ" dirty="0"/>
              <a:t>Úřad pro kontrolu hospodářské soutěže</a:t>
            </a:r>
          </a:p>
          <a:p>
            <a:r>
              <a:rPr lang="cs-CZ" dirty="0"/>
              <a:t>Ústav pro studium totalitních režimů</a:t>
            </a:r>
          </a:p>
          <a:p>
            <a:r>
              <a:rPr lang="cs-CZ" dirty="0"/>
              <a:t>Ústavní soud</a:t>
            </a:r>
          </a:p>
          <a:p>
            <a:r>
              <a:rPr lang="cs-CZ" dirty="0"/>
              <a:t>Akademie věd ČR</a:t>
            </a:r>
          </a:p>
        </p:txBody>
      </p:sp>
    </p:spTree>
    <p:extLst>
      <p:ext uri="{BB962C8B-B14F-4D97-AF65-F5344CB8AC3E}">
        <p14:creationId xmlns:p14="http://schemas.microsoft.com/office/powerpoint/2010/main" val="373988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Rada pro rozhlasové a televizní vysílání</a:t>
            </a:r>
          </a:p>
          <a:p>
            <a:r>
              <a:rPr lang="cs-CZ" dirty="0"/>
              <a:t>Správa státních hmotných rezerv</a:t>
            </a:r>
          </a:p>
          <a:p>
            <a:r>
              <a:rPr lang="cs-CZ" dirty="0"/>
              <a:t>Státní úřad pro jadernou bezpečnost</a:t>
            </a:r>
          </a:p>
          <a:p>
            <a:r>
              <a:rPr lang="cs-CZ" dirty="0"/>
              <a:t>Nejvyšší kontrolní úřad</a:t>
            </a:r>
          </a:p>
          <a:p>
            <a:r>
              <a:rPr lang="cs-CZ" dirty="0"/>
              <a:t>Státní dluh</a:t>
            </a:r>
          </a:p>
          <a:p>
            <a:r>
              <a:rPr lang="cs-CZ" dirty="0"/>
              <a:t>Operace státních finančních aktiv</a:t>
            </a:r>
          </a:p>
          <a:p>
            <a:r>
              <a:rPr lang="cs-CZ" dirty="0"/>
              <a:t>Všeobecná pokladní správa</a:t>
            </a:r>
          </a:p>
        </p:txBody>
      </p:sp>
    </p:spTree>
    <p:extLst>
      <p:ext uri="{BB962C8B-B14F-4D97-AF65-F5344CB8AC3E}">
        <p14:creationId xmlns:p14="http://schemas.microsoft.com/office/powerpoint/2010/main" val="4099725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části 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Příjmy:</a:t>
            </a:r>
          </a:p>
          <a:p>
            <a:pPr>
              <a:buFontTx/>
              <a:buChar char="-"/>
            </a:pPr>
            <a:r>
              <a:rPr lang="cs-CZ" dirty="0"/>
              <a:t>Běžné</a:t>
            </a:r>
          </a:p>
          <a:p>
            <a:pPr>
              <a:buFontTx/>
              <a:buChar char="-"/>
            </a:pPr>
            <a:r>
              <a:rPr lang="cs-CZ" dirty="0"/>
              <a:t>Kapitálové</a:t>
            </a:r>
          </a:p>
          <a:p>
            <a:pPr marL="0" indent="0">
              <a:buNone/>
            </a:pPr>
            <a:r>
              <a:rPr lang="cs-CZ" dirty="0"/>
              <a:t>Podle druhového třídění:</a:t>
            </a:r>
          </a:p>
          <a:p>
            <a:pPr>
              <a:buFontTx/>
              <a:buChar char="-"/>
            </a:pPr>
            <a:r>
              <a:rPr lang="cs-CZ" dirty="0"/>
              <a:t>Daňové</a:t>
            </a:r>
          </a:p>
          <a:p>
            <a:pPr>
              <a:buFontTx/>
              <a:buChar char="-"/>
            </a:pPr>
            <a:r>
              <a:rPr lang="cs-CZ" dirty="0"/>
              <a:t>Nedaňové (z vlastní činnosti, mýtné)</a:t>
            </a:r>
          </a:p>
          <a:p>
            <a:pPr>
              <a:buFontTx/>
              <a:buChar char="-"/>
            </a:pPr>
            <a:r>
              <a:rPr lang="cs-CZ" dirty="0"/>
              <a:t>Kapitálové (prodej dlouhodobého majetku, akcií)</a:t>
            </a:r>
          </a:p>
          <a:p>
            <a:pPr>
              <a:buFontTx/>
              <a:buChar char="-"/>
            </a:pPr>
            <a:r>
              <a:rPr lang="cs-CZ" dirty="0"/>
              <a:t>Přijaté dotace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Cash princip: příjmy jsou ve prospěch SR zaúčtovány v běžném roce, jen pokud jsou připsány na účet ČNB do 31. 12.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297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Výdaje</a:t>
            </a:r>
          </a:p>
          <a:p>
            <a:pPr>
              <a:buFontTx/>
              <a:buChar char="-"/>
            </a:pPr>
            <a:r>
              <a:rPr lang="cs-CZ" dirty="0"/>
              <a:t>Běžné</a:t>
            </a:r>
          </a:p>
          <a:p>
            <a:pPr>
              <a:buFontTx/>
              <a:buChar char="-"/>
            </a:pPr>
            <a:r>
              <a:rPr lang="cs-CZ" dirty="0"/>
              <a:t>Kapitálové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rámci veřejných výdajů:</a:t>
            </a:r>
          </a:p>
          <a:p>
            <a:pPr>
              <a:buFontTx/>
              <a:buChar char="-"/>
            </a:pPr>
            <a:r>
              <a:rPr lang="cs-CZ" dirty="0"/>
              <a:t>Vládní výdaje</a:t>
            </a:r>
          </a:p>
          <a:p>
            <a:pPr>
              <a:buFontTx/>
              <a:buChar char="-"/>
            </a:pPr>
            <a:r>
              <a:rPr lang="cs-CZ" dirty="0"/>
              <a:t>Transfery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 pohledu funkcí veřejných financí:</a:t>
            </a:r>
          </a:p>
          <a:p>
            <a:pPr>
              <a:buFontTx/>
              <a:buChar char="-"/>
            </a:pPr>
            <a:r>
              <a:rPr lang="cs-CZ" dirty="0"/>
              <a:t>Alokační (zboží a služby)</a:t>
            </a:r>
          </a:p>
          <a:p>
            <a:pPr>
              <a:buFontTx/>
              <a:buChar char="-"/>
            </a:pPr>
            <a:r>
              <a:rPr lang="cs-CZ" dirty="0"/>
              <a:t>Redistribuční (dotace nižším vládním úrovním)</a:t>
            </a:r>
          </a:p>
          <a:p>
            <a:pPr>
              <a:buFontTx/>
              <a:buChar char="-"/>
            </a:pPr>
            <a:r>
              <a:rPr lang="cs-CZ" dirty="0"/>
              <a:t>Stabilizační (nástroj fiskální politiky)</a:t>
            </a:r>
          </a:p>
        </p:txBody>
      </p:sp>
    </p:spTree>
    <p:extLst>
      <p:ext uri="{BB962C8B-B14F-4D97-AF65-F5344CB8AC3E}">
        <p14:creationId xmlns:p14="http://schemas.microsoft.com/office/powerpoint/2010/main" val="235411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 přípravy:</a:t>
            </a:r>
          </a:p>
          <a:p>
            <a:pPr>
              <a:buFontTx/>
              <a:buChar char="-"/>
            </a:pPr>
            <a:r>
              <a:rPr lang="cs-CZ" dirty="0"/>
              <a:t>rozpočtové prognózy, </a:t>
            </a:r>
          </a:p>
          <a:p>
            <a:pPr>
              <a:buFontTx/>
              <a:buChar char="-"/>
            </a:pPr>
            <a:r>
              <a:rPr lang="cs-CZ" dirty="0"/>
              <a:t>rozpočtu na rozpočtové období,</a:t>
            </a:r>
          </a:p>
          <a:p>
            <a:pPr>
              <a:buFontTx/>
              <a:buChar char="-"/>
            </a:pPr>
            <a:r>
              <a:rPr lang="cs-CZ" dirty="0"/>
              <a:t> schvalování rozpočtu,</a:t>
            </a:r>
          </a:p>
          <a:p>
            <a:pPr>
              <a:buFontTx/>
              <a:buChar char="-"/>
            </a:pPr>
            <a:r>
              <a:rPr lang="cs-CZ" dirty="0"/>
              <a:t>Rozpočtové úpravy a jeho plnění</a:t>
            </a:r>
          </a:p>
        </p:txBody>
      </p:sp>
    </p:spTree>
    <p:extLst>
      <p:ext uri="{BB962C8B-B14F-4D97-AF65-F5344CB8AC3E}">
        <p14:creationId xmlns:p14="http://schemas.microsoft.com/office/powerpoint/2010/main" val="308095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Fáze:</a:t>
            </a:r>
          </a:p>
          <a:p>
            <a:pPr>
              <a:buFontTx/>
              <a:buChar char="-"/>
            </a:pPr>
            <a:r>
              <a:rPr lang="cs-CZ" dirty="0"/>
              <a:t>Příprava rozpočtové prognózy</a:t>
            </a:r>
          </a:p>
          <a:p>
            <a:pPr>
              <a:buFontTx/>
              <a:buChar char="-"/>
            </a:pPr>
            <a:r>
              <a:rPr lang="cs-CZ" dirty="0"/>
              <a:t>Návrh rozpočtu</a:t>
            </a:r>
          </a:p>
          <a:p>
            <a:pPr>
              <a:buFontTx/>
              <a:buChar char="-"/>
            </a:pPr>
            <a:r>
              <a:rPr lang="cs-CZ" dirty="0"/>
              <a:t>Projednání rozpočtu v příslušných orgánech</a:t>
            </a:r>
          </a:p>
          <a:p>
            <a:pPr>
              <a:buFontTx/>
              <a:buChar char="-"/>
            </a:pPr>
            <a:r>
              <a:rPr lang="cs-CZ" dirty="0"/>
              <a:t>Schválení rozpočtu</a:t>
            </a:r>
          </a:p>
          <a:p>
            <a:pPr>
              <a:buFontTx/>
              <a:buChar char="-"/>
            </a:pPr>
            <a:r>
              <a:rPr lang="cs-CZ" dirty="0"/>
              <a:t>Plnění rozpočtu</a:t>
            </a:r>
          </a:p>
          <a:p>
            <a:pPr>
              <a:buFontTx/>
              <a:buChar char="-"/>
            </a:pPr>
            <a:r>
              <a:rPr lang="cs-CZ" dirty="0"/>
              <a:t>Sestavení platebního kalendáře</a:t>
            </a:r>
          </a:p>
        </p:txBody>
      </p:sp>
    </p:spTree>
    <p:extLst>
      <p:ext uri="{BB962C8B-B14F-4D97-AF65-F5344CB8AC3E}">
        <p14:creationId xmlns:p14="http://schemas.microsoft.com/office/powerpoint/2010/main" val="252739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Úpravy rozpočtu (rozpočtová opatření)</a:t>
            </a:r>
          </a:p>
          <a:p>
            <a:pPr>
              <a:buFontTx/>
              <a:buChar char="-"/>
            </a:pPr>
            <a:r>
              <a:rPr lang="cs-CZ" dirty="0"/>
              <a:t>Kontrola plnění</a:t>
            </a:r>
          </a:p>
          <a:p>
            <a:pPr>
              <a:buFontTx/>
              <a:buChar char="-"/>
            </a:pPr>
            <a:r>
              <a:rPr lang="cs-CZ" dirty="0"/>
              <a:t>Závěrečný účet</a:t>
            </a:r>
          </a:p>
        </p:txBody>
      </p:sp>
    </p:spTree>
    <p:extLst>
      <p:ext uri="{BB962C8B-B14F-4D97-AF65-F5344CB8AC3E}">
        <p14:creationId xmlns:p14="http://schemas.microsoft.com/office/powerpoint/2010/main" val="9672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přípravy rozpočtu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Postupy:</a:t>
            </a:r>
          </a:p>
          <a:p>
            <a:pPr>
              <a:buFontTx/>
              <a:buChar char="-"/>
            </a:pPr>
            <a:r>
              <a:rPr lang="cs-CZ" dirty="0"/>
              <a:t>Shora dolů</a:t>
            </a:r>
          </a:p>
          <a:p>
            <a:pPr>
              <a:buFontTx/>
              <a:buChar char="-"/>
            </a:pPr>
            <a:r>
              <a:rPr lang="cs-CZ" dirty="0"/>
              <a:t>Zdola nahoru</a:t>
            </a:r>
          </a:p>
          <a:p>
            <a:pPr>
              <a:buFontTx/>
              <a:buChar char="-"/>
            </a:pPr>
            <a:r>
              <a:rPr lang="cs-CZ" dirty="0"/>
              <a:t>Indexový přístup</a:t>
            </a:r>
          </a:p>
          <a:p>
            <a:pPr>
              <a:buFontTx/>
              <a:buChar char="-"/>
            </a:pPr>
            <a:r>
              <a:rPr lang="cs-CZ" dirty="0"/>
              <a:t>„Od nuly“</a:t>
            </a:r>
          </a:p>
          <a:p>
            <a:pPr>
              <a:buFontTx/>
              <a:buChar char="-"/>
            </a:pPr>
            <a:r>
              <a:rPr lang="cs-CZ" dirty="0"/>
              <a:t>Programové rozpočtování</a:t>
            </a:r>
          </a:p>
          <a:p>
            <a:pPr>
              <a:buFontTx/>
              <a:buChar char="-"/>
            </a:pPr>
            <a:r>
              <a:rPr lang="cs-CZ" dirty="0"/>
              <a:t>Výkonové rozpočtování</a:t>
            </a:r>
          </a:p>
          <a:p>
            <a:pPr>
              <a:buFontTx/>
              <a:buChar char="-"/>
            </a:pPr>
            <a:r>
              <a:rPr lang="cs-CZ" dirty="0"/>
              <a:t>Kombinace uvedených</a:t>
            </a:r>
          </a:p>
        </p:txBody>
      </p:sp>
    </p:spTree>
    <p:extLst>
      <p:ext uri="{BB962C8B-B14F-4D97-AF65-F5344CB8AC3E}">
        <p14:creationId xmlns:p14="http://schemas.microsoft.com/office/powerpoint/2010/main" val="63432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Lhůty v oblasti přípravy rozpočtu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Do 15. 4. – Ministerstvo financí (MF) předloží vládě návrh částek střednědobého výdajového rámce</a:t>
            </a:r>
          </a:p>
          <a:p>
            <a:r>
              <a:rPr lang="cs-CZ" dirty="0"/>
              <a:t>Do 30. 4.  - vláda návrh projedná</a:t>
            </a:r>
          </a:p>
          <a:p>
            <a:r>
              <a:rPr lang="cs-CZ" dirty="0"/>
              <a:t>Do 31. 5. – MF zpracuje předběžný návrh výdajů a příjmů státního rozpočtu (SR)</a:t>
            </a:r>
          </a:p>
          <a:p>
            <a:r>
              <a:rPr lang="cs-CZ" dirty="0"/>
              <a:t>Do 20. 6. – vláda projedná předběžný návrh</a:t>
            </a:r>
          </a:p>
          <a:p>
            <a:r>
              <a:rPr lang="cs-CZ" dirty="0"/>
              <a:t>Do 30. 6. – MF  oznámí schválené částky správcům kapitol</a:t>
            </a:r>
          </a:p>
          <a:p>
            <a:r>
              <a:rPr lang="cs-CZ" dirty="0"/>
              <a:t>Do 31. 7. – správci kapitol  oznámí částky státním fondům a vypracují své návrhy rozpočtů</a:t>
            </a:r>
          </a:p>
          <a:p>
            <a:r>
              <a:rPr lang="cs-CZ" dirty="0"/>
              <a:t>Do 31. 8. – MF návrh zákona o státním rozpočtu a návrh střednědobého výhledu</a:t>
            </a:r>
          </a:p>
          <a:p>
            <a:r>
              <a:rPr lang="cs-CZ" dirty="0"/>
              <a:t>Do 30. 9. – předloží předseda vlády předsedovi Poslanecké sněmovny návrh zákona o státním rozpočtu</a:t>
            </a:r>
          </a:p>
          <a:p>
            <a:r>
              <a:rPr lang="cs-CZ" dirty="0"/>
              <a:t>Do 31. 12. – schválení státního rozpočtu</a:t>
            </a:r>
          </a:p>
          <a:p>
            <a:r>
              <a:rPr lang="cs-CZ" dirty="0"/>
              <a:t>Zákon o státním rozpočtu je jediným zákonem, který neschvaluje Senát!</a:t>
            </a:r>
          </a:p>
        </p:txBody>
      </p:sp>
    </p:spTree>
    <p:extLst>
      <p:ext uri="{BB962C8B-B14F-4D97-AF65-F5344CB8AC3E}">
        <p14:creationId xmlns:p14="http://schemas.microsoft.com/office/powerpoint/2010/main" val="297613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Nástroj realizace vládní politiky a fiskální politiky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Jeho prostřednictvím je plněno programové prohlášení vlády</a:t>
            </a:r>
          </a:p>
        </p:txBody>
      </p:sp>
    </p:spTree>
    <p:extLst>
      <p:ext uri="{BB962C8B-B14F-4D97-AF65-F5344CB8AC3E}">
        <p14:creationId xmlns:p14="http://schemas.microsoft.com/office/powerpoint/2010/main" val="2887718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Státní rozpočet představuje:</a:t>
            </a:r>
          </a:p>
          <a:p>
            <a:pPr>
              <a:buFontTx/>
              <a:buChar char="-"/>
            </a:pPr>
            <a:r>
              <a:rPr lang="cs-CZ" dirty="0"/>
              <a:t>Centralizovaný peněžní fond</a:t>
            </a:r>
          </a:p>
          <a:p>
            <a:pPr>
              <a:buFontTx/>
              <a:buChar char="-"/>
            </a:pPr>
            <a:r>
              <a:rPr lang="cs-CZ" dirty="0"/>
              <a:t>Bilanci státu</a:t>
            </a:r>
          </a:p>
          <a:p>
            <a:pPr>
              <a:buFontTx/>
              <a:buChar char="-"/>
            </a:pPr>
            <a:r>
              <a:rPr lang="cs-CZ" dirty="0"/>
              <a:t>Závazný finanční plán</a:t>
            </a:r>
          </a:p>
          <a:p>
            <a:pPr>
              <a:buFontTx/>
              <a:buChar char="-"/>
            </a:pPr>
            <a:r>
              <a:rPr lang="cs-CZ" dirty="0"/>
              <a:t>Právní normu</a:t>
            </a:r>
          </a:p>
          <a:p>
            <a:pPr>
              <a:buFontTx/>
              <a:buChar char="-"/>
            </a:pPr>
            <a:r>
              <a:rPr lang="cs-CZ" dirty="0"/>
              <a:t>Nástroj rozpočtové i fiskální politiky</a:t>
            </a:r>
          </a:p>
          <a:p>
            <a:pPr>
              <a:buFontTx/>
              <a:buChar char="-"/>
            </a:pPr>
            <a:r>
              <a:rPr lang="cs-CZ" dirty="0"/>
              <a:t>Nástroj řízení veřejného sektoru</a:t>
            </a:r>
          </a:p>
          <a:p>
            <a:pPr>
              <a:buFontTx/>
              <a:buChar char="-"/>
            </a:pPr>
            <a:r>
              <a:rPr lang="cs-CZ" dirty="0"/>
              <a:t>Financování veřejných statků</a:t>
            </a:r>
          </a:p>
        </p:txBody>
      </p:sp>
    </p:spTree>
    <p:extLst>
      <p:ext uri="{BB962C8B-B14F-4D97-AF65-F5344CB8AC3E}">
        <p14:creationId xmlns:p14="http://schemas.microsoft.com/office/powerpoint/2010/main" val="1604710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státního rozpočtu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části – příjmová, výdajová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Dále na kapitoly (správce kapitoly – ministr)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9090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509</Words>
  <Application>Microsoft Office PowerPoint</Application>
  <PresentationFormat>Předvádění na obrazovce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ROZPOČETNICTVÍ</vt:lpstr>
      <vt:lpstr>Rozpočtový proces</vt:lpstr>
      <vt:lpstr>Prezentace aplikace PowerPoint</vt:lpstr>
      <vt:lpstr>Prezentace aplikace PowerPoint</vt:lpstr>
      <vt:lpstr>Realizace přípravy rozpočtu</vt:lpstr>
      <vt:lpstr>Lhůty v oblasti přípravy rozpočtu</vt:lpstr>
      <vt:lpstr>Státní rozpočet</vt:lpstr>
      <vt:lpstr>Prezentace aplikace PowerPoint</vt:lpstr>
      <vt:lpstr>Členění státního rozpočtu</vt:lpstr>
      <vt:lpstr>Kapitoly státního rozpočtu v ČR</vt:lpstr>
      <vt:lpstr>Prezentace aplikace PowerPoint</vt:lpstr>
      <vt:lpstr>Prezentace aplikace PowerPoint</vt:lpstr>
      <vt:lpstr>Prezentace aplikace PowerPoint</vt:lpstr>
      <vt:lpstr>Prezentace aplikace PowerPoint</vt:lpstr>
      <vt:lpstr>Hlavní části SR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Abou</dc:creator>
  <cp:lastModifiedBy>Abou Lucie</cp:lastModifiedBy>
  <cp:revision>7</cp:revision>
  <dcterms:created xsi:type="dcterms:W3CDTF">2012-04-23T20:21:32Z</dcterms:created>
  <dcterms:modified xsi:type="dcterms:W3CDTF">2018-03-28T16:55:26Z</dcterms:modified>
</cp:coreProperties>
</file>