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69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9" d="100"/>
          <a:sy n="59" d="100"/>
        </p:scale>
        <p:origin x="15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04E6278C-4543-45A1-847C-7C6D9F99D2A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18B355B-E5A6-4303-8C6B-DAAE86A2E32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914891-B5C9-480A-A825-DEB220E9E2B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E75B2B-29BA-42D9-B563-2E559585AC4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D464936-8D9D-4F21-ADF4-38C93CF32E0E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68045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C6D24CE-2AAD-486A-A36B-3626CCB253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77771E5-3CE7-4134-B03C-9191FEE85B9C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06D1F276-B229-47ED-A8FA-E0CDBA20D30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484DC2-7D29-4EC4-B520-27DD5942530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C78E1E-B538-43ED-A040-A786CACE99E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7FB008-24E8-4ACD-BBE1-D91A2C198B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024CA01-ACFD-445E-966A-9142D7DBB10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4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A34C45-3965-42F7-B287-FCB0C3F9BE6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3D7C599-709D-4935-8A1C-6280BE52AB3B}" type="slidenum">
              <a:t>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8FC920F-B74E-407B-A234-65B926C317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0D1D2C0-2D34-43F7-8D6E-FA5FE450695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659592-09ED-45A6-BCFE-6E63BFCA7D8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FA4886D-14C9-4757-9BE0-D243F0A72FF1}" type="slidenum">
              <a:t>11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CD505E4-C1B7-40ED-8A32-602C2B2D41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2D1032C-E913-4DD0-93B2-A5700037095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B77746-1310-452B-88BE-8DA4E5554DD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D382DD1-1ADF-46A7-975C-C6A37E1E24F6}" type="slidenum">
              <a:t>12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7746E79-50C4-4314-945B-9C87F034C1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6F16DD2-C117-408E-A7EB-4B66B181B78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170DA3-AF77-4B11-8363-B9D4837FB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79C7B22-1DBE-4B0A-B806-E9B38DE8AB58}" type="slidenum">
              <a:t>13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E371431-E5D3-4FFA-9DB0-70B0EA442B6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C13A1DE-8321-4A8A-AD08-E02EA88C3D9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363ECE-8FF7-48DD-A8AE-DFD6926830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493A0D0-953E-45E4-A378-0DDCCDC5900F}" type="slidenum">
              <a:t>14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954E1E7-89BD-43A9-8346-A3EBF90585B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5F4297C-EB12-4D99-A64F-269A9781680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B2E078-870E-45C2-A445-3DD2D9E99E8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B3F206-31C6-40D4-9FA2-BE7B3A8D4759}" type="slidenum">
              <a:t>2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3628B9A-0664-4B87-896E-D0FC02ACD5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55D336F-2F2C-4C34-9817-EC2719F077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024CA01-ACFD-445E-966A-9142D7DBB10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23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54E628B-C424-420B-94D1-BA31CAA6A7B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EF5B0FE-C0DE-4679-AC29-943C4E619B77}" type="slidenum">
              <a:t>5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32E4B03-5B8F-478A-AEF3-E989CF9B63A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F00FB4A-4785-457A-AC7F-C6DF7F33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B927C5-0BD9-4C8C-8615-45CC26AA326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EBD4B64-8A9D-4CDC-A8DD-B0C2E84E3C22}" type="slidenum">
              <a:t>6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40B96A4-22BC-45FB-9DBC-EF338D1539F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7FCA448-8A71-4DD0-9191-44B78359F2A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93B419E-661B-4C29-98CE-F83FCE6EC8F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9F43ECC-0CE2-493D-BDC6-ACF76C11F26E}" type="slidenum">
              <a:t>7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25B5DDD-97F1-49FE-8412-CC826CE9168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817DA94-AA3F-40F2-BA55-6A39E4A7C6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28EDF0-F5C9-45C4-ADE8-B633B5C21F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045770F-A73E-4720-B806-C18FC3305C63}" type="slidenum">
              <a:t>8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73FF6FA-C7ED-4860-8513-9F6D2E92D9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7E137F0-6389-4143-80C0-F57834962F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E252D4-A495-4C0D-A895-89B6D072D9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3DD9A8E-9F1D-494C-B49F-CAB9729427F6}" type="slidenum">
              <a:t>9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138E5CC-8D6B-4FDA-B427-16F1A9419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167627E-7439-4288-BFE1-C3A0EF60DC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64338E-4508-4A8A-BAEF-9ED9B10177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CCBEFC7-62A2-48BC-B4DA-9B781D62C60B}" type="slidenum">
              <a:t>10</a:t>
            </a:fld>
            <a:endParaRPr lang="cs-CZ"/>
          </a:p>
        </p:txBody>
      </p:sp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3B80A8E-9A8B-4250-AE18-3DD6526C039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974CB94-3868-4AAE-94DD-BEB6486A5B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E24F4C-0330-438B-A8AB-29834E52E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B02CC0-F28F-4C22-A213-1401FEB7B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76C3C2-BF4D-412C-82E7-0268C768D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F2D44E-00FA-4836-B0BC-C3926B0DF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3C5B9D-F383-4B1C-A20A-9B259762B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9E0900-8DEE-460A-A129-A039ECD4FD5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79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68891-3A07-430E-A59A-C2DFED5D5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7E9039-86BC-421B-BB52-13534FC3D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3069AF-074F-4776-998D-5EC28C5E8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82E93-2164-4939-8854-54138D95B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94C095-0631-430C-9DA4-074B8342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B02CE22-2CA8-4194-B833-3FE482299F1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35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9FC6B6-CA37-418B-8F49-8D6ADC9121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7400" cy="45259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4CC55D-79AC-45C6-A474-AD7997635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59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0B80AF-1D81-429F-8DB3-03CF9E441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400363-EECA-4790-B5DD-E6421158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608EB8-5C73-4692-A94E-1377AA6E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17A598-15BE-49CE-9549-C15381B2961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58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DFFF5-C519-4846-AD77-9ADAAE5E3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E9397E2-B981-426D-A3D9-A641A2253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4B84D9-B9EB-4254-ABDC-346BB391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CC0554-CDD6-46DD-BE24-938AF514D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76440D-AD21-48DA-92C5-1A6DEC9E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67DB3A-7321-4BA3-BB40-E067C6D0ACD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92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4432C-A914-469A-AB23-6E02D82C2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5E09CC-9EBE-4C0C-87CB-B9CF252AF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2D0717-6D16-4314-A9FD-EEAC5A123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7FCBEA-2696-42DA-AC74-706A4578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9A4CE8-C157-430E-B858-F4221A1E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8B3FF8-F8AB-4CD3-89CD-4C7EB05F18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406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DF97C-F8F6-43E8-923A-AF6E79EEF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82C8CD-1E91-4CE3-A699-F2B5C1A87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305C2A-1B38-4825-81A8-30FF7422A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FC44CC-827F-4E65-9841-EC60B03BA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22B0B5-1F08-4F98-8087-1777EA22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4A6303-D0FC-45F4-9725-E92EE7B2979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464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E74BB-0176-4330-928C-910B2B65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177D0C-4037-4B4A-B900-936F351DA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58C5DC-80B5-49E5-9556-3326B6540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E59C49-8A6E-4081-888F-3C0D726F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DD05CF-125F-4414-B12F-5ADD28E66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F96AE6-C1BB-428E-9B8B-14F9F9478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2610E3-938D-4165-80C0-7E77E270531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346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7B5F9-F35B-4862-A8F3-8E110DE2E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90EDE0C-C39B-44DF-A945-8D2E04014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ED59A-E70B-4A47-B73A-4B2E3D6B3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535F896-4842-4D10-AC97-60DA17DDA9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2EEAFA7-E110-4808-9590-D20844DA9B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8115D9-C254-4864-B3E3-D967AD01F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DA3814-DCEA-49CF-AC96-90FD32D0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631B8D5-58D8-40DD-8BE7-36A00358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9DBFA8-CAE0-4FE8-8B7D-35D200F3E2D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49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CBB73-3C9A-448B-9E49-EF198C3ED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EECEC8-BD45-4560-BD60-32055619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D73425C-6660-4060-9F46-72BC45FF8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ED947A-086D-40B7-88F1-FD9EDDAA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3246C3-0A1C-408B-9996-8B1A834FFF5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656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30C73E3-9DDA-4A09-A4A9-E4D5078CD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C8398BE-D643-4079-8F91-E2684FF2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E135CD-FFDA-4A15-809D-DB186508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348760-E559-4C1F-ACDF-BDF7EF03625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355780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70F55-1F63-4DCB-AEEF-0D1F99126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33149D-359D-43C7-AFC4-DCDE0ADA0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784517A-CB31-4763-BA23-E95621E95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65003-ECE3-4A88-A0EE-D5C3E236A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C20754-8752-4244-9568-45C01539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CE10B2-4CF2-438A-A31F-33968D40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6F5A74-D322-4D0A-8A13-42440E91DA4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198A0-8389-4562-B0C1-BAAC81CFB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BEA83D-0613-4BA6-BAB9-BF41E811B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061FC8-92F3-4CFD-B03E-F7A49C41D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1F18A3-D78D-4CA8-8985-4C1F576C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594184-3D8A-4E5B-86B1-A03EB76CD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D73C66-BD89-4185-B8AB-EE6ED1C8073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02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7F494-7540-4D9E-B6DE-78183EC2D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8334BF9-476E-46DE-88D5-E7DB521AF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0B42ACD-7A20-401A-952D-7782EE60AA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8060BC-9C16-4B72-909D-0B8BDEDC8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C4B249-B2E0-4D09-A47E-15FE857BA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DD886E-0BA2-46B9-80D3-1C7F0F0D4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A5DA4A-6970-46DE-AB9B-A531F818852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341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15990-EA9E-4851-8DB1-CC467A944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2A378A-6DFB-4BCB-B093-A941A7E01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4E1D18-ACF8-4F58-9826-E6AD33971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BD0FDC-FF73-4EAB-8C0B-090BF88FF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BA64A3-F3A3-4A08-8091-F511E0448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AC71084-695E-4181-8918-30F92FC64F7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038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EE181C-7CB0-4EF2-9BE0-49633B1B7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221D36-B50F-4904-ABAA-92E08726D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98F23F-149D-4217-9287-B189778F1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A5C9F55-0FC0-4253-A73F-64C015853CB6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8920E9-5A75-402A-97F9-49043DCAC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4D17EA-7C6E-4791-B15B-939C4D5E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EEC1DE-5047-447E-8D88-189B21BF284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39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49113-4B8F-455F-9CD5-7C1EA640C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BE9D80-AA07-4813-A883-4A91FF7E1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39E78A-1535-4BBE-9D90-2A587B0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172BB4-77C9-4B67-81DC-96B69F16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2EF979-75BE-497D-8B77-DB57248A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354EE83-445D-4BFD-83A3-60710EECBE4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81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4779A-F070-44CA-A27F-0DEAF8E8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539DE5-AAA8-462E-9C7F-D7E48C71D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452596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6C58939-C2D8-4265-9105-607BBAC97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452596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197207-C06D-4321-8D55-77CEC574C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CC8568-F0A9-4820-A822-40BE9F60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7098EA-1332-4B36-91DA-F142077D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486A1C-7EFC-4DD9-A348-D492897A807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704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273AF-9CFB-4A91-8AB7-B210EDAC4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69D10E1-3E88-444D-991F-6F10B9F5C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5A37694-8F97-4261-9FA7-D4B59C7E8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697B11B-54C6-48A8-AE0A-D7CAAA9EF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A7D0865-1681-453B-8790-F1780E066D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1EBD04-C92D-4A75-BDC1-D8B0D2BC3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FD5D772-9DBF-4D59-A6F1-DE5F58272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D15EE1-6172-4BC6-BEED-BB5612C2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C013A1-9F0F-4C32-B883-265433BB8A9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34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83496-21F4-49E6-81C7-6E0438A2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9FAD466-BDD6-4A99-9096-402229E8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FC6452-7060-41F4-AC37-9598EEB1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1F5C50-A0FB-4529-971F-5C1EBD1A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0F7CC-747E-4A43-B2C4-1B14A6FE6ED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08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81DB01C-C2AE-40C7-B494-7CFCFD1E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A6DB44-775E-4825-86C6-6D44F4E38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C11A37-4233-4347-AD42-D078EDE3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8FDADE-D585-4BA1-83CF-9A390970713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908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AACCB-0F86-4EC3-A57A-C3DE28AD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09D616-7F5A-4101-8822-26FD13731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61631DF-D9DD-42AE-A7E2-056EA1490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BEE360-5162-4228-8B01-411DA5C95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C32C32-685B-435A-A746-F4522792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F9358A-C272-4342-B45A-C076575F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9229B0-6E59-46FC-AB30-34DD1BD56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53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141F9-89A2-4B87-A02A-3807BE2D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AC19CD-74AE-4496-B0DC-DE87A6E08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22A6A4E-DC3E-44EA-A9F7-4B1BBCAC4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77165A-00AA-4A1E-A02D-7707879E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164EA96-EFC4-49B1-94A9-3F1EF1341EE0}" type="datetime1">
              <a:rPr lang="cs-CZ" smtClean="0"/>
              <a:pPr lvl="0"/>
              <a:t>28.03.2018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3B20E2B-1EA3-4606-A54D-CBC03E0E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7DCD6F-6905-412B-960E-7A9FD7C1D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8E31ED-7803-4B98-B052-6E1026E9160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0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1D293-8C6D-4BDB-866A-9BA3133508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799" y="2130480"/>
            <a:ext cx="7772039" cy="14695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/>
          <a:p>
            <a:pPr lvl="0"/>
            <a:r>
              <a:rPr lang="cs-CZ"/>
              <a:t>Klepněte pro úpravu formátu titulního textuKliknutím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EDB59CC5-E837-4BA6-9DE0-F239211045F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164EA96-EFC4-49B1-94A9-3F1EF1341EE0}" type="datetime1">
              <a:rPr lang="cs-CZ"/>
              <a:pPr lvl="0"/>
              <a:t>2018/3/28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31BBDD5-21AE-4F92-BE85-B01A71CD165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8A67BF40-DF17-4EEB-B496-0D7229DF8A29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4BC7B22-61CC-4268-A44E-80471DFE4C73}" type="slidenum"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06C9B95-7EC2-46C2-AD65-897C0520E4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cs-CZ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</p:titleStyle>
    <p:bodyStyle>
      <a:lvl1pPr algn="l" rtl="0" hangingPunct="1">
        <a:spcBef>
          <a:spcPts val="0"/>
        </a:spcBef>
        <a:spcAft>
          <a:spcPts val="1417"/>
        </a:spcAft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707EF5-1A77-4C35-8D69-3991545369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/>
          <a:p>
            <a:pPr lvl="0"/>
            <a:r>
              <a:rPr lang="cs-CZ"/>
              <a:t>Klepněte pro úpravu formátu titulního textuKliknutím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DFF0AF-D919-498F-B371-EF7C11425A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>
            <a:noAutofit/>
          </a:bodyPr>
          <a:lstStyle/>
          <a:p>
            <a:pPr lvl="0"/>
            <a:r>
              <a:rPr lang="cs-CZ"/>
              <a:t>Klepněte pro úpravu formátu textu osnovy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 osnovy</a:t>
            </a:r>
          </a:p>
          <a:p>
            <a:pPr lvl="4"/>
            <a:r>
              <a:rPr lang="cs-CZ"/>
              <a:t>Pátá úroveň osnovy</a:t>
            </a:r>
          </a:p>
          <a:p>
            <a:pPr lvl="5"/>
            <a:r>
              <a:rPr lang="cs-CZ"/>
              <a:t>Šestá úroveň</a:t>
            </a:r>
          </a:p>
          <a:p>
            <a:pPr lvl="6"/>
            <a:r>
              <a:rPr lang="cs-CZ"/>
              <a:t>Sedmá úroveň</a:t>
            </a:r>
          </a:p>
          <a:p>
            <a:pPr lvl="7"/>
            <a:r>
              <a:rPr lang="cs-CZ"/>
              <a:t>Osmá úroveň textu</a:t>
            </a:r>
          </a:p>
          <a:p>
            <a:pPr lvl="0"/>
            <a:r>
              <a:rPr lang="cs-CZ"/>
              <a:t>Devátá úroveňKliknutím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6B1D99-C2F6-465B-B788-11F410C94A8D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A5C9F55-0FC0-4253-A73F-64C015853CB6}" type="datetime1">
              <a:rPr lang="cs-CZ"/>
              <a:pPr lvl="0"/>
              <a:t>2018/3/28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3C18B9-6618-431E-9E65-59B9B7B64CC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12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23B3D9-1DC6-441A-A3F7-0F9BFB6BDEE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360" cy="364679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cs-CZ" sz="1800" b="0" i="0" u="none" strike="noStrike" kern="1200" spc="0">
                <a:solidFill>
                  <a:srgbClr val="000000"/>
                </a:solidFill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E137F34-C51F-4ADF-90D4-2C65614331FA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lvl="0" algn="ctr" rtl="0" hangingPunct="1">
        <a:spcBef>
          <a:spcPts val="0"/>
        </a:spcBef>
        <a:spcAft>
          <a:spcPts val="0"/>
        </a:spcAft>
        <a:buNone/>
        <a:tabLst/>
        <a:defRPr lang="cs-CZ" sz="44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</p:titleStyle>
    <p:bodyStyle>
      <a:lvl1pPr lvl="0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1pPr>
      <a:lvl2pPr lvl="1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2pPr>
      <a:lvl3pPr lvl="2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3pPr>
      <a:lvl4pPr lvl="3" algn="l" rtl="0" hangingPunct="1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4pPr>
      <a:lvl5pPr lvl="4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5pPr>
      <a:lvl6pPr lvl="5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6pPr>
      <a:lvl7pPr lvl="6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7pPr>
      <a:lvl8pPr lvl="7" algn="l" rtl="0" hangingPunct="1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8pPr>
      <a:lvl9pPr marL="0" marR="0" lvl="0" indent="0" algn="l" rtl="0" hangingPunct="1">
        <a:spcBef>
          <a:spcPts val="638"/>
        </a:spcBef>
        <a:spcAft>
          <a:spcPts val="1417"/>
        </a:spcAft>
        <a:buSzPct val="45000"/>
        <a:buFont typeface="Arial" pitchFamily="32"/>
        <a:buChar char="•"/>
        <a:tabLst/>
        <a:defRPr lang="cs-CZ" sz="3200" b="0" i="0" u="none" strike="noStrike" kern="1200" spc="0">
          <a:ln>
            <a:noFill/>
          </a:ln>
          <a:solidFill>
            <a:srgbClr val="000000"/>
          </a:solidFill>
          <a:latin typeface="Calibri" pitchFamily="18"/>
          <a:ea typeface="Microsoft YaHei" pitchFamily="2"/>
          <a:cs typeface="Mangal" pitchFamily="2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3A7B1-6D34-4663-9DB9-37ABA544A09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ROZPOČETNICTVÍ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34FC19-2B12-4CE5-AF5B-71D846E7B52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371599" y="3886200"/>
            <a:ext cx="6400440" cy="1752119"/>
          </a:xfrm>
        </p:spPr>
        <p:txBody>
          <a:bodyPr wrap="square" lIns="90000" tIns="45000" rIns="90000" bIns="45000" anchor="t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cs-CZ" sz="4400"/>
              <a:t>SOUSTAVA VEŘEJNÝCH ROZPOČTŮ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1962A-0236-4FF3-856E-068300B7A4C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 algn="l"/>
            <a:endParaRPr lang="cs-CZ" sz="18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04125E-4E70-474C-8A9A-3F6A555A5C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dirty="0"/>
              <a:t>Peněžní fondy ve veřejné rozpočtové soustavě jsou vytvářeny, rozdělovány a používány na základě 3 principů: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dirty="0"/>
              <a:t>Princip nenávratnosti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dirty="0"/>
              <a:t>Princip nedobrovolnosti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dirty="0"/>
              <a:t>Princip </a:t>
            </a:r>
            <a:r>
              <a:rPr lang="cs-CZ" dirty="0" err="1"/>
              <a:t>neekvivalence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Veřejná rozpočtová soust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C99AE-CC2A-42A1-A792-41DA5E2F094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Veřejná rozpočtová soustava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404F3-D821-4C46-BF48-A56AEDE07FA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378440"/>
            <a:ext cx="8229240" cy="4957560"/>
          </a:xfrm>
        </p:spPr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800"/>
              <a:t>Soustava veřejných rozpočtů a vztahů mezi nimi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800"/>
              <a:t>Rozhodující postavení má SR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800"/>
              <a:t>Členění soustavy veřejných rozpočtů: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Nadnárodní rozpočty (OSN, EU, NATO)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Státní rozpočet (někde federální)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Ostatní ústřední rozpočty (spolkových zemí)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Rozpočty územní samosprávy (města, obce)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Rozpočty veřejnoprávních NO a veřejných podniků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Veřejný rozpoč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E2053-E6A6-41EC-AD9B-8C139A37CC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Veřejný rozpočet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4D8C19-466E-473E-9DB5-9E67A33A202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/>
              <a:t>Nástrojem příslušné vládní úrovně sloužící k financování veřejných statků.</a:t>
            </a:r>
          </a:p>
          <a:p>
            <a:pPr lvl="0">
              <a:spcBef>
                <a:spcPts val="638"/>
              </a:spcBef>
              <a:buNone/>
            </a:pPr>
            <a:endParaRPr lang="cs-CZ"/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/>
              <a:t>Objem prostředků závisí na velikosti veřejného sektoru a typu ekonomiky.</a:t>
            </a:r>
          </a:p>
          <a:p>
            <a:pPr lvl="0">
              <a:spcBef>
                <a:spcPts val="638"/>
              </a:spcBef>
              <a:buNone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unkce veřejných rozpočt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D9F06-AE2C-4EF6-8149-185C34F1E9E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Funkce veřejných rozpočtů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56EC31-53C6-476D-9E0B-299326006CE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/>
              <a:t>Alokační</a:t>
            </a:r>
          </a:p>
          <a:p>
            <a:pPr lvl="0">
              <a:spcBef>
                <a:spcPts val="638"/>
              </a:spcBef>
              <a:buNone/>
            </a:pPr>
            <a:endParaRPr lang="cs-CZ"/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/>
              <a:t>Stabilizační</a:t>
            </a:r>
          </a:p>
          <a:p>
            <a:pPr lvl="0">
              <a:spcBef>
                <a:spcPts val="638"/>
              </a:spcBef>
              <a:buNone/>
            </a:pPr>
            <a:endParaRPr lang="cs-CZ"/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/>
              <a:t>Redistribuční</a:t>
            </a:r>
          </a:p>
          <a:p>
            <a:pPr lvl="0">
              <a:spcBef>
                <a:spcPts val="638"/>
              </a:spcBef>
              <a:buNone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56E05-BDE8-4042-9C6F-DF74C03E247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 algn="l"/>
            <a:endParaRPr lang="cs-CZ" sz="18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E2AAF1-948D-401F-8B84-0DE5BCAE18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/>
              <a:t>Veřejný rozpočet je současně: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/>
              <a:t>Peněžní fond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/>
              <a:t>Bilance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/>
              <a:t>Finanční plán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/>
              <a:t>Nástroj řízení a veřejné politiky</a:t>
            </a:r>
          </a:p>
          <a:p>
            <a:pPr lvl="0">
              <a:spcBef>
                <a:spcPts val="638"/>
              </a:spcBef>
              <a:buNone/>
            </a:pP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ozpočtové právní nor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119CD-1F3B-4AE8-A716-AF113966455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Rozpočtové právní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BED2AC-8CDA-4E6B-8B3A-B67AC8544F0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32000" y="1080000"/>
            <a:ext cx="8496000" cy="5503320"/>
          </a:xfrm>
        </p:spPr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600" dirty="0"/>
              <a:t>Zákon 218/2000 Sb., o rozpočtových pravidlech a o změně některých souvisejících zákonů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600" dirty="0"/>
              <a:t>Tento zákon upravuje: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000" dirty="0"/>
              <a:t>Střednědobý výhled rozpočtu a státního závěrečného účtu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000" dirty="0"/>
              <a:t>Příjmy a výdaje SR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000" dirty="0"/>
              <a:t>Státní finanční aktiva a pasiva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000" dirty="0"/>
              <a:t>Finanční hospodaření organizačních složek státu a příspěvkových organizací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000" dirty="0"/>
              <a:t>Podmínky zřizování státních fondů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000" dirty="0"/>
              <a:t>Způsob řízení likvidity státní pokladny a státního dluhu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000" dirty="0"/>
              <a:t>Hospodaření s prostředky Národního fondu</a:t>
            </a:r>
          </a:p>
          <a:p>
            <a:pPr lvl="0">
              <a:spcBef>
                <a:spcPts val="638"/>
              </a:spcBef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3BA6B-9E58-4F91-98FD-92A20C8C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zákonné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D21E4C-7B84-4619-89B7-EC79BD10D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Zákon č. 250/2000 Sb., o rozpočtových </a:t>
            </a:r>
            <a:r>
              <a:rPr lang="cs-CZ" sz="2800" dirty="0" err="1"/>
              <a:t>pravidleh</a:t>
            </a:r>
            <a:r>
              <a:rPr lang="cs-CZ" sz="2800" dirty="0"/>
              <a:t> územních samosprávných celků</a:t>
            </a:r>
          </a:p>
          <a:p>
            <a:r>
              <a:rPr lang="cs-CZ" sz="2800" dirty="0"/>
              <a:t>Zákon č. 243/2000 Sb., o rozpočtovém určení daní</a:t>
            </a:r>
          </a:p>
          <a:p>
            <a:pPr>
              <a:buNone/>
            </a:pPr>
            <a:endParaRPr lang="cs-CZ" sz="2800" dirty="0"/>
          </a:p>
          <a:p>
            <a:r>
              <a:rPr lang="cs-CZ" sz="2800" dirty="0"/>
              <a:t>Zřízení státních fondů:</a:t>
            </a:r>
          </a:p>
          <a:p>
            <a:pPr>
              <a:buNone/>
            </a:pPr>
            <a:r>
              <a:rPr lang="cs-CZ" sz="2800" dirty="0"/>
              <a:t>- Státní fond kultury České republiky - z. č. 239/1992 Sb.</a:t>
            </a:r>
          </a:p>
          <a:p>
            <a:pPr>
              <a:buNone/>
            </a:pPr>
            <a:r>
              <a:rPr lang="cs-CZ" sz="2800" dirty="0"/>
              <a:t>- Státní fond ČR pro podporu a rozvoj české kinematografie – z. č. 241/1992 Sb.</a:t>
            </a:r>
          </a:p>
        </p:txBody>
      </p:sp>
    </p:spTree>
    <p:extLst>
      <p:ext uri="{BB962C8B-B14F-4D97-AF65-F5344CB8AC3E}">
        <p14:creationId xmlns:p14="http://schemas.microsoft.com/office/powerpoint/2010/main" val="380320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F4F0D3-8323-492D-B4E3-7480BFE4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06DD53-ED8F-43BA-B008-147BACED5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Zákon č. 320/2001 Sb., o finanční kontrole ve veřejné správě a o změně některých zákonů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Zákon č. 129/2000 Sb.,  o krajích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Zákon č. 128/2000 Sb., o obcích, které ve vztahu k rozpočtu upravují hospodaření krajů a obcí</a:t>
            </a:r>
          </a:p>
        </p:txBody>
      </p:sp>
    </p:spTree>
    <p:extLst>
      <p:ext uri="{BB962C8B-B14F-4D97-AF65-F5344CB8AC3E}">
        <p14:creationId xmlns:p14="http://schemas.microsoft.com/office/powerpoint/2010/main" val="295734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Základní poj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687D7-719D-44A0-BD60-E91E168BDD2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456210-1330-403D-808F-472497E4BAE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096200"/>
            <a:ext cx="8229240" cy="4951800"/>
          </a:xfrm>
        </p:spPr>
        <p:txBody>
          <a:bodyPr numCol="2"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Audit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Clearingový účet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Daň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Daňové určení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Dobrovolný svazek obcí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Dotace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Externality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Finanční kontrola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Kapitoly státního rozpočtu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Mandatorní výdaje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Mimorozpočtové fondy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000" dirty="0"/>
              <a:t>Národní fond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8994D-266C-4C50-AD62-49CF7C2CDF5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 algn="l"/>
            <a:endParaRPr lang="cs-CZ" sz="18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DF625A-9D65-4D81-A4A2-5A5F26BE0AC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8000" y="298440"/>
            <a:ext cx="8229240" cy="6253560"/>
          </a:xfrm>
        </p:spPr>
        <p:txBody>
          <a:bodyPr numCol="2"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Návratná finanční výpomoc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NUTS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Rolování dluhu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Rozpočet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Rozpočtové opatření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Rozpočtové provizorium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Správce kapitoly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Státní dluh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Státní fondy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Státní pokladna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Státní závěrečný účet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Střednědobý výhled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Veřejný dluh</a:t>
            </a:r>
          </a:p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1800" dirty="0"/>
              <a:t>Veřejný sektor</a:t>
            </a:r>
          </a:p>
          <a:p>
            <a:pPr lvl="0">
              <a:spcBef>
                <a:spcPts val="638"/>
              </a:spcBef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Rozpočtová soust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8CCFF6-55BC-46CD-932E-6B0DEFF5FC3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Rozpočtová soustava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984723-F84C-4262-BE9B-68079CAB710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32000" y="1655999"/>
            <a:ext cx="8229240" cy="4525560"/>
          </a:xfrm>
        </p:spPr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sz="2800"/>
              <a:t>Souvisí s netržními funkcemi státu: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Legislativní (veřejný rozpočet je právní normou)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Alokační (finanční prostředky jsou umisťovány do jednotlivých odvětví a regionů)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Redistribuční (nástroj přerozdělování)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Regulační (ovlivňování ekonomických subjektů)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 sz="2800"/>
              <a:t>Stabilizační (rozpočtové výdaje jsou využívány k ovlivnění cyklického vývoje ekonomiky)</a:t>
            </a:r>
          </a:p>
          <a:p>
            <a:pPr lvl="0">
              <a:spcBef>
                <a:spcPts val="638"/>
              </a:spcBef>
              <a:buNone/>
            </a:pPr>
            <a:endParaRPr lang="cs-CZ" sz="2800"/>
          </a:p>
          <a:p>
            <a:pPr lvl="0">
              <a:spcBef>
                <a:spcPts val="638"/>
              </a:spcBef>
              <a:buNone/>
            </a:pPr>
            <a:endParaRPr lang="cs-CZ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86A88-DD73-4E99-BB78-650E0811C03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67640" y="260640"/>
            <a:ext cx="8229240" cy="1142640"/>
          </a:xfrm>
        </p:spPr>
        <p:txBody>
          <a:bodyPr/>
          <a:lstStyle/>
          <a:p>
            <a:pPr lvl="0"/>
            <a:r>
              <a:rPr lang="cs-CZ" sz="3600"/>
              <a:t>Struktura rozpočtové soustavy vs. funkce státu z hlediska míry zajišťování veřejných statků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907DB0-E272-4750-8EAA-4D9AE8D4F5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spcBef>
                <a:spcPts val="638"/>
              </a:spcBef>
              <a:buNone/>
            </a:pPr>
            <a:endParaRPr lang="cs-CZ"/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/>
              <a:t>Minimální (zajištění nedělitelných veřejných statků, tj. obrana, legislativa, bezpečnost a péče o chudé)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/>
              <a:t>Střední (výše zmíněné a zdravotnictví, vzdělání, ochrana životního prostředí, sociální zabezpečení, antimonopolní politika)</a:t>
            </a:r>
          </a:p>
          <a:p>
            <a:pPr lvl="0">
              <a:spcBef>
                <a:spcPts val="638"/>
              </a:spcBef>
              <a:buFont typeface="Arial" pitchFamily="32"/>
              <a:buChar char="-"/>
            </a:pPr>
            <a:r>
              <a:rPr lang="cs-CZ"/>
              <a:t>Maximální (centrálně řízené ekonomiky)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Vývoj fiskální doktrí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9AA6F-00A7-4D73-BE77-9A9DFCD0476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/>
              <a:t>Vývoj fiskální doktríny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C2B0C6-2DB7-41C9-AFBA-7707CACD64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spcBef>
                <a:spcPts val="638"/>
              </a:spcBef>
              <a:buFont typeface="Arial" pitchFamily="32"/>
              <a:buChar char="•"/>
            </a:pPr>
            <a:r>
              <a:rPr lang="cs-CZ" dirty="0"/>
              <a:t>Uplatnění zásad a jejich rozsah podléhaly v minulosti různým vlivům ekonomických škol:</a:t>
            </a:r>
          </a:p>
          <a:p>
            <a:pPr lvl="0">
              <a:spcBef>
                <a:spcPts val="638"/>
              </a:spcBef>
              <a:buNone/>
            </a:pPr>
            <a:r>
              <a:rPr lang="cs-CZ" dirty="0"/>
              <a:t>2 základní hlediska rozpočtové soustavy:</a:t>
            </a:r>
          </a:p>
          <a:p>
            <a:pPr lvl="0">
              <a:spcBef>
                <a:spcPts val="638"/>
              </a:spcBef>
              <a:buAutoNum type="arabicParenR"/>
            </a:pPr>
            <a:r>
              <a:rPr lang="cs-CZ" dirty="0"/>
              <a:t>Finanční hledisko</a:t>
            </a:r>
          </a:p>
          <a:p>
            <a:pPr lvl="0">
              <a:spcBef>
                <a:spcPts val="638"/>
              </a:spcBef>
              <a:buAutoNum type="arabicParenR"/>
            </a:pPr>
            <a:r>
              <a:rPr lang="cs-CZ" dirty="0"/>
              <a:t>Institucionální hledisko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ýchozí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492</Words>
  <Application>Microsoft Office PowerPoint</Application>
  <PresentationFormat>Širokoúhlá obrazovka</PresentationFormat>
  <Paragraphs>109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4" baseType="lpstr">
      <vt:lpstr>Microsoft YaHei</vt:lpstr>
      <vt:lpstr>Arial</vt:lpstr>
      <vt:lpstr>Calibri</vt:lpstr>
      <vt:lpstr>Lucida Sans Unicode</vt:lpstr>
      <vt:lpstr>Mangal</vt:lpstr>
      <vt:lpstr>StarSymbol</vt:lpstr>
      <vt:lpstr>Tahoma</vt:lpstr>
      <vt:lpstr>Times New Roman</vt:lpstr>
      <vt:lpstr>Výchozí</vt:lpstr>
      <vt:lpstr>Výchozí 1</vt:lpstr>
      <vt:lpstr>ROZPOČETNICTVÍ</vt:lpstr>
      <vt:lpstr>Rozpočtové právní normy</vt:lpstr>
      <vt:lpstr>Další zákonné normy</vt:lpstr>
      <vt:lpstr>Prezentace aplikace PowerPoint</vt:lpstr>
      <vt:lpstr>Základní pojmy</vt:lpstr>
      <vt:lpstr>Prezentace aplikace PowerPoint</vt:lpstr>
      <vt:lpstr>Rozpočtová soustava</vt:lpstr>
      <vt:lpstr>Struktura rozpočtové soustavy vs. funkce státu z hlediska míry zajišťování veřejných statků</vt:lpstr>
      <vt:lpstr>Vývoj fiskální doktríny</vt:lpstr>
      <vt:lpstr>Prezentace aplikace PowerPoint</vt:lpstr>
      <vt:lpstr>Veřejná rozpočtová soustava</vt:lpstr>
      <vt:lpstr>Veřejný rozpočet</vt:lpstr>
      <vt:lpstr>Funkce veřejných rozpočtů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ROZPOČETNICTVÍ</dc:title>
  <dc:creator>Abou Lucie</dc:creator>
  <cp:lastModifiedBy>Abou Lucie</cp:lastModifiedBy>
  <cp:revision>11</cp:revision>
  <dcterms:modified xsi:type="dcterms:W3CDTF">2018-03-28T16:38:04Z</dcterms:modified>
</cp:coreProperties>
</file>