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6" r:id="rId12"/>
    <p:sldId id="331" r:id="rId13"/>
    <p:sldId id="267" r:id="rId14"/>
    <p:sldId id="307" r:id="rId15"/>
    <p:sldId id="308" r:id="rId16"/>
    <p:sldId id="268" r:id="rId17"/>
    <p:sldId id="269" r:id="rId18"/>
    <p:sldId id="270" r:id="rId19"/>
    <p:sldId id="271" r:id="rId20"/>
    <p:sldId id="272" r:id="rId21"/>
    <p:sldId id="324" r:id="rId22"/>
    <p:sldId id="273" r:id="rId23"/>
    <p:sldId id="274" r:id="rId24"/>
    <p:sldId id="275" r:id="rId25"/>
    <p:sldId id="320" r:id="rId26"/>
    <p:sldId id="276" r:id="rId27"/>
    <p:sldId id="277" r:id="rId28"/>
    <p:sldId id="278" r:id="rId29"/>
    <p:sldId id="332" r:id="rId30"/>
    <p:sldId id="326" r:id="rId31"/>
    <p:sldId id="284" r:id="rId32"/>
    <p:sldId id="285" r:id="rId33"/>
    <p:sldId id="279" r:id="rId34"/>
    <p:sldId id="280" r:id="rId35"/>
    <p:sldId id="281" r:id="rId36"/>
    <p:sldId id="318" r:id="rId37"/>
    <p:sldId id="319" r:id="rId38"/>
    <p:sldId id="291" r:id="rId39"/>
    <p:sldId id="317" r:id="rId40"/>
    <p:sldId id="294" r:id="rId41"/>
    <p:sldId id="327" r:id="rId42"/>
    <p:sldId id="299" r:id="rId43"/>
    <p:sldId id="300" r:id="rId44"/>
    <p:sldId id="301" r:id="rId45"/>
    <p:sldId id="302" r:id="rId46"/>
    <p:sldId id="303" r:id="rId47"/>
    <p:sldId id="328" r:id="rId48"/>
    <p:sldId id="311" r:id="rId49"/>
    <p:sldId id="312" r:id="rId50"/>
    <p:sldId id="334" r:id="rId51"/>
    <p:sldId id="335" r:id="rId52"/>
    <p:sldId id="295" r:id="rId53"/>
    <p:sldId id="296" r:id="rId54"/>
    <p:sldId id="329" r:id="rId55"/>
    <p:sldId id="336" r:id="rId56"/>
    <p:sldId id="333" r:id="rId57"/>
    <p:sldId id="313" r:id="rId58"/>
    <p:sldId id="314" r:id="rId59"/>
    <p:sldId id="315" r:id="rId60"/>
    <p:sldId id="316" r:id="rId61"/>
    <p:sldId id="330" r:id="rId62"/>
    <p:sldId id="338" r:id="rId63"/>
    <p:sldId id="340" r:id="rId64"/>
    <p:sldId id="339" r:id="rId65"/>
    <p:sldId id="341" r:id="rId66"/>
    <p:sldId id="325" r:id="rId67"/>
    <p:sldId id="342" r:id="rId68"/>
    <p:sldId id="343" r:id="rId69"/>
    <p:sldId id="344" r:id="rId70"/>
    <p:sldId id="345" r:id="rId71"/>
    <p:sldId id="346" r:id="rId72"/>
    <p:sldId id="321" r:id="rId73"/>
    <p:sldId id="337" r:id="rId7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897A-9F20-4BAF-AFE7-6A98ED0933B9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E512-C324-48F9-A205-48142CF3C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6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C020-722B-43DC-894F-267C400D3C29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563C-135F-433F-BACD-5EA7E6D10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E19-BDD5-44AC-B055-D762532CC750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7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31B4-99A5-419D-B115-9FF3894F0CF5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41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109-504B-46CD-8A67-8C2D0B45CB38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42A4-DCE9-4EAD-8CAE-325AD8232A1B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6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F40A-445C-4F5F-BEFB-63BCB1D4248E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5945-C239-4BD9-8364-F6817C15A18B}" type="datetime1">
              <a:rPr lang="cs-CZ" smtClean="0"/>
              <a:t>09.05.2018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4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E41-A610-403A-B11A-AB3C8F88A586}" type="datetime1">
              <a:rPr lang="cs-CZ" smtClean="0"/>
              <a:t>09.05.2018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0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BBD3-6FF2-4DD6-B1B3-C15D9F70FBB4}" type="datetime1">
              <a:rPr lang="cs-CZ" smtClean="0"/>
              <a:t>09.05.2018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6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9F16-6C53-4A76-A676-9CB1184E0E8F}" type="datetime1">
              <a:rPr lang="cs-CZ" smtClean="0"/>
              <a:t>09.05.2018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C2EE-79F8-4D05-B769-36DD01A73BC4}" type="datetime1">
              <a:rPr lang="cs-CZ" smtClean="0"/>
              <a:t>09.05.2018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80A0-B155-4CDC-8C84-89B5A5EA8E26}" type="datetime1">
              <a:rPr lang="cs-CZ" smtClean="0"/>
              <a:t>09.05.2018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A09C-27E1-4C51-B581-397399461F7C}" type="datetime1">
              <a:rPr lang="cs-CZ" smtClean="0"/>
              <a:t>09.05.2018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Václav Cejpek / 10. 5. 2018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1DE-0D3A-4EEE-A97D-5BBC7D1EF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Soubor:Vila_Tugendhat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r-fluxus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Kadakali_paint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odypainting_Saints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en.wikipedia.org/wiki/File:Nice_body_art.jpg" TargetMode="Externa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wikipedia.org/w/index.php?title=Datei:Refugien_073_b.jpg&amp;filetimestamp=200704011119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de.wikipedia.org/w/index.php?title=Datei:JMeese_dragon_flag.JPG&amp;filetimestamp=2009050110260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Vostell_klaus_skulptur02_malpartida.jpg&amp;filetimestamp=2008051711225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shepop.de/produktionen/schubladen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WmGriJRYo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DIVADLO POSTMODERNÍ </a:t>
            </a:r>
            <a:br>
              <a:rPr lang="cs-CZ" b="1" dirty="0"/>
            </a:br>
            <a:r>
              <a:rPr lang="cs-CZ" b="1" dirty="0"/>
              <a:t>A POSTDRAMATICKÉ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Vývojové trendy v divadle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na konci 20. a na počátku 21. stol.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025E22-2D02-4CB8-BDF0-AC49ACB4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F87A03-BA0A-410B-88D8-5A4891A1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MODERNA VE VÝTVARNÉM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968552"/>
          </a:xfrm>
        </p:spPr>
        <p:txBody>
          <a:bodyPr anchor="b">
            <a:normAutofit fontScale="70000" lnSpcReduction="20000"/>
          </a:bodyPr>
          <a:lstStyle/>
          <a:p>
            <a:endParaRPr lang="cs-CZ" dirty="0"/>
          </a:p>
          <a:p>
            <a:pPr>
              <a:spcAft>
                <a:spcPts val="600"/>
              </a:spcAft>
            </a:pPr>
            <a:r>
              <a:rPr lang="cs-CZ" sz="3400" b="1" dirty="0"/>
              <a:t>fauvismus</a:t>
            </a:r>
          </a:p>
          <a:p>
            <a:pPr>
              <a:spcAft>
                <a:spcPts val="600"/>
              </a:spcAft>
            </a:pPr>
            <a:r>
              <a:rPr lang="cs-CZ" sz="3400" b="1" dirty="0"/>
              <a:t>dadaismus</a:t>
            </a:r>
          </a:p>
          <a:p>
            <a:pPr>
              <a:spcAft>
                <a:spcPts val="600"/>
              </a:spcAft>
            </a:pPr>
            <a:r>
              <a:rPr lang="cs-CZ" sz="3400" b="1" dirty="0"/>
              <a:t>kubismus</a:t>
            </a:r>
          </a:p>
          <a:p>
            <a:pPr>
              <a:spcAft>
                <a:spcPts val="600"/>
              </a:spcAft>
            </a:pPr>
            <a:r>
              <a:rPr lang="cs-CZ" sz="3400" b="1" dirty="0"/>
              <a:t>futurismus</a:t>
            </a:r>
          </a:p>
          <a:p>
            <a:pPr>
              <a:spcAft>
                <a:spcPts val="600"/>
              </a:spcAft>
            </a:pPr>
            <a:r>
              <a:rPr lang="cs-CZ" sz="3400" b="1" dirty="0"/>
              <a:t>expresionismus</a:t>
            </a:r>
          </a:p>
          <a:p>
            <a:pPr>
              <a:spcAft>
                <a:spcPts val="600"/>
              </a:spcAft>
            </a:pPr>
            <a:r>
              <a:rPr lang="cs-CZ" sz="3400" b="1" dirty="0"/>
              <a:t>klasická moderna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cca od r. 1914 do poloviny 20. stol.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Henri</a:t>
            </a:r>
            <a:r>
              <a:rPr lang="cs-CZ" dirty="0"/>
              <a:t> </a:t>
            </a:r>
            <a:r>
              <a:rPr lang="cs-CZ" dirty="0" err="1"/>
              <a:t>Matisse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Pablo Picasso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Marc</a:t>
            </a:r>
            <a:r>
              <a:rPr lang="cs-CZ" dirty="0"/>
              <a:t> </a:t>
            </a:r>
            <a:r>
              <a:rPr lang="cs-CZ" dirty="0" err="1"/>
              <a:t>Chagall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Vasilij </a:t>
            </a:r>
            <a:r>
              <a:rPr lang="cs-CZ" dirty="0" err="1"/>
              <a:t>Kandinskij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41211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 – FAUVISMUS </a:t>
            </a:r>
            <a:br>
              <a:rPr lang="cs-CZ" dirty="0"/>
            </a:br>
            <a:r>
              <a:rPr lang="cs-CZ" sz="2800" b="0" dirty="0"/>
              <a:t>Rousseau: Hladový lev // Kirchner: </a:t>
            </a:r>
            <a:r>
              <a:rPr lang="cs-CZ" sz="2800" b="0" dirty="0" err="1"/>
              <a:t>Marzella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986" y="1412776"/>
            <a:ext cx="8183880" cy="34027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678247" cy="3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4" y="2780928"/>
            <a:ext cx="5535666" cy="367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4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MODERNA – DADA </a:t>
            </a:r>
            <a:br>
              <a:rPr lang="cs-CZ" sz="4000" b="1" dirty="0"/>
            </a:br>
            <a:r>
              <a:rPr lang="cs-CZ" sz="4000" dirty="0"/>
              <a:t>Marcel </a:t>
            </a:r>
            <a:r>
              <a:rPr lang="cs-CZ" sz="4000" dirty="0" err="1"/>
              <a:t>Duchamp</a:t>
            </a:r>
            <a:r>
              <a:rPr lang="cs-CZ" sz="4000" dirty="0"/>
              <a:t>: Fontána (1917)</a:t>
            </a:r>
            <a:endParaRPr lang="cs-CZ" sz="3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Ready</a:t>
            </a:r>
            <a:r>
              <a:rPr lang="cs-CZ" dirty="0"/>
              <a:t> made – všední konkrétní předmět z běžného života traktovaný umělcem jako umělecké dílo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0399"/>
            <a:ext cx="3240360" cy="34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MODERNA </a:t>
            </a:r>
            <a:br>
              <a:rPr lang="cs-CZ" dirty="0"/>
            </a:br>
            <a:r>
              <a:rPr lang="cs-CZ" sz="2400" b="1" dirty="0"/>
              <a:t>ARCHITEKTURA - 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r>
              <a:rPr lang="cs-CZ" dirty="0"/>
              <a:t> (architekt)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Ludwig </a:t>
            </a:r>
            <a:r>
              <a:rPr lang="cs-CZ" dirty="0" err="1"/>
              <a:t>Mies</a:t>
            </a:r>
            <a:r>
              <a:rPr lang="cs-CZ" dirty="0"/>
              <a:t> van der </a:t>
            </a:r>
            <a:r>
              <a:rPr lang="cs-CZ" dirty="0" err="1"/>
              <a:t>Rohe</a:t>
            </a:r>
            <a:r>
              <a:rPr lang="cs-CZ" dirty="0"/>
              <a:t> (architekt)</a:t>
            </a:r>
            <a:br>
              <a:rPr lang="cs-CZ" dirty="0"/>
            </a:br>
            <a:r>
              <a:rPr lang="cs-CZ" dirty="0"/>
              <a:t>	vila </a:t>
            </a:r>
            <a:r>
              <a:rPr lang="cs-CZ" dirty="0" err="1"/>
              <a:t>Tugendhat</a:t>
            </a:r>
            <a:r>
              <a:rPr lang="cs-CZ" dirty="0"/>
              <a:t> v Brně</a:t>
            </a:r>
          </a:p>
          <a:p>
            <a:pPr lvl="1">
              <a:spcAft>
                <a:spcPts val="600"/>
              </a:spcAft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 descr="Vila Tugend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33192" cy="2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MODERNA / Funkcionalismus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dirty="0"/>
              <a:t>„Ornament je zločin.“ </a:t>
            </a:r>
            <a:br>
              <a:rPr lang="cs-CZ" dirty="0"/>
            </a:br>
            <a:r>
              <a:rPr lang="cs-CZ" sz="2000" i="1" dirty="0"/>
              <a:t>Adolf </a:t>
            </a:r>
            <a:r>
              <a:rPr lang="cs-CZ" sz="2000" i="1" dirty="0" err="1"/>
              <a:t>Loos</a:t>
            </a:r>
            <a:endParaRPr lang="cs-CZ" sz="2000" i="1" dirty="0"/>
          </a:p>
          <a:p>
            <a:endParaRPr lang="cs-CZ" sz="2400" i="1" dirty="0"/>
          </a:p>
          <a:p>
            <a:r>
              <a:rPr lang="cs-CZ" dirty="0"/>
              <a:t>„Dekorace je primitivní a smyslné povahy, stejně jako barva, a hodí se pouze pro nižší třídy, sedláky a divochy</a:t>
            </a:r>
            <a:r>
              <a:rPr lang="cs-CZ" sz="2400" dirty="0"/>
              <a:t>.“ </a:t>
            </a:r>
            <a:br>
              <a:rPr lang="cs-CZ" sz="2400" dirty="0"/>
            </a:br>
            <a:r>
              <a:rPr lang="cs-CZ" sz="2000" i="1" dirty="0" err="1"/>
              <a:t>Le</a:t>
            </a:r>
            <a:r>
              <a:rPr lang="cs-CZ" sz="2000" i="1" dirty="0"/>
              <a:t> </a:t>
            </a:r>
            <a:r>
              <a:rPr lang="cs-CZ" sz="2000" i="1" dirty="0" err="1"/>
              <a:t>Corbusier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55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cs-CZ" dirty="0"/>
              <a:t>LE CORBUSIER</a:t>
            </a:r>
            <a:r>
              <a:rPr lang="cs-CZ" b="0" dirty="0"/>
              <a:t> Berlín / </a:t>
            </a:r>
            <a:r>
              <a:rPr lang="cs-CZ" b="0" dirty="0" err="1"/>
              <a:t>Ronchamp</a:t>
            </a: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15</a:t>
            </a:fld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8" y="3212976"/>
            <a:ext cx="3547979" cy="21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</a:t>
            </a:r>
            <a:r>
              <a:rPr lang="cs-CZ" dirty="0"/>
              <a:t> / </a:t>
            </a:r>
            <a:br>
              <a:rPr lang="cs-CZ" dirty="0"/>
            </a:br>
            <a:r>
              <a:rPr lang="cs-CZ" dirty="0"/>
              <a:t>původ a význam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endParaRPr lang="cs-CZ" b="1" dirty="0"/>
          </a:p>
          <a:p>
            <a:r>
              <a:rPr lang="cs-CZ" b="1" dirty="0"/>
              <a:t>post </a:t>
            </a:r>
            <a:r>
              <a:rPr lang="cs-CZ" i="1" dirty="0"/>
              <a:t>(lat.)</a:t>
            </a:r>
            <a:r>
              <a:rPr lang="cs-CZ" b="1" dirty="0"/>
              <a:t> = po</a:t>
            </a:r>
          </a:p>
          <a:p>
            <a:r>
              <a:rPr lang="cs-CZ" b="1" dirty="0"/>
              <a:t>postmoderna</a:t>
            </a:r>
          </a:p>
          <a:p>
            <a:pPr lvl="1"/>
            <a:r>
              <a:rPr lang="cs-CZ" i="1" dirty="0"/>
              <a:t>obecně</a:t>
            </a:r>
            <a:r>
              <a:rPr lang="cs-CZ" dirty="0"/>
              <a:t> – stav západní společnosti, kultury a umění „po“ moderně</a:t>
            </a:r>
          </a:p>
          <a:p>
            <a:pPr lvl="1"/>
            <a:r>
              <a:rPr lang="cs-CZ" i="1" dirty="0"/>
              <a:t>specificky - </a:t>
            </a:r>
            <a:r>
              <a:rPr lang="cs-CZ" dirty="0"/>
              <a:t> politicko-vědecko-umělecký směr, který se obrací proti institucím, metodám, pojmům a základním tezím moderny</a:t>
            </a: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1882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1"/>
            <a:r>
              <a:rPr lang="cs-CZ" dirty="0"/>
              <a:t>kritizuje inovační úsilí moderny</a:t>
            </a:r>
          </a:p>
          <a:p>
            <a:pPr lvl="1"/>
            <a:r>
              <a:rPr lang="cs-CZ" dirty="0"/>
              <a:t>považuje modernu za obvyklou a automatizovanou</a:t>
            </a:r>
          </a:p>
          <a:p>
            <a:pPr lvl="1"/>
            <a:r>
              <a:rPr lang="cs-CZ" dirty="0"/>
              <a:t>obviňuje modernu z nelegitimní nadvlády totalitního principu (rysy despocie)</a:t>
            </a:r>
          </a:p>
          <a:p>
            <a:pPr lvl="1"/>
            <a:r>
              <a:rPr lang="cs-CZ" dirty="0"/>
              <a:t>označuje modernu za jednorozměrnou </a:t>
            </a:r>
          </a:p>
          <a:p>
            <a:pPr marL="347472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6034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proti  „diktátu“ moderny nabízí množství stejně oprávněných a vedle sebe koexistujících perspektiv (relativismus)</a:t>
            </a:r>
          </a:p>
          <a:p>
            <a:pPr>
              <a:spcAft>
                <a:spcPts val="1200"/>
              </a:spcAft>
            </a:pPr>
            <a:r>
              <a:rPr lang="cs-CZ" dirty="0"/>
              <a:t>prosazuje princip otevřenosti umění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časové zařazení</a:t>
            </a:r>
          </a:p>
          <a:p>
            <a:pPr lvl="1"/>
            <a:r>
              <a:rPr lang="cs-CZ" dirty="0"/>
              <a:t>termín se objevuje poprvé kolem r. 1870 (anglický malíř John </a:t>
            </a:r>
            <a:r>
              <a:rPr lang="cs-CZ" dirty="0" err="1"/>
              <a:t>Watkins</a:t>
            </a:r>
            <a:r>
              <a:rPr lang="cs-CZ" dirty="0"/>
              <a:t> </a:t>
            </a:r>
            <a:r>
              <a:rPr lang="cs-CZ" dirty="0" err="1"/>
              <a:t>Chapman</a:t>
            </a:r>
            <a:r>
              <a:rPr lang="cs-CZ" dirty="0"/>
              <a:t> navrhl vytvořit postmoderní malířský styl, který by překonal francouzské impresionisty)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běžně se za počátek postmoderny považuje konec 70. let 20. století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MODERNA / </a:t>
            </a:r>
            <a:r>
              <a:rPr lang="cs-CZ" b="0" dirty="0"/>
              <a:t>termín, 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82453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sz="4400" dirty="0"/>
              <a:t>termín „moderna“ se používá v různých oblastech – historie, politika, umění…</a:t>
            </a:r>
          </a:p>
          <a:p>
            <a:pPr>
              <a:spcAft>
                <a:spcPts val="600"/>
              </a:spcAft>
            </a:pPr>
            <a:r>
              <a:rPr lang="cs-CZ" sz="4400" dirty="0"/>
              <a:t>moderna = převrat ve všech oblastech života</a:t>
            </a:r>
          </a:p>
          <a:p>
            <a:pPr>
              <a:spcAft>
                <a:spcPts val="600"/>
              </a:spcAft>
            </a:pPr>
            <a:r>
              <a:rPr lang="cs-CZ" sz="4400" dirty="0"/>
              <a:t>časové zařazení – různé možnosti a varianty:</a:t>
            </a:r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duchovního života: </a:t>
            </a:r>
            <a:r>
              <a:rPr lang="cs-CZ" sz="3800" dirty="0"/>
              <a:t>s nástupem renesance (od 15.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ekonomickou: </a:t>
            </a:r>
            <a:r>
              <a:rPr lang="cs-CZ" sz="3800" dirty="0"/>
              <a:t> s počátkem industrializace (polovina 18. stol.)</a:t>
            </a:r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politiky:</a:t>
            </a:r>
            <a:r>
              <a:rPr lang="cs-CZ" sz="3800" dirty="0"/>
              <a:t> Francouzská buržoazní revoluce (konec 18. stol.)</a:t>
            </a:r>
            <a:endParaRPr lang="cs-CZ" sz="3800" i="1" dirty="0"/>
          </a:p>
          <a:p>
            <a:pPr lvl="1">
              <a:spcAft>
                <a:spcPts val="600"/>
              </a:spcAft>
            </a:pPr>
            <a:r>
              <a:rPr lang="cs-CZ" sz="3800" i="1" dirty="0"/>
              <a:t>pro oblast literatury, výtvarného umění, divadla atd.: </a:t>
            </a:r>
            <a:r>
              <a:rPr lang="cs-CZ" sz="3800" dirty="0"/>
              <a:t>od konce 19. stol. (po r. 1890, trvá zhruba do 70. let 20.století)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083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/ </a:t>
            </a:r>
            <a:r>
              <a:rPr lang="cs-CZ" dirty="0" err="1"/>
              <a:t>Lyotard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536504"/>
          </a:xfrm>
        </p:spPr>
        <p:txBody>
          <a:bodyPr>
            <a:normAutofit/>
          </a:bodyPr>
          <a:lstStyle/>
          <a:p>
            <a:pPr lvl="1"/>
            <a:endParaRPr lang="cs-CZ" b="1" dirty="0"/>
          </a:p>
          <a:p>
            <a:pPr lvl="1"/>
            <a:r>
              <a:rPr lang="cs-CZ" sz="3200" b="1" dirty="0"/>
              <a:t>Jean-</a:t>
            </a:r>
            <a:r>
              <a:rPr lang="cs-CZ" sz="3200" b="1" dirty="0" err="1"/>
              <a:t>François</a:t>
            </a:r>
            <a:r>
              <a:rPr lang="cs-CZ" sz="3200" b="1" dirty="0"/>
              <a:t> </a:t>
            </a:r>
            <a:r>
              <a:rPr lang="cs-CZ" sz="3200" b="1" dirty="0" err="1"/>
              <a:t>Lyotard</a:t>
            </a:r>
            <a:r>
              <a:rPr lang="cs-CZ" sz="3200" dirty="0"/>
              <a:t> </a:t>
            </a:r>
          </a:p>
          <a:p>
            <a:pPr lvl="2"/>
            <a:r>
              <a:rPr lang="cs-CZ" sz="2800" b="1" dirty="0"/>
              <a:t>Postmoderní vědění (1979)</a:t>
            </a:r>
          </a:p>
          <a:p>
            <a:pPr lvl="2"/>
            <a:r>
              <a:rPr lang="cs-CZ" sz="2800" dirty="0"/>
              <a:t>role vědění v postindustriální společnosti</a:t>
            </a:r>
          </a:p>
          <a:p>
            <a:pPr lvl="2"/>
            <a:r>
              <a:rPr lang="cs-CZ" sz="2800" dirty="0"/>
              <a:t>teze o </a:t>
            </a:r>
            <a:r>
              <a:rPr lang="cs-CZ" sz="2800" b="1" dirty="0"/>
              <a:t>konci velkých vyprávění</a:t>
            </a:r>
            <a:r>
              <a:rPr lang="cs-CZ" sz="2800" dirty="0"/>
              <a:t>:</a:t>
            </a:r>
            <a:br>
              <a:rPr lang="cs-CZ" sz="2800" dirty="0"/>
            </a:br>
            <a:r>
              <a:rPr lang="cs-CZ" sz="2800" dirty="0"/>
              <a:t>„Nanejvýš zjednodušeně lze říct: &gt;postmoderna&lt; znamená, že </a:t>
            </a:r>
            <a:r>
              <a:rPr lang="cs-CZ" sz="2800" dirty="0" err="1"/>
              <a:t>metavyprávěním</a:t>
            </a:r>
            <a:r>
              <a:rPr lang="cs-CZ" sz="2800" dirty="0"/>
              <a:t> se už dál nepřikládá víra.“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2647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/ </a:t>
            </a:r>
            <a:r>
              <a:rPr lang="cs-CZ" dirty="0" err="1"/>
              <a:t>Lyotard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2"/>
            <a:r>
              <a:rPr lang="cs-CZ" sz="3200" b="1" dirty="0"/>
              <a:t>3 velká </a:t>
            </a:r>
            <a:r>
              <a:rPr lang="cs-CZ" sz="3200" b="1" dirty="0" err="1"/>
              <a:t>metavyprávění</a:t>
            </a:r>
            <a:br>
              <a:rPr lang="cs-CZ" sz="3200" dirty="0"/>
            </a:br>
            <a:r>
              <a:rPr lang="cs-CZ" sz="3200" dirty="0"/>
              <a:t>osvícenství</a:t>
            </a:r>
            <a:br>
              <a:rPr lang="cs-CZ" sz="3200" dirty="0"/>
            </a:br>
            <a:r>
              <a:rPr lang="cs-CZ" sz="3200" dirty="0"/>
              <a:t>idealismus</a:t>
            </a:r>
            <a:br>
              <a:rPr lang="cs-CZ" sz="3200" dirty="0"/>
            </a:br>
            <a:r>
              <a:rPr lang="cs-CZ" sz="3200" dirty="0"/>
              <a:t>historismus</a:t>
            </a:r>
          </a:p>
          <a:p>
            <a:pPr lvl="2"/>
            <a:r>
              <a:rPr lang="cs-CZ" sz="3200" b="1" dirty="0"/>
              <a:t>neexistuje žádná obecně závazná pravda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6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/ prvky a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320480"/>
          </a:xfrm>
        </p:spPr>
        <p:txBody>
          <a:bodyPr anchor="b">
            <a:normAutofit fontScale="92500" lnSpcReduction="20000"/>
          </a:bodyPr>
          <a:lstStyle/>
          <a:p>
            <a:r>
              <a:rPr lang="cs-CZ" b="1" dirty="0"/>
              <a:t>prvky a znaky postmoderny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rekombinace a reinterpretace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nové užití existujících myšlenek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společnost není nazírána s ohledem na pokrok jako hlavní cíl vývoje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svět se jeví jako chaotický, nahodilý, pluralistický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lidská identita je nestálá, určuje ji mnoho protichůdných kulturních faktorů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masová média a technika jsou nositeli či prostředníky kultury a umění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/ prvky a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536504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r>
              <a:rPr lang="cs-CZ" dirty="0"/>
              <a:t>odmítnutí principu rozumu (racionality) – to odmítala už i moderna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nová orientace na aspekty lidské afektivity a emocionality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odmítnutí či ostrá kritika univerzálního nároku na pravdu v oblasti filozofie (např. </a:t>
            </a:r>
            <a:r>
              <a:rPr lang="cs-CZ" dirty="0" err="1"/>
              <a:t>metavyprávění</a:t>
            </a:r>
            <a:r>
              <a:rPr lang="cs-CZ" dirty="0"/>
              <a:t> nebo mýty jako morálka, historie, Bůh, ideologie, utopie, náboženství, věda aj.)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91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POSTMODERNA prvky a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320480"/>
          </a:xfrm>
        </p:spPr>
        <p:txBody>
          <a:bodyPr anchor="b">
            <a:normAutofit/>
          </a:bodyPr>
          <a:lstStyle/>
          <a:p>
            <a:pPr lvl="1">
              <a:spcAft>
                <a:spcPts val="600"/>
              </a:spcAft>
            </a:pPr>
            <a:r>
              <a:rPr lang="cs-CZ" dirty="0"/>
              <a:t>ztráta tradičních vazeb solidarity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tolerance, svoboda, radikální pluralita ve společnosti, umění a kultuře</a:t>
            </a:r>
          </a:p>
          <a:p>
            <a:pPr lvl="1"/>
            <a:r>
              <a:rPr lang="cs-CZ" dirty="0"/>
              <a:t>dekonstrukce</a:t>
            </a:r>
          </a:p>
          <a:p>
            <a:pPr lvl="1"/>
            <a:r>
              <a:rPr lang="cs-CZ" dirty="0"/>
              <a:t>mixování kódů, stylů atp. jako nová umělecká technika</a:t>
            </a:r>
          </a:p>
          <a:p>
            <a:pPr lvl="1"/>
            <a:r>
              <a:rPr lang="cs-CZ" dirty="0"/>
              <a:t>feminismus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multikulturalismus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0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838056"/>
          </a:xfrm>
        </p:spPr>
        <p:txBody>
          <a:bodyPr anchor="b"/>
          <a:lstStyle/>
          <a:p>
            <a:pPr marL="0" indent="0">
              <a:buNone/>
            </a:pPr>
            <a:r>
              <a:rPr lang="cs-CZ" b="1" dirty="0"/>
              <a:t>    metody</a:t>
            </a:r>
          </a:p>
          <a:p>
            <a:pPr lvl="1"/>
            <a:r>
              <a:rPr lang="cs-CZ" b="1" dirty="0"/>
              <a:t>diskurs</a:t>
            </a:r>
            <a:r>
              <a:rPr lang="cs-CZ" dirty="0"/>
              <a:t> (způsob chápání a porozumění skutečnosti </a:t>
            </a:r>
            <a:br>
              <a:rPr lang="cs-CZ" dirty="0"/>
            </a:br>
            <a:r>
              <a:rPr lang="cs-CZ" dirty="0"/>
              <a:t>v určité epoše a oboru) </a:t>
            </a:r>
          </a:p>
          <a:p>
            <a:pPr lvl="1"/>
            <a:r>
              <a:rPr lang="cs-CZ" b="1" dirty="0" err="1"/>
              <a:t>poststrukturalismus</a:t>
            </a:r>
            <a:r>
              <a:rPr lang="cs-CZ" dirty="0"/>
              <a:t> (odklon od objektivních metod)</a:t>
            </a:r>
          </a:p>
          <a:p>
            <a:pPr lvl="1"/>
            <a:r>
              <a:rPr lang="cs-CZ" b="1" dirty="0"/>
              <a:t>dekonstrukce</a:t>
            </a:r>
            <a:r>
              <a:rPr lang="cs-CZ" dirty="0"/>
              <a:t> (princip „demontáže“ pojmů)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30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Happening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168353"/>
          </a:xfrm>
        </p:spPr>
        <p:txBody>
          <a:bodyPr anchor="b">
            <a:normAutofit fontScale="92500" lnSpcReduction="10000"/>
          </a:bodyPr>
          <a:lstStyle/>
          <a:p>
            <a:r>
              <a:rPr lang="cs-CZ" sz="3900" b="1" dirty="0"/>
              <a:t>Happening</a:t>
            </a:r>
          </a:p>
          <a:p>
            <a:r>
              <a:rPr lang="cs-CZ" i="1" dirty="0"/>
              <a:t>událost, dění, akce…</a:t>
            </a:r>
            <a:br>
              <a:rPr lang="cs-CZ" i="1" dirty="0"/>
            </a:br>
            <a:endParaRPr lang="cs-CZ" i="1" dirty="0"/>
          </a:p>
          <a:p>
            <a:pPr lvl="1"/>
            <a:r>
              <a:rPr lang="cs-CZ" dirty="0"/>
              <a:t>používání netradičních divadelních forem a prostředků se záměrem šokovat, provokovat, vtáhnout do akce atd.</a:t>
            </a:r>
          </a:p>
          <a:p>
            <a:pPr lvl="1"/>
            <a:r>
              <a:rPr lang="cs-CZ" dirty="0"/>
              <a:t>prolínání cílů (politika, umění…)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7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Fluxus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Fluxus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dirty="0"/>
              <a:t>1960 – mezinárodní hnutí výtvarníků, skladatelů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, </a:t>
            </a:r>
            <a:r>
              <a:rPr lang="cs-CZ" dirty="0" err="1"/>
              <a:t>Nam</a:t>
            </a:r>
            <a:r>
              <a:rPr lang="cs-CZ" dirty="0"/>
              <a:t> June </a:t>
            </a:r>
            <a:r>
              <a:rPr lang="cs-CZ" dirty="0" err="1"/>
              <a:t>Paik</a:t>
            </a:r>
            <a:r>
              <a:rPr lang="cs-CZ" dirty="0"/>
              <a:t>, </a:t>
            </a:r>
            <a:r>
              <a:rPr lang="cs-CZ" dirty="0" err="1"/>
              <a:t>Yoko</a:t>
            </a:r>
            <a:r>
              <a:rPr lang="cs-CZ" dirty="0"/>
              <a:t> Ono, Joseph </a:t>
            </a:r>
            <a:r>
              <a:rPr lang="cs-CZ" dirty="0" err="1"/>
              <a:t>Beuys</a:t>
            </a:r>
            <a:r>
              <a:rPr lang="cs-CZ" dirty="0"/>
              <a:t>…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vztah k dadaismu (Marcel </a:t>
            </a:r>
            <a:r>
              <a:rPr lang="cs-CZ" dirty="0" err="1"/>
              <a:t>Duchamp</a:t>
            </a:r>
            <a:r>
              <a:rPr lang="cs-CZ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útok na umělecké dílo, které bylo v běžném smyslu negováno a prohlášeno za buržoazní fetiš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nejdůležitější je tvůrčí idea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3334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Fluxus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4592250"/>
          </a:xfrm>
        </p:spPr>
        <p:txBody>
          <a:bodyPr/>
          <a:lstStyle/>
          <a:p>
            <a:r>
              <a:rPr lang="cs-CZ" dirty="0"/>
              <a:t>Manifest</a:t>
            </a:r>
            <a:br>
              <a:rPr lang="cs-CZ" dirty="0"/>
            </a:br>
            <a:r>
              <a:rPr lang="cs-CZ" dirty="0"/>
              <a:t>George </a:t>
            </a:r>
            <a:r>
              <a:rPr lang="cs-CZ" dirty="0" err="1"/>
              <a:t>Maciunas</a:t>
            </a:r>
            <a:br>
              <a:rPr lang="cs-CZ" dirty="0"/>
            </a:br>
            <a:r>
              <a:rPr lang="cs-CZ" i="1" dirty="0"/>
              <a:t>(</a:t>
            </a:r>
            <a:r>
              <a:rPr lang="cs-CZ" i="1" dirty="0" err="1"/>
              <a:t>mačevnas</a:t>
            </a:r>
            <a:r>
              <a:rPr lang="cs-CZ" i="1" dirty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12" y="1484784"/>
            <a:ext cx="2927970" cy="45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upload.wikimedia.org/wikipedia/en/thumb/0/00/Mr-fluxus.jpg/200px-Mr-flux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880320" cy="30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287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POSTMODERNA / </a:t>
            </a:r>
            <a:r>
              <a:rPr lang="cs-CZ" b="1" dirty="0" err="1"/>
              <a:t>Fluxus</a:t>
            </a:r>
            <a:br>
              <a:rPr lang="cs-CZ" b="1" dirty="0"/>
            </a:br>
            <a:r>
              <a:rPr lang="cs-CZ" sz="3100" b="1" i="1" dirty="0"/>
              <a:t>Joseph </a:t>
            </a:r>
            <a:r>
              <a:rPr lang="cs-CZ" sz="3100" b="1" i="1" dirty="0" err="1"/>
              <a:t>Beuys</a:t>
            </a:r>
            <a:r>
              <a:rPr lang="cs-CZ" sz="3100" b="1" i="1" dirty="0"/>
              <a:t> (performance) / George </a:t>
            </a:r>
            <a:r>
              <a:rPr lang="cs-CZ" sz="3100" b="1" i="1" dirty="0" err="1"/>
              <a:t>Maciunas</a:t>
            </a:r>
            <a:r>
              <a:rPr lang="cs-CZ" sz="3100" b="1" i="1" dirty="0"/>
              <a:t>: Flux </a:t>
            </a:r>
            <a:r>
              <a:rPr lang="cs-CZ" sz="3100" b="1" i="1" dirty="0" err="1"/>
              <a:t>Year</a:t>
            </a:r>
            <a:r>
              <a:rPr lang="cs-CZ" sz="3100" b="1" i="1" dirty="0"/>
              <a:t> Box 2, 1967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29</a:t>
            </a:fld>
            <a:endParaRPr lang="cs-CZ"/>
          </a:p>
        </p:txBody>
      </p:sp>
      <p:pic>
        <p:nvPicPr>
          <p:cNvPr id="2050" name="Picture 2" descr="https://upload.wikimedia.org/wikipedia/commons/thumb/5/5d/Joseph_Beuys_Filtz_TV_by_Lothar_Wolleh.jpg/220px-Joseph_Beuys_Filtz_TV_by_Lothar_Woll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024336" cy="30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59155" cy="30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9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MODERNA /</a:t>
            </a:r>
            <a:r>
              <a:rPr lang="cs-CZ" b="0" dirty="0"/>
              <a:t>původ slova,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 anchor="b">
            <a:normAutofit fontScale="92500" lnSpcReduction="10000"/>
          </a:bodyPr>
          <a:lstStyle/>
          <a:p>
            <a:r>
              <a:rPr lang="cs-CZ" dirty="0"/>
              <a:t>původ slova</a:t>
            </a:r>
          </a:p>
          <a:p>
            <a:pPr lvl="1"/>
            <a:r>
              <a:rPr lang="cs-CZ" dirty="0" err="1"/>
              <a:t>modernus</a:t>
            </a:r>
            <a:r>
              <a:rPr lang="cs-CZ" dirty="0"/>
              <a:t> (lat.) = nový, novodobý, současný</a:t>
            </a:r>
            <a:br>
              <a:rPr lang="cs-CZ" dirty="0"/>
            </a:br>
            <a:endParaRPr lang="cs-CZ" dirty="0"/>
          </a:p>
          <a:p>
            <a:r>
              <a:rPr lang="cs-CZ" dirty="0"/>
              <a:t>první užití slova moderní – Bernhard von </a:t>
            </a:r>
            <a:r>
              <a:rPr lang="cs-CZ" dirty="0" err="1"/>
              <a:t>Chartres</a:t>
            </a:r>
            <a:r>
              <a:rPr lang="cs-CZ" dirty="0"/>
              <a:t> (</a:t>
            </a:r>
            <a:r>
              <a:rPr lang="cs-CZ" dirty="0" err="1"/>
              <a:t>Sylvestris</a:t>
            </a:r>
            <a:r>
              <a:rPr lang="cs-CZ" dirty="0"/>
              <a:t>, 1080 – 1167):</a:t>
            </a:r>
          </a:p>
          <a:p>
            <a:pPr lvl="1"/>
            <a:r>
              <a:rPr lang="cs-CZ" i="1" dirty="0"/>
              <a:t>„Jsme trpaslíci, kteří sedí na ramenech obrů. Dokážeme vidět dál než naši předkové a v tom smyslu je naše vědění větší než vědění jejich, a přece bychom nebyli ničím, kdyby nám cestu neukazovala suma jejich vědění.“</a:t>
            </a:r>
            <a:endParaRPr lang="cs-CZ" dirty="0"/>
          </a:p>
          <a:p>
            <a:pPr lvl="1"/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Bodyart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cs-CZ" dirty="0"/>
              <a:t>60. léta 20. století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vznik z happeningu a hnutí </a:t>
            </a:r>
            <a:r>
              <a:rPr lang="cs-CZ" dirty="0" err="1"/>
              <a:t>Fluxus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tělo je současně umělecký prostředek i umělecký objekt (tedy to, co je vytvářeno jako umělecké dílo)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často jde o performance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30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091780" cy="231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52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Bodyart</a:t>
            </a:r>
            <a:endParaRPr lang="cs-CZ" b="1" dirty="0"/>
          </a:p>
        </p:txBody>
      </p:sp>
      <p:pic>
        <p:nvPicPr>
          <p:cNvPr id="8" name="Picture 2" descr="http://upload.wikimedia.org/wikipedia/commons/thumb/1/1b/Kadakali_painting.jpg/220px-Kadakali_paintin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500" y="3140968"/>
            <a:ext cx="24770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31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443"/>
            <a:ext cx="184880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07" y="1751660"/>
            <a:ext cx="3695375" cy="24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6390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Bodyart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308" y="1600200"/>
            <a:ext cx="3191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32</a:t>
            </a:fld>
            <a:endParaRPr lang="cs-CZ"/>
          </a:p>
        </p:txBody>
      </p:sp>
      <p:pic>
        <p:nvPicPr>
          <p:cNvPr id="7170" name="Picture 2" descr="http://upload.wikimedia.org/wikipedia/commons/thumb/b/b2/Bodypainting_Saints.jpg/200px-Bodypainting_Sai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905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2/2b/Nice_body_art.jpg/150px-Nice_body_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1663157" cy="27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3201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Videoumění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536504"/>
          </a:xfrm>
        </p:spPr>
        <p:txBody>
          <a:bodyPr/>
          <a:lstStyle/>
          <a:p>
            <a:r>
              <a:rPr lang="cs-CZ" b="1" dirty="0"/>
              <a:t>videoart, </a:t>
            </a:r>
            <a:r>
              <a:rPr lang="cs-CZ" b="1" dirty="0" err="1"/>
              <a:t>videoumění</a:t>
            </a:r>
            <a:endParaRPr lang="cs-CZ" b="1" dirty="0"/>
          </a:p>
          <a:p>
            <a:pPr lvl="1"/>
            <a:r>
              <a:rPr lang="cs-CZ" dirty="0"/>
              <a:t>projekce slouží jako médium umělecké výpovědi</a:t>
            </a:r>
          </a:p>
          <a:p>
            <a:pPr lvl="1"/>
            <a:r>
              <a:rPr lang="cs-CZ" dirty="0"/>
              <a:t>vznik na počátku 60. let v Německu a v Americe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823692" cy="28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Performance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performance</a:t>
            </a:r>
          </a:p>
          <a:p>
            <a:pPr lvl="1"/>
            <a:r>
              <a:rPr lang="cs-CZ" dirty="0"/>
              <a:t>umělecké vystoupení </a:t>
            </a:r>
            <a:r>
              <a:rPr lang="cs-CZ" dirty="0" err="1"/>
              <a:t>performera</a:t>
            </a:r>
            <a:r>
              <a:rPr lang="cs-CZ" dirty="0"/>
              <a:t> nebo skupiny </a:t>
            </a:r>
            <a:r>
              <a:rPr lang="cs-CZ" dirty="0" err="1"/>
              <a:t>performerů</a:t>
            </a:r>
            <a:endParaRPr lang="cs-CZ" dirty="0"/>
          </a:p>
          <a:p>
            <a:pPr lvl="1"/>
            <a:r>
              <a:rPr lang="cs-CZ" dirty="0"/>
              <a:t>zdůrazňuje situace, jednání (akčnost), pomíjivost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34</a:t>
            </a:fld>
            <a:endParaRPr lang="cs-CZ"/>
          </a:p>
        </p:txBody>
      </p:sp>
      <p:pic>
        <p:nvPicPr>
          <p:cNvPr id="4098" name="Picture 2" descr="http://upload.wikimedia.org/wikipedia/commons/thumb/a/ae/Refugien_073_b.jpg/220px-Refugien_073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7" y="3861048"/>
            <a:ext cx="25809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c/ca/JMeese_dragon_flag.JPG/220px-JMeese_dragon_fla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81028"/>
            <a:ext cx="36640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POSTMODERNA / </a:t>
            </a:r>
            <a:r>
              <a:rPr lang="cs-CZ" b="1" dirty="0" err="1"/>
              <a:t>Popart</a:t>
            </a:r>
            <a:r>
              <a:rPr lang="cs-CZ" b="1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608512"/>
          </a:xfrm>
        </p:spPr>
        <p:txBody>
          <a:bodyPr/>
          <a:lstStyle/>
          <a:p>
            <a:r>
              <a:rPr lang="cs-CZ" b="1" dirty="0" err="1"/>
              <a:t>popart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dirty="0"/>
              <a:t>motivy z běžného života, téma konzumu, masmédií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způsob zobrazení – fotorealistický, často naddimenzovaný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Andy </a:t>
            </a:r>
            <a:r>
              <a:rPr lang="cs-CZ" dirty="0" err="1"/>
              <a:t>Warhol</a:t>
            </a:r>
            <a:r>
              <a:rPr lang="cs-CZ" dirty="0"/>
              <a:t>, Roy </a:t>
            </a:r>
            <a:r>
              <a:rPr lang="cs-CZ" dirty="0" err="1"/>
              <a:t>Lichtestein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35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3064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upload.wikimedia.org/wikipedia/commons/thumb/8/8d/Vostell_klaus_skulptur02_malpartida.jpg/220px-Vostell_klaus_skulptur02_malpartid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725144"/>
            <a:ext cx="3370123" cy="13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4629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dirty="0"/>
            </a:br>
            <a:r>
              <a:rPr lang="cs-CZ" dirty="0" err="1"/>
              <a:t>cool</a:t>
            </a:r>
            <a:r>
              <a:rPr lang="cs-CZ" dirty="0"/>
              <a:t> drama (</a:t>
            </a:r>
            <a:r>
              <a:rPr lang="cs-CZ" dirty="0" err="1"/>
              <a:t>coolness</a:t>
            </a:r>
            <a:r>
              <a:rPr lang="cs-CZ" dirty="0"/>
              <a:t> dramatika)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b="1" dirty="0" err="1"/>
              <a:t>cool</a:t>
            </a:r>
            <a:r>
              <a:rPr lang="cs-CZ" b="1" dirty="0"/>
              <a:t> drama</a:t>
            </a:r>
          </a:p>
          <a:p>
            <a:r>
              <a:rPr lang="cs-CZ" b="1" dirty="0" err="1"/>
              <a:t>cool</a:t>
            </a:r>
            <a:r>
              <a:rPr lang="cs-CZ" b="1" dirty="0"/>
              <a:t> </a:t>
            </a:r>
          </a:p>
          <a:p>
            <a:pPr lvl="1"/>
            <a:r>
              <a:rPr lang="cs-CZ" b="1" dirty="0"/>
              <a:t>chladný, chladnokrevný</a:t>
            </a:r>
          </a:p>
          <a:p>
            <a:pPr lvl="1"/>
            <a:r>
              <a:rPr lang="cs-CZ" b="1" dirty="0"/>
              <a:t>super, skvělý, bezva…</a:t>
            </a:r>
          </a:p>
          <a:p>
            <a:r>
              <a:rPr lang="cs-CZ" b="1" dirty="0" err="1"/>
              <a:t>coolness</a:t>
            </a:r>
            <a:endParaRPr lang="cs-CZ" b="1" dirty="0"/>
          </a:p>
          <a:p>
            <a:pPr lvl="1"/>
            <a:r>
              <a:rPr lang="cs-CZ" b="1" dirty="0"/>
              <a:t>chladnost, studenost</a:t>
            </a:r>
            <a:br>
              <a:rPr lang="cs-CZ" b="1" dirty="0"/>
            </a:br>
            <a:endParaRPr lang="cs-CZ" b="1" dirty="0"/>
          </a:p>
          <a:p>
            <a:pPr lvl="1"/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90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drama (</a:t>
            </a:r>
            <a:r>
              <a:rPr lang="cs-CZ" b="1" dirty="0" err="1"/>
              <a:t>coolness</a:t>
            </a:r>
            <a:r>
              <a:rPr lang="cs-CZ" b="1" dirty="0"/>
              <a:t> dramatika)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In </a:t>
            </a:r>
            <a:r>
              <a:rPr lang="cs-CZ" dirty="0" err="1"/>
              <a:t>yer</a:t>
            </a:r>
            <a:r>
              <a:rPr lang="cs-CZ" dirty="0"/>
              <a:t> face drama (</a:t>
            </a:r>
            <a:r>
              <a:rPr lang="cs-CZ" dirty="0" err="1"/>
              <a:t>Aleks</a:t>
            </a:r>
            <a:r>
              <a:rPr lang="cs-CZ" dirty="0"/>
              <a:t> </a:t>
            </a:r>
            <a:r>
              <a:rPr lang="cs-CZ" dirty="0" err="1"/>
              <a:t>Sierz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Blut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Sperma-</a:t>
            </a:r>
            <a:r>
              <a:rPr lang="cs-CZ" dirty="0" err="1"/>
              <a:t>Theater</a:t>
            </a:r>
            <a:r>
              <a:rPr lang="cs-CZ" dirty="0"/>
              <a:t> (Německo)</a:t>
            </a:r>
          </a:p>
          <a:p>
            <a:endParaRPr lang="cs-CZ" dirty="0"/>
          </a:p>
          <a:p>
            <a:r>
              <a:rPr lang="cs-CZ" b="1" dirty="0"/>
              <a:t>„… divadlo, které vás chytí za krk a třese s vámi, dokud nepochopíte jeho vzkaz“</a:t>
            </a:r>
            <a:br>
              <a:rPr lang="cs-CZ" dirty="0"/>
            </a:br>
            <a:r>
              <a:rPr lang="cs-CZ" i="1" dirty="0"/>
              <a:t>(</a:t>
            </a:r>
            <a:r>
              <a:rPr lang="cs-CZ" i="1" dirty="0" err="1"/>
              <a:t>Aleks</a:t>
            </a:r>
            <a:r>
              <a:rPr lang="cs-CZ" i="1" dirty="0"/>
              <a:t> </a:t>
            </a:r>
            <a:r>
              <a:rPr lang="cs-CZ" i="1" dirty="0" err="1"/>
              <a:t>Sierz</a:t>
            </a:r>
            <a:r>
              <a:rPr lang="cs-CZ" i="1" dirty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0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drama (</a:t>
            </a:r>
            <a:r>
              <a:rPr lang="cs-CZ" b="1" dirty="0" err="1"/>
              <a:t>coolness</a:t>
            </a:r>
            <a:r>
              <a:rPr lang="cs-CZ" b="1" dirty="0"/>
              <a:t> dramatika)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960440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specifický typ dramatické literatury</a:t>
            </a:r>
          </a:p>
          <a:p>
            <a:pPr>
              <a:spcAft>
                <a:spcPts val="600"/>
              </a:spcAft>
            </a:pPr>
            <a:r>
              <a:rPr lang="cs-CZ" dirty="0"/>
              <a:t>mladí autoři v polovině 90. let 20. století </a:t>
            </a:r>
          </a:p>
          <a:p>
            <a:pPr>
              <a:spcAft>
                <a:spcPts val="600"/>
              </a:spcAft>
            </a:pPr>
            <a:r>
              <a:rPr lang="cs-CZ" dirty="0"/>
              <a:t>znechucení společností</a:t>
            </a:r>
          </a:p>
          <a:p>
            <a:pPr>
              <a:spcAft>
                <a:spcPts val="600"/>
              </a:spcAft>
            </a:pPr>
            <a:r>
              <a:rPr lang="cs-CZ" dirty="0"/>
              <a:t>ofenzívní, brutální, šokující a bezohledné zobrazování reality</a:t>
            </a:r>
          </a:p>
          <a:p>
            <a:pPr>
              <a:spcAft>
                <a:spcPts val="600"/>
              </a:spcAft>
            </a:pPr>
            <a:r>
              <a:rPr lang="cs-CZ" dirty="0"/>
              <a:t>drastické prostředky</a:t>
            </a:r>
          </a:p>
          <a:p>
            <a:pPr>
              <a:spcAft>
                <a:spcPts val="600"/>
              </a:spcAft>
            </a:pPr>
            <a:r>
              <a:rPr lang="cs-CZ" dirty="0"/>
              <a:t>extrémní postavy, lidé na okraji společnosti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77130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drama (</a:t>
            </a:r>
            <a:r>
              <a:rPr lang="cs-CZ" b="1" dirty="0" err="1"/>
              <a:t>coolness</a:t>
            </a:r>
            <a:r>
              <a:rPr lang="cs-CZ" b="1" dirty="0"/>
              <a:t> dramatika)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rasismus, xenofobie</a:t>
            </a:r>
          </a:p>
          <a:p>
            <a:pPr>
              <a:spcAft>
                <a:spcPts val="600"/>
              </a:spcAft>
            </a:pPr>
            <a:r>
              <a:rPr lang="cs-CZ" dirty="0"/>
              <a:t>lidská sexualita – sexuální identita, odlišnosti, dosud „nemravná“ témata</a:t>
            </a:r>
          </a:p>
          <a:p>
            <a:pPr>
              <a:spcAft>
                <a:spcPts val="600"/>
              </a:spcAft>
            </a:pPr>
            <a:r>
              <a:rPr lang="cs-CZ" dirty="0"/>
              <a:t>násilí</a:t>
            </a:r>
          </a:p>
          <a:p>
            <a:pPr>
              <a:spcAft>
                <a:spcPts val="600"/>
              </a:spcAft>
            </a:pPr>
            <a:r>
              <a:rPr lang="cs-CZ" dirty="0"/>
              <a:t>drogy</a:t>
            </a:r>
          </a:p>
          <a:p>
            <a:pPr>
              <a:spcAft>
                <a:spcPts val="600"/>
              </a:spcAft>
            </a:pPr>
            <a:r>
              <a:rPr lang="cs-CZ" dirty="0"/>
              <a:t>konsumismus, odcizení, vyprázdněnost…</a:t>
            </a:r>
          </a:p>
          <a:p>
            <a:pPr>
              <a:spcAft>
                <a:spcPts val="600"/>
              </a:spcAft>
            </a:pPr>
            <a:r>
              <a:rPr lang="cs-CZ" dirty="0"/>
              <a:t>snaha šokovat, provokovat</a:t>
            </a:r>
          </a:p>
          <a:p>
            <a:pPr>
              <a:spcAft>
                <a:spcPts val="600"/>
              </a:spcAft>
            </a:pPr>
            <a:r>
              <a:rPr lang="cs-CZ" dirty="0"/>
              <a:t>nezvyklé divadelní prostředky (nahota, exprese…)</a:t>
            </a:r>
          </a:p>
          <a:p>
            <a:pPr>
              <a:spcAft>
                <a:spcPts val="600"/>
              </a:spcAft>
            </a:pPr>
            <a:r>
              <a:rPr lang="cs-CZ" dirty="0"/>
              <a:t>vulgární jazyk, „úbytek“ jazyka – osamocená slova a výkřiky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2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MODERNA V LITEARTUŘE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konec 19. a začátek 20. stol.</a:t>
            </a:r>
          </a:p>
          <a:p>
            <a:pPr>
              <a:spcAft>
                <a:spcPts val="600"/>
              </a:spcAft>
            </a:pPr>
            <a:r>
              <a:rPr lang="cs-CZ" dirty="0"/>
              <a:t>vliv kvantové teorie (Max Planck), učení o výkladu snů (Sigmund Freud), teorie relativity (Albert Einstein) aj.</a:t>
            </a:r>
          </a:p>
          <a:p>
            <a:pPr>
              <a:spcAft>
                <a:spcPts val="600"/>
              </a:spcAft>
            </a:pPr>
            <a:r>
              <a:rPr lang="cs-CZ" dirty="0"/>
              <a:t>zásadně se mění obraz (vnímání) světa</a:t>
            </a:r>
          </a:p>
          <a:p>
            <a:pPr lvl="1">
              <a:spcAft>
                <a:spcPts val="600"/>
              </a:spcAft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POSTMODERNA / </a:t>
            </a:r>
            <a:br>
              <a:rPr lang="cs-CZ" b="1" dirty="0"/>
            </a:br>
            <a:r>
              <a:rPr lang="cs-CZ" b="1" dirty="0" err="1"/>
              <a:t>cool</a:t>
            </a:r>
            <a:r>
              <a:rPr lang="cs-CZ" b="1" dirty="0"/>
              <a:t> dramatika – představitelé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Martin </a:t>
            </a:r>
            <a:r>
              <a:rPr lang="cs-CZ" b="1" dirty="0" err="1"/>
              <a:t>Crimp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Martin </a:t>
            </a:r>
            <a:r>
              <a:rPr lang="cs-CZ" b="1" dirty="0" err="1"/>
              <a:t>McDonagh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Patrick </a:t>
            </a:r>
            <a:r>
              <a:rPr lang="cs-CZ" b="1" dirty="0" err="1"/>
              <a:t>Marber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David </a:t>
            </a:r>
            <a:r>
              <a:rPr lang="cs-CZ" b="1" dirty="0" err="1"/>
              <a:t>Harrower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Mark </a:t>
            </a:r>
            <a:r>
              <a:rPr lang="cs-CZ" b="1" dirty="0" err="1"/>
              <a:t>Ravenhill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Marius von </a:t>
            </a:r>
            <a:r>
              <a:rPr lang="cs-CZ" b="1" dirty="0" err="1"/>
              <a:t>Mayenburg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PŘELOM 20. A 21. STOLETÍ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B53767-AE62-4D3F-9D2E-80DDAC01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126C94-8BDE-4E03-B49A-8F68AC8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22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 anchor="b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/>
              <a:t>termín – </a:t>
            </a:r>
            <a:br>
              <a:rPr lang="cs-CZ" dirty="0"/>
            </a:br>
            <a:r>
              <a:rPr lang="cs-CZ" dirty="0"/>
              <a:t>Hans-</a:t>
            </a:r>
            <a:r>
              <a:rPr lang="cs-CZ" dirty="0" err="1"/>
              <a:t>Thies</a:t>
            </a:r>
            <a:r>
              <a:rPr lang="cs-CZ" dirty="0"/>
              <a:t> </a:t>
            </a:r>
            <a:r>
              <a:rPr lang="cs-CZ" dirty="0" err="1"/>
              <a:t>Lehmann</a:t>
            </a:r>
            <a:r>
              <a:rPr lang="cs-CZ" dirty="0"/>
              <a:t>: </a:t>
            </a:r>
            <a:r>
              <a:rPr lang="cs-CZ" dirty="0" err="1"/>
              <a:t>Postdramatisches</a:t>
            </a:r>
            <a:r>
              <a:rPr lang="cs-CZ" dirty="0"/>
              <a:t> </a:t>
            </a:r>
            <a:r>
              <a:rPr lang="cs-CZ" dirty="0" err="1"/>
              <a:t>Theater</a:t>
            </a:r>
            <a:r>
              <a:rPr lang="cs-CZ" dirty="0"/>
              <a:t>. 1999.</a:t>
            </a:r>
          </a:p>
          <a:p>
            <a:pPr>
              <a:spcAft>
                <a:spcPts val="1200"/>
              </a:spcAft>
            </a:pPr>
            <a:r>
              <a:rPr lang="cs-CZ" dirty="0"/>
              <a:t>Postdramatické divadlo. Bratislava 2007.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561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60851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nedrží se už dramatického textu jako hlavního prvku divadelní inscenace</a:t>
            </a:r>
          </a:p>
          <a:p>
            <a:pPr>
              <a:spcAft>
                <a:spcPts val="600"/>
              </a:spcAft>
            </a:pPr>
            <a:r>
              <a:rPr lang="cs-CZ" dirty="0"/>
              <a:t>tvůrci </a:t>
            </a:r>
            <a:r>
              <a:rPr lang="cs-CZ" dirty="0" err="1"/>
              <a:t>postdramatického</a:t>
            </a:r>
            <a:r>
              <a:rPr lang="cs-CZ" dirty="0"/>
              <a:t> divadla budují estetiku divadelního představení na situacích, které uvádějí dramatický text do speciálního vztahu k materiálnímu dění na jevišti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3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536504"/>
          </a:xfrm>
        </p:spPr>
        <p:txBody>
          <a:bodyPr anchor="b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dramatický text už není inscenován, tvůrci se snaží docílit u diváků patřičný účinek prostřednictvím prostorových, vizuálních a zvukových znaků</a:t>
            </a:r>
          </a:p>
          <a:p>
            <a:pPr>
              <a:spcAft>
                <a:spcPts val="600"/>
              </a:spcAft>
            </a:pPr>
            <a:r>
              <a:rPr lang="cs-CZ" dirty="0"/>
              <a:t>postdramatické divadlo nezná iluzívnost</a:t>
            </a:r>
          </a:p>
          <a:p>
            <a:pPr>
              <a:spcAft>
                <a:spcPts val="600"/>
              </a:spcAft>
            </a:pPr>
            <a:r>
              <a:rPr lang="cs-CZ" dirty="0"/>
              <a:t>cílem je dosáhnout u diváka odpovídající vnímání </a:t>
            </a:r>
          </a:p>
          <a:p>
            <a:pPr>
              <a:spcAft>
                <a:spcPts val="600"/>
              </a:spcAft>
            </a:pPr>
            <a:r>
              <a:rPr lang="cs-CZ" dirty="0"/>
              <a:t>v centru pozornosti je inscenace jako komunikační proces mezi hercem a publikem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sz="4500" dirty="0" err="1"/>
              <a:t>samovytváření</a:t>
            </a:r>
            <a:r>
              <a:rPr lang="cs-CZ" sz="4500" dirty="0"/>
              <a:t> a </a:t>
            </a:r>
            <a:r>
              <a:rPr lang="cs-CZ" sz="4500" dirty="0" err="1"/>
              <a:t>samoudržování</a:t>
            </a:r>
            <a:r>
              <a:rPr lang="cs-CZ" sz="4500" dirty="0"/>
              <a:t> systému (divadelní komunikace)</a:t>
            </a:r>
          </a:p>
          <a:p>
            <a:pPr>
              <a:spcAft>
                <a:spcPts val="600"/>
              </a:spcAft>
            </a:pPr>
            <a:r>
              <a:rPr lang="cs-CZ" sz="4500" dirty="0"/>
              <a:t>pojem „postdramatické divadlo“ nelze jednoznačně definovat – mnohovrstevnatost významů</a:t>
            </a:r>
          </a:p>
          <a:p>
            <a:pPr>
              <a:spcAft>
                <a:spcPts val="600"/>
              </a:spcAft>
            </a:pPr>
            <a:r>
              <a:rPr lang="cs-CZ" sz="4500" dirty="0"/>
              <a:t>„postdramatický text“</a:t>
            </a:r>
          </a:p>
          <a:p>
            <a:pPr lvl="1"/>
            <a:r>
              <a:rPr lang="cs-CZ" sz="4500" dirty="0"/>
              <a:t>nevykazuje základní strukturu dramatických textů</a:t>
            </a:r>
          </a:p>
          <a:p>
            <a:pPr lvl="1"/>
            <a:r>
              <a:rPr lang="cs-CZ" sz="4500" dirty="0"/>
              <a:t>chybí postavy</a:t>
            </a:r>
          </a:p>
          <a:p>
            <a:pPr lvl="1"/>
            <a:r>
              <a:rPr lang="cs-CZ" sz="4500" dirty="0"/>
              <a:t>zápletka</a:t>
            </a:r>
          </a:p>
          <a:p>
            <a:pPr lvl="1"/>
            <a:r>
              <a:rPr lang="cs-CZ" sz="4500" dirty="0"/>
              <a:t>konflikty</a:t>
            </a:r>
          </a:p>
          <a:p>
            <a:pPr lvl="1"/>
            <a:r>
              <a:rPr lang="cs-CZ" sz="4500" dirty="0"/>
              <a:t>atd.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84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 anchor="b"/>
          <a:lstStyle/>
          <a:p>
            <a:r>
              <a:rPr lang="cs-CZ" b="1" dirty="0"/>
              <a:t>vztah divadla k politice, politický účinek divadla</a:t>
            </a:r>
          </a:p>
          <a:p>
            <a:pPr lvl="1"/>
            <a:r>
              <a:rPr lang="cs-CZ" dirty="0"/>
              <a:t>politikum se nehledá v tématu, v obsahu, v „ději“</a:t>
            </a:r>
          </a:p>
          <a:p>
            <a:pPr lvl="1"/>
            <a:r>
              <a:rPr lang="cs-CZ" dirty="0"/>
              <a:t>politikum je ve „formě“ divadla – v procesu inscenování a předvádění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28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POSTDRAMATICKÉ 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b="1" dirty="0"/>
              <a:t>dvě tendence v </a:t>
            </a:r>
            <a:r>
              <a:rPr lang="cs-CZ" b="1" dirty="0" err="1"/>
              <a:t>postdramatickém</a:t>
            </a:r>
            <a:r>
              <a:rPr lang="cs-CZ" b="1" dirty="0"/>
              <a:t> divadle</a:t>
            </a:r>
          </a:p>
          <a:p>
            <a:pPr lvl="1"/>
            <a:r>
              <a:rPr lang="cs-CZ" dirty="0"/>
              <a:t>90. léta 20. století – potlačování textu, orientace na </a:t>
            </a:r>
            <a:r>
              <a:rPr lang="cs-CZ" dirty="0" err="1"/>
              <a:t>materialitu</a:t>
            </a:r>
            <a:r>
              <a:rPr lang="cs-CZ" dirty="0"/>
              <a:t> a produkční prostředky</a:t>
            </a:r>
          </a:p>
          <a:p>
            <a:pPr lvl="1"/>
            <a:r>
              <a:rPr lang="cs-CZ" dirty="0"/>
              <a:t>od počátku 21. století – nová orientace na literární text nazíraný hlediskem </a:t>
            </a:r>
            <a:r>
              <a:rPr lang="cs-CZ" dirty="0" err="1"/>
              <a:t>postdramatických</a:t>
            </a:r>
            <a:r>
              <a:rPr lang="cs-CZ" dirty="0"/>
              <a:t> principů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118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DIVADLO /</a:t>
            </a:r>
            <a:r>
              <a:rPr lang="cs-CZ" dirty="0"/>
              <a:t> </a:t>
            </a:r>
            <a:r>
              <a:rPr lang="cs-CZ" b="0" dirty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Theatre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Robert Wilson </a:t>
            </a:r>
            <a:r>
              <a:rPr lang="cs-CZ" sz="2400" i="1" dirty="0"/>
              <a:t>režisér</a:t>
            </a:r>
          </a:p>
          <a:p>
            <a:pPr>
              <a:lnSpc>
                <a:spcPct val="150000"/>
              </a:lnSpc>
            </a:pPr>
            <a:r>
              <a:rPr lang="cs-CZ" dirty="0"/>
              <a:t>Sarah Kane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/>
              <a:t>Martin </a:t>
            </a:r>
            <a:r>
              <a:rPr lang="cs-CZ" dirty="0" err="1"/>
              <a:t>Crimp</a:t>
            </a:r>
            <a:r>
              <a:rPr lang="cs-CZ" dirty="0"/>
              <a:t> </a:t>
            </a:r>
            <a:r>
              <a:rPr lang="cs-CZ" sz="2400" i="1" dirty="0"/>
              <a:t>autor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Elfriede</a:t>
            </a:r>
            <a:r>
              <a:rPr lang="cs-CZ" dirty="0"/>
              <a:t> </a:t>
            </a:r>
            <a:r>
              <a:rPr lang="cs-CZ" dirty="0" err="1"/>
              <a:t>Jelinek</a:t>
            </a:r>
            <a:r>
              <a:rPr lang="cs-CZ" dirty="0"/>
              <a:t> </a:t>
            </a:r>
            <a:r>
              <a:rPr lang="cs-CZ" sz="2400" i="1" dirty="0"/>
              <a:t>autorka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Heiner</a:t>
            </a:r>
            <a:r>
              <a:rPr lang="cs-CZ" dirty="0"/>
              <a:t> Müller </a:t>
            </a:r>
            <a:r>
              <a:rPr lang="cs-CZ" sz="2400" i="1" dirty="0"/>
              <a:t>autor, režisér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 lvl="8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85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DIVADLO</a:t>
            </a:r>
            <a:r>
              <a:rPr lang="cs-CZ" dirty="0"/>
              <a:t> </a:t>
            </a:r>
            <a:r>
              <a:rPr lang="cs-CZ" b="0" dirty="0"/>
              <a:t>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spcAft>
                <a:spcPts val="600"/>
              </a:spcAft>
            </a:pPr>
            <a:r>
              <a:rPr lang="cs-CZ" dirty="0"/>
              <a:t>Frank </a:t>
            </a:r>
            <a:r>
              <a:rPr lang="cs-CZ" dirty="0" err="1"/>
              <a:t>Castorf</a:t>
            </a:r>
            <a:r>
              <a:rPr lang="cs-CZ" dirty="0"/>
              <a:t> </a:t>
            </a:r>
            <a:r>
              <a:rPr lang="cs-CZ" sz="2400" i="1" dirty="0"/>
              <a:t>režisér, </a:t>
            </a:r>
            <a:r>
              <a:rPr lang="cs-CZ" sz="2400" i="1" dirty="0" err="1"/>
              <a:t>Volksbühne</a:t>
            </a:r>
            <a:r>
              <a:rPr lang="cs-CZ" sz="2400" i="1" dirty="0"/>
              <a:t> </a:t>
            </a:r>
            <a:r>
              <a:rPr lang="cs-CZ" sz="2400" i="1" dirty="0" err="1"/>
              <a:t>Berlin</a:t>
            </a:r>
            <a:r>
              <a:rPr lang="cs-CZ" sz="2400" i="1" dirty="0"/>
              <a:t> </a:t>
            </a:r>
          </a:p>
          <a:p>
            <a:r>
              <a:rPr lang="cs-CZ" dirty="0"/>
              <a:t>Sebastian Hartmann </a:t>
            </a:r>
            <a:r>
              <a:rPr lang="cs-CZ" sz="2000" i="1" dirty="0"/>
              <a:t>režisér</a:t>
            </a:r>
            <a:r>
              <a:rPr lang="cs-CZ" sz="2000" dirty="0"/>
              <a:t>, </a:t>
            </a:r>
            <a:r>
              <a:rPr lang="cs-CZ" sz="2000" i="1" dirty="0" err="1"/>
              <a:t>Burgtheater</a:t>
            </a:r>
            <a:r>
              <a:rPr lang="cs-CZ" sz="2000" dirty="0"/>
              <a:t> </a:t>
            </a:r>
            <a:r>
              <a:rPr lang="cs-CZ" sz="2400" i="1" dirty="0" err="1"/>
              <a:t>Wien</a:t>
            </a:r>
            <a:endParaRPr lang="cs-CZ" sz="24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/>
              <a:t>Christoph</a:t>
            </a:r>
            <a:r>
              <a:rPr lang="cs-CZ" dirty="0"/>
              <a:t> </a:t>
            </a:r>
            <a:r>
              <a:rPr lang="cs-CZ" dirty="0" err="1"/>
              <a:t>Marthaler</a:t>
            </a:r>
            <a:r>
              <a:rPr lang="cs-CZ" dirty="0"/>
              <a:t> </a:t>
            </a:r>
            <a:r>
              <a:rPr lang="cs-CZ" sz="2400" i="1" dirty="0"/>
              <a:t>režisér</a:t>
            </a:r>
          </a:p>
          <a:p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Pop </a:t>
            </a:r>
            <a:r>
              <a:rPr lang="cs-CZ" sz="2400" i="1" dirty="0"/>
              <a:t>skupina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Rimini</a:t>
            </a:r>
            <a:r>
              <a:rPr lang="cs-CZ" dirty="0"/>
              <a:t> </a:t>
            </a:r>
            <a:r>
              <a:rPr lang="cs-CZ" dirty="0" err="1"/>
              <a:t>Protokoll</a:t>
            </a:r>
            <a:r>
              <a:rPr lang="cs-CZ" dirty="0"/>
              <a:t> </a:t>
            </a:r>
            <a:r>
              <a:rPr lang="cs-CZ" sz="2400" i="1" dirty="0"/>
              <a:t>skupina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6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MODERNA V LITERAUTUŘE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824536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b="1" dirty="0"/>
              <a:t>experimentování s novými literárními technikami:</a:t>
            </a:r>
          </a:p>
          <a:p>
            <a:pPr lvl="1"/>
            <a:r>
              <a:rPr lang="cs-CZ" dirty="0"/>
              <a:t>volná nepřímá řeč</a:t>
            </a:r>
          </a:p>
          <a:p>
            <a:pPr lvl="1"/>
            <a:r>
              <a:rPr lang="cs-CZ" dirty="0"/>
              <a:t>fragmentární obraz světa</a:t>
            </a:r>
          </a:p>
          <a:p>
            <a:pPr lvl="1"/>
            <a:r>
              <a:rPr lang="cs-CZ" dirty="0"/>
              <a:t>relativizace názorů (zpochybňování)</a:t>
            </a:r>
          </a:p>
          <a:p>
            <a:pPr lvl="1"/>
            <a:r>
              <a:rPr lang="cs-CZ" dirty="0"/>
              <a:t>střídání perspektivy</a:t>
            </a:r>
          </a:p>
          <a:p>
            <a:pPr lvl="1"/>
            <a:r>
              <a:rPr lang="cs-CZ" dirty="0"/>
              <a:t>subjektivizace, psychologizace</a:t>
            </a:r>
          </a:p>
          <a:p>
            <a:pPr lvl="1"/>
            <a:r>
              <a:rPr lang="cs-CZ" dirty="0"/>
              <a:t>estetická sebereflexe</a:t>
            </a:r>
          </a:p>
          <a:p>
            <a:pPr lvl="1"/>
            <a:r>
              <a:rPr lang="cs-CZ" dirty="0"/>
              <a:t>narušování chronologie – subjektivní vnímání času</a:t>
            </a:r>
          </a:p>
          <a:p>
            <a:pPr lvl="1"/>
            <a:r>
              <a:rPr lang="cs-CZ" dirty="0"/>
              <a:t>aj.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7597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80520"/>
          </a:xfrm>
        </p:spPr>
        <p:txBody>
          <a:bodyPr>
            <a:normAutofit/>
          </a:bodyPr>
          <a:lstStyle/>
          <a:p>
            <a:r>
              <a:rPr lang="cs-CZ" dirty="0"/>
              <a:t>Vznik – konec 90. let (1998)</a:t>
            </a:r>
          </a:p>
          <a:p>
            <a:r>
              <a:rPr lang="cs-CZ" dirty="0"/>
              <a:t>Téměř výlučně ženská skupina</a:t>
            </a:r>
          </a:p>
          <a:p>
            <a:r>
              <a:rPr lang="cs-CZ" dirty="0"/>
              <a:t>Přinášejí koncepty a originální hrací struktury</a:t>
            </a:r>
          </a:p>
          <a:p>
            <a:r>
              <a:rPr lang="cs-CZ" dirty="0"/>
              <a:t>Kolektivnost tvorby od autorství až po herectví</a:t>
            </a:r>
          </a:p>
          <a:p>
            <a:r>
              <a:rPr lang="cs-CZ" dirty="0"/>
              <a:t>Řešení problémů před publikem, na jevišti</a:t>
            </a:r>
          </a:p>
          <a:p>
            <a:r>
              <a:rPr lang="cs-CZ" dirty="0"/>
              <a:t>Témata: voyerismus, kulturní prostituce, strategie ženské sebeprezentace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289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3816424"/>
          </a:xfrm>
        </p:spPr>
        <p:txBody>
          <a:bodyPr/>
          <a:lstStyle/>
          <a:p>
            <a:r>
              <a:rPr lang="cs-CZ" dirty="0"/>
              <a:t>Formální prostředky</a:t>
            </a:r>
          </a:p>
          <a:p>
            <a:pPr lvl="1"/>
            <a:r>
              <a:rPr lang="cs-CZ" dirty="0"/>
              <a:t>mýdlová opera, </a:t>
            </a:r>
          </a:p>
          <a:p>
            <a:pPr lvl="1"/>
            <a:r>
              <a:rPr lang="cs-CZ" dirty="0"/>
              <a:t>diskusní střety,  </a:t>
            </a:r>
          </a:p>
          <a:p>
            <a:pPr lvl="1"/>
            <a:r>
              <a:rPr lang="cs-CZ" dirty="0"/>
              <a:t>různé formy dialogu</a:t>
            </a:r>
          </a:p>
          <a:p>
            <a:r>
              <a:rPr lang="cs-CZ" dirty="0"/>
              <a:t>Cíle</a:t>
            </a:r>
          </a:p>
          <a:p>
            <a:pPr lvl="1"/>
            <a:r>
              <a:rPr lang="cs-CZ" dirty="0"/>
              <a:t>demaskování sociálních rituálů</a:t>
            </a:r>
          </a:p>
          <a:p>
            <a:pPr lvl="1"/>
            <a:r>
              <a:rPr lang="cs-CZ" dirty="0"/>
              <a:t>Průzkum společenských hranic komunikace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7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/ </a:t>
            </a:r>
            <a:r>
              <a:rPr lang="cs-CZ" b="1" dirty="0" err="1"/>
              <a:t>What´s</a:t>
            </a:r>
            <a:r>
              <a:rPr lang="cs-CZ" b="1" dirty="0"/>
              <a:t> </a:t>
            </a:r>
            <a:r>
              <a:rPr lang="cs-CZ" b="1" dirty="0" err="1"/>
              <a:t>wrong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381642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9551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47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/ 7 sester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08512"/>
          </a:xfrm>
        </p:spPr>
        <p:txBody>
          <a:bodyPr/>
          <a:lstStyle/>
          <a:p>
            <a:r>
              <a:rPr lang="cs-CZ" dirty="0"/>
              <a:t>7 sester – skupinový portrét podle Čechova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5398262" cy="383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83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/ JARNÍ OBĚŤ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Stravinskij</a:t>
            </a:r>
            <a:r>
              <a:rPr lang="cs-CZ" dirty="0"/>
              <a:t> – Svěcení jara</a:t>
            </a:r>
          </a:p>
          <a:p>
            <a:r>
              <a:rPr lang="cs-CZ" dirty="0"/>
              <a:t>Představení, kde účinkují s vlastními matkami</a:t>
            </a:r>
          </a:p>
          <a:p>
            <a:r>
              <a:rPr lang="cs-CZ" dirty="0"/>
              <a:t>Smysl obětování se</a:t>
            </a:r>
          </a:p>
          <a:p>
            <a:r>
              <a:rPr lang="cs-CZ" dirty="0"/>
              <a:t>Role ženy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54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304256" cy="34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72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eshepop.de/typo3temp/pics/SheShePop_Schubladen_c_BKrieg_1961_2b453f4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190"/>
            <a:ext cx="4464496" cy="26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She</a:t>
            </a:r>
            <a:r>
              <a:rPr lang="cs-CZ" b="1" dirty="0"/>
              <a:t> </a:t>
            </a:r>
            <a:r>
              <a:rPr lang="cs-CZ" b="1" dirty="0" err="1"/>
              <a:t>She</a:t>
            </a:r>
            <a:r>
              <a:rPr lang="cs-CZ" b="1" dirty="0"/>
              <a:t> Pop / KRABICE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55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730257" cy="284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32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She</a:t>
            </a:r>
            <a:r>
              <a:rPr lang="cs-CZ" sz="4000" dirty="0"/>
              <a:t> </a:t>
            </a:r>
            <a:r>
              <a:rPr lang="cs-CZ" sz="4000" dirty="0" err="1"/>
              <a:t>She</a:t>
            </a:r>
            <a:r>
              <a:rPr lang="cs-CZ" sz="4000" dirty="0"/>
              <a:t> Pop – Divadelní svět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Divadelní svět Brno 2016 – představení </a:t>
            </a:r>
            <a:r>
              <a:rPr lang="cs-CZ" dirty="0" err="1"/>
              <a:t>Schubladen</a:t>
            </a:r>
            <a:r>
              <a:rPr lang="cs-CZ" dirty="0"/>
              <a:t> (Krabice)</a:t>
            </a:r>
          </a:p>
          <a:p>
            <a:pPr lvl="1"/>
            <a:r>
              <a:rPr lang="cs-CZ" dirty="0"/>
              <a:t>Konfrontace západního Německa s východním Německem – rozhovory žen</a:t>
            </a:r>
          </a:p>
          <a:p>
            <a:r>
              <a:rPr lang="cs-CZ" dirty="0">
                <a:hlinkClick r:id="rId2"/>
              </a:rPr>
              <a:t>http://www.sheshepop.de/produktionen/schubladen.html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612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Helgard</a:t>
            </a:r>
            <a:r>
              <a:rPr lang="cs-CZ" dirty="0"/>
              <a:t> </a:t>
            </a:r>
            <a:r>
              <a:rPr lang="cs-CZ" dirty="0" err="1"/>
              <a:t>Haug</a:t>
            </a:r>
            <a:endParaRPr lang="cs-CZ" dirty="0"/>
          </a:p>
          <a:p>
            <a:r>
              <a:rPr lang="cs-CZ" dirty="0"/>
              <a:t>Daniel </a:t>
            </a:r>
            <a:r>
              <a:rPr lang="cs-CZ" dirty="0" err="1"/>
              <a:t>Wetzel</a:t>
            </a:r>
            <a:endParaRPr lang="cs-CZ" dirty="0"/>
          </a:p>
          <a:p>
            <a:r>
              <a:rPr lang="cs-CZ" dirty="0"/>
              <a:t>Stefan </a:t>
            </a:r>
            <a:r>
              <a:rPr lang="cs-CZ" dirty="0" err="1"/>
              <a:t>Kaegi</a:t>
            </a:r>
            <a:endParaRPr lang="cs-CZ" dirty="0"/>
          </a:p>
          <a:p>
            <a:r>
              <a:rPr lang="cs-CZ" dirty="0"/>
              <a:t>německo-švýcarský tým režisérů, </a:t>
            </a:r>
            <a:r>
              <a:rPr lang="cs-CZ" dirty="0" err="1"/>
              <a:t>performerů</a:t>
            </a:r>
            <a:r>
              <a:rPr lang="cs-CZ" dirty="0"/>
              <a:t>, autorů…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76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cs-CZ" dirty="0"/>
              <a:t>proti dramatickému textu staví</a:t>
            </a:r>
          </a:p>
          <a:p>
            <a:pPr lvl="1"/>
            <a:r>
              <a:rPr lang="cs-CZ" dirty="0"/>
              <a:t>plán postupu při inscenování např. mezinárodních vztahů</a:t>
            </a:r>
          </a:p>
          <a:p>
            <a:pPr lvl="1"/>
            <a:r>
              <a:rPr lang="cs-CZ" dirty="0"/>
              <a:t>v jejich performancích a rozhlasových hrách vystupují laici, kteří hrají sami sebe (experti ze skutečnosti – specialisté)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66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-283464"/>
            <a:r>
              <a:rPr lang="cs-CZ" i="1" dirty="0"/>
              <a:t> </a:t>
            </a:r>
            <a:r>
              <a:rPr lang="cs-CZ" dirty="0"/>
              <a:t>dokumentární inscenace Schillerova </a:t>
            </a:r>
            <a:r>
              <a:rPr lang="cs-CZ" i="1" dirty="0"/>
              <a:t>Valdštejna:</a:t>
            </a:r>
            <a:endParaRPr lang="cs-CZ" dirty="0"/>
          </a:p>
          <a:p>
            <a:pPr marL="283464" lvl="1" indent="-283464"/>
            <a:r>
              <a:rPr lang="cs-CZ" dirty="0"/>
              <a:t>vystupují lidé, jejichž životy vykazují paralely s postavami hry a s jejími motivy</a:t>
            </a:r>
          </a:p>
          <a:p>
            <a:pPr marL="283464" lvl="1" indent="-283464"/>
            <a:endParaRPr lang="cs-CZ" dirty="0"/>
          </a:p>
          <a:p>
            <a:pPr marL="0" indent="-283464"/>
            <a:r>
              <a:rPr lang="cs-CZ" b="1" dirty="0"/>
              <a:t>Premiéra: Návštěva staré dámy</a:t>
            </a:r>
            <a:endParaRPr lang="cs-CZ" dirty="0"/>
          </a:p>
          <a:p>
            <a:pPr marL="283464" lvl="1" indent="-283464"/>
            <a:r>
              <a:rPr lang="cs-CZ" dirty="0"/>
              <a:t>lidé vzpomínají 50 let po premiéře </a:t>
            </a:r>
            <a:r>
              <a:rPr lang="cs-CZ" i="1" dirty="0"/>
              <a:t>Návštěvy staré </a:t>
            </a:r>
            <a:r>
              <a:rPr lang="cs-CZ" dirty="0"/>
              <a:t>dámy na úspěch hry, na slávu </a:t>
            </a:r>
            <a:r>
              <a:rPr lang="cs-CZ" dirty="0" err="1"/>
              <a:t>Dürrenmatta</a:t>
            </a:r>
            <a:endParaRPr lang="cs-CZ" dirty="0"/>
          </a:p>
          <a:p>
            <a:pPr marL="283464" lvl="1" indent="-283464"/>
            <a:r>
              <a:rPr lang="cs-CZ" dirty="0"/>
              <a:t>současní „herci“ jsou lidé z tehdejšího zákulisí, technici, představitelé dětských rolí…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59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MODERNA V LITERATUŘE / Směry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464496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naturalismus</a:t>
            </a:r>
          </a:p>
          <a:p>
            <a:r>
              <a:rPr lang="cs-CZ" b="1" dirty="0"/>
              <a:t>expresionismus</a:t>
            </a:r>
          </a:p>
          <a:p>
            <a:r>
              <a:rPr lang="cs-CZ" b="1" dirty="0"/>
              <a:t>Vídeňská moderna</a:t>
            </a:r>
          </a:p>
          <a:p>
            <a:r>
              <a:rPr lang="cs-CZ" b="1" dirty="0"/>
              <a:t>dekadence</a:t>
            </a:r>
          </a:p>
          <a:p>
            <a:endParaRPr lang="cs-CZ" dirty="0"/>
          </a:p>
          <a:p>
            <a:r>
              <a:rPr lang="cs-CZ" i="1" dirty="0"/>
              <a:t>„Modernost je to, co pomíjí, mizí, co je nahodilé, je to polovina umění, jehož druhou polovinou je to, co je věčné a neměnné.“ </a:t>
            </a:r>
            <a:r>
              <a:rPr lang="cs-CZ" dirty="0"/>
              <a:t>(Charles Baudelaire)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1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RIMINI PROTOKOLL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464496"/>
          </a:xfrm>
        </p:spPr>
        <p:txBody>
          <a:bodyPr>
            <a:normAutofit/>
          </a:bodyPr>
          <a:lstStyle/>
          <a:p>
            <a:r>
              <a:rPr lang="cs-CZ" b="1" dirty="0"/>
              <a:t>kopie zasedání německého </a:t>
            </a:r>
            <a:r>
              <a:rPr lang="cs-CZ" b="1" dirty="0" err="1"/>
              <a:t>Bundestagu</a:t>
            </a:r>
            <a:r>
              <a:rPr lang="cs-CZ" b="1" dirty="0"/>
              <a:t> dne 27. 6. 2002</a:t>
            </a:r>
          </a:p>
          <a:p>
            <a:pPr lvl="1"/>
            <a:r>
              <a:rPr lang="cs-CZ" dirty="0"/>
              <a:t>v Berlíně se konalo skutečné zasedání </a:t>
            </a:r>
            <a:r>
              <a:rPr lang="cs-CZ" dirty="0" err="1"/>
              <a:t>Bundestagu</a:t>
            </a:r>
            <a:endParaRPr lang="cs-CZ" dirty="0"/>
          </a:p>
          <a:p>
            <a:pPr lvl="1"/>
            <a:r>
              <a:rPr lang="cs-CZ" dirty="0"/>
              <a:t>v Bonnu se paralelně vytvářela „kopie“ tohoto zasedání </a:t>
            </a:r>
          </a:p>
          <a:p>
            <a:pPr lvl="1"/>
            <a:r>
              <a:rPr lang="cs-CZ" dirty="0"/>
              <a:t>role poslanců „hráli“ bonnští voliči</a:t>
            </a:r>
          </a:p>
          <a:p>
            <a:pPr lvl="1"/>
            <a:r>
              <a:rPr lang="cs-CZ" dirty="0"/>
              <a:t>text originálních vystoupení byl reprodukován podobně jako při simultánním překladu – s mírným zpožděním za originálem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17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RIMINI PROTOKOLL / KONTROLA KVALITY – květen 2014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0173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41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 DIVADLO / </a:t>
            </a:r>
            <a:r>
              <a:rPr lang="cs-CZ" b="1" dirty="0" err="1"/>
              <a:t>Castorf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Frank </a:t>
            </a:r>
            <a:r>
              <a:rPr lang="cs-CZ" dirty="0" err="1"/>
              <a:t>Castorf</a:t>
            </a:r>
            <a:endParaRPr lang="cs-CZ" dirty="0"/>
          </a:p>
          <a:p>
            <a:pPr lvl="1"/>
            <a:r>
              <a:rPr lang="cs-CZ" dirty="0"/>
              <a:t>Režisér</a:t>
            </a:r>
          </a:p>
          <a:p>
            <a:pPr lvl="1"/>
            <a:r>
              <a:rPr lang="cs-CZ" dirty="0"/>
              <a:t>Berlín – </a:t>
            </a:r>
            <a:r>
              <a:rPr lang="cs-CZ" dirty="0" err="1"/>
              <a:t>Volksbühne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204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frank casto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7398"/>
            <a:ext cx="6923384" cy="51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12. 5. 2016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58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„Moje základní technika: rozbíjení.“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Frank </a:t>
            </a:r>
            <a:r>
              <a:rPr lang="cs-CZ" dirty="0" err="1"/>
              <a:t>Castorf</a:t>
            </a:r>
            <a:r>
              <a:rPr lang="cs-CZ" dirty="0"/>
              <a:t> v interview o svém působení na festivalu v Bayreuthu 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Václav Cejpek / 12.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49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„Chaos, potřebuji chaos!“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Frank </a:t>
            </a:r>
            <a:r>
              <a:rPr lang="cs-CZ" dirty="0" err="1"/>
              <a:t>Castorf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Václav Cejpek / 12. 5.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40BB4-5B0E-471D-86C8-F49CE354C89F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81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Frank </a:t>
            </a:r>
            <a:r>
              <a:rPr lang="cs-CZ" sz="2800" dirty="0" err="1"/>
              <a:t>Castorf</a:t>
            </a:r>
            <a:r>
              <a:rPr lang="cs-CZ" sz="2800" dirty="0"/>
              <a:t> / Idiot / </a:t>
            </a:r>
            <a:br>
              <a:rPr lang="cs-CZ" sz="2800" dirty="0"/>
            </a:br>
            <a:r>
              <a:rPr lang="cs-CZ" sz="2800" dirty="0"/>
              <a:t>scéna Bert Neumann</a:t>
            </a:r>
          </a:p>
        </p:txBody>
      </p:sp>
      <p:pic>
        <p:nvPicPr>
          <p:cNvPr id="1026" name="Picture 2" descr="C:\Documents and Settings\cejpek.JAMU\Dokumenty\Obrázky\Castorf_Idiot\Castorf_Neumann_Idiot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400" y="2275681"/>
            <a:ext cx="52832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2251379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5122" name="Picture 2" descr="C:\Documents and Settings\cejpek.JAMU\Dokumenty\Obrázky\Castorf_Idiot\Castorf_Neumann_Idiot_5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124744"/>
            <a:ext cx="3206849" cy="54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31839918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pic>
        <p:nvPicPr>
          <p:cNvPr id="4098" name="Picture 2" descr="C:\Documents and Settings\cejpek.JAMU\Dokumenty\Obrázky\Castorf_Idiot\Castorf_Neumann_Idiot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2275681"/>
            <a:ext cx="4927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37331082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Castorf</a:t>
            </a:r>
            <a:r>
              <a:rPr lang="cs-CZ" sz="2400" dirty="0"/>
              <a:t> / Idiot / scéna Bert Neumann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139156"/>
            <a:ext cx="5334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132087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</a:t>
            </a:r>
            <a:r>
              <a:rPr lang="cs-CZ" b="0" dirty="0"/>
              <a:t> V LITERATUŘE / 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896544"/>
          </a:xfrm>
        </p:spPr>
        <p:txBody>
          <a:bodyPr>
            <a:normAutofit fontScale="85000" lnSpcReduction="20000"/>
          </a:bodyPr>
          <a:lstStyle/>
          <a:p>
            <a:endParaRPr lang="cs-CZ" b="1" dirty="0"/>
          </a:p>
          <a:p>
            <a:r>
              <a:rPr lang="cs-CZ" b="1" dirty="0"/>
              <a:t>James </a:t>
            </a:r>
            <a:r>
              <a:rPr lang="cs-CZ" b="1" dirty="0" err="1"/>
              <a:t>Joyce</a:t>
            </a:r>
            <a:endParaRPr lang="cs-CZ" b="1" dirty="0"/>
          </a:p>
          <a:p>
            <a:pPr lvl="1"/>
            <a:r>
              <a:rPr lang="cs-CZ" dirty="0"/>
              <a:t>Odysseus</a:t>
            </a:r>
          </a:p>
          <a:p>
            <a:r>
              <a:rPr lang="cs-CZ" b="1" dirty="0"/>
              <a:t>Rainer Maria Rilke</a:t>
            </a:r>
          </a:p>
          <a:p>
            <a:pPr lvl="1"/>
            <a:r>
              <a:rPr lang="cs-CZ" dirty="0"/>
              <a:t>Zápisky Malta </a:t>
            </a:r>
            <a:r>
              <a:rPr lang="cs-CZ" dirty="0" err="1"/>
              <a:t>Lauridse</a:t>
            </a:r>
            <a:r>
              <a:rPr lang="cs-CZ" dirty="0"/>
              <a:t> </a:t>
            </a:r>
            <a:r>
              <a:rPr lang="cs-CZ" dirty="0" err="1"/>
              <a:t>Brigga</a:t>
            </a:r>
            <a:endParaRPr lang="cs-CZ" dirty="0"/>
          </a:p>
          <a:p>
            <a:pPr lvl="1"/>
            <a:r>
              <a:rPr lang="cs-CZ" dirty="0"/>
              <a:t>Píseň o lásce a smrti korneta Kryštofa Rilka</a:t>
            </a:r>
          </a:p>
          <a:p>
            <a:r>
              <a:rPr lang="cs-CZ" b="1" dirty="0"/>
              <a:t>Franz Kafka</a:t>
            </a:r>
          </a:p>
          <a:p>
            <a:pPr lvl="1"/>
            <a:r>
              <a:rPr lang="cs-CZ" dirty="0"/>
              <a:t>Zámek</a:t>
            </a:r>
          </a:p>
          <a:p>
            <a:pPr lvl="1"/>
            <a:r>
              <a:rPr lang="cs-CZ" dirty="0"/>
              <a:t>Proces</a:t>
            </a:r>
          </a:p>
          <a:p>
            <a:pPr lvl="1"/>
            <a:r>
              <a:rPr lang="cs-CZ" dirty="0"/>
              <a:t>Proměna</a:t>
            </a:r>
          </a:p>
          <a:p>
            <a:r>
              <a:rPr lang="cs-CZ" b="1" dirty="0"/>
              <a:t>Marcel </a:t>
            </a:r>
            <a:r>
              <a:rPr lang="cs-CZ" b="1" dirty="0" err="1"/>
              <a:t>Proust</a:t>
            </a:r>
            <a:endParaRPr lang="cs-CZ" b="1" dirty="0"/>
          </a:p>
          <a:p>
            <a:pPr lvl="1"/>
            <a:r>
              <a:rPr lang="cs-CZ" dirty="0"/>
              <a:t>Hledání ztraceného času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Castorf</a:t>
            </a:r>
            <a:r>
              <a:rPr lang="cs-CZ" sz="2400" dirty="0"/>
              <a:t> / Idiot / scéna Bert Neumann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675" y="2310606"/>
            <a:ext cx="52006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15946869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Cesta do hlubin noci</a:t>
            </a:r>
            <a:br>
              <a:rPr lang="cs-CZ" dirty="0"/>
            </a:br>
            <a:r>
              <a:rPr lang="cs-CZ" dirty="0" err="1"/>
              <a:t>Residenztheater</a:t>
            </a:r>
            <a:r>
              <a:rPr lang="cs-CZ" dirty="0"/>
              <a:t> Mnichov, 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Louis </a:t>
            </a:r>
            <a:r>
              <a:rPr lang="cs-CZ" b="1" dirty="0" err="1">
                <a:solidFill>
                  <a:srgbClr val="00B0F0"/>
                </a:solidFill>
              </a:rPr>
              <a:t>Céline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Cesta do hlubin noci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https://www.youtube.com/watch?v=XHWmGriJRYo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F4E7ED">
                    <a:shade val="50000"/>
                  </a:srgbClr>
                </a:solidFill>
              </a:rPr>
              <a:t>Václav Cejpek / 20. 4. 2017</a:t>
            </a:r>
          </a:p>
        </p:txBody>
      </p:sp>
    </p:spTree>
    <p:extLst>
      <p:ext uri="{BB962C8B-B14F-4D97-AF65-F5344CB8AC3E}">
        <p14:creationId xmlns:p14="http://schemas.microsoft.com/office/powerpoint/2010/main" val="908211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 DIVADLO / Česko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Jan Nebeský</a:t>
            </a:r>
          </a:p>
          <a:p>
            <a:pPr lvl="1"/>
            <a:r>
              <a:rPr lang="cs-CZ" dirty="0"/>
              <a:t>Král Lear (Národní divadlo)</a:t>
            </a:r>
          </a:p>
          <a:p>
            <a:pPr marL="347472" lvl="1" indent="0">
              <a:buNone/>
            </a:pPr>
            <a:endParaRPr lang="cs-CZ" dirty="0"/>
          </a:p>
          <a:p>
            <a:r>
              <a:rPr lang="cs-CZ" b="1" dirty="0"/>
              <a:t>Ladislav </a:t>
            </a:r>
            <a:r>
              <a:rPr lang="cs-CZ" b="1" dirty="0" err="1"/>
              <a:t>Bambušek</a:t>
            </a:r>
            <a:endParaRPr lang="cs-CZ" b="1" dirty="0"/>
          </a:p>
          <a:p>
            <a:pPr lvl="1"/>
            <a:r>
              <a:rPr lang="cs-CZ" dirty="0" err="1"/>
              <a:t>Cantos</a:t>
            </a:r>
            <a:r>
              <a:rPr lang="cs-CZ" dirty="0"/>
              <a:t> (</a:t>
            </a:r>
            <a:r>
              <a:rPr lang="cs-CZ" dirty="0" err="1"/>
              <a:t>Ezra</a:t>
            </a:r>
            <a:r>
              <a:rPr lang="cs-CZ" dirty="0"/>
              <a:t> </a:t>
            </a:r>
            <a:r>
              <a:rPr lang="cs-CZ" dirty="0" err="1"/>
              <a:t>Pound</a:t>
            </a:r>
            <a:r>
              <a:rPr lang="cs-CZ" dirty="0"/>
              <a:t> – Divadlo Na zábradlí)</a:t>
            </a:r>
          </a:p>
          <a:p>
            <a:endParaRPr lang="cs-CZ" b="1" dirty="0"/>
          </a:p>
          <a:p>
            <a:r>
              <a:rPr lang="cs-CZ" b="1" dirty="0"/>
              <a:t>David Jařab</a:t>
            </a:r>
          </a:p>
          <a:p>
            <a:pPr lvl="1"/>
            <a:r>
              <a:rPr lang="cs-CZ" dirty="0"/>
              <a:t>Divadlo komedie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59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POSTDRAMATICKÉ  DIVADLO / Česko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Daniel Špinar</a:t>
            </a:r>
          </a:p>
          <a:p>
            <a:pPr marL="914400" lvl="2" indent="0">
              <a:buNone/>
            </a:pPr>
            <a:r>
              <a:rPr lang="cs-CZ" sz="2800" dirty="0"/>
              <a:t>Národní divadlo</a:t>
            </a:r>
          </a:p>
          <a:p>
            <a:pPr marL="914400" lvl="2" indent="0">
              <a:buNone/>
            </a:pPr>
            <a:endParaRPr lang="cs-CZ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Martin</a:t>
            </a:r>
            <a:r>
              <a:rPr lang="cs-CZ" sz="3200" dirty="0"/>
              <a:t> </a:t>
            </a:r>
            <a:r>
              <a:rPr lang="cs-CZ" sz="3200" b="1" dirty="0" err="1"/>
              <a:t>Čičvák</a:t>
            </a:r>
            <a:br>
              <a:rPr lang="cs-CZ" sz="3200" b="1" dirty="0"/>
            </a:br>
            <a:r>
              <a:rPr lang="cs-CZ" dirty="0"/>
              <a:t>Národní</a:t>
            </a:r>
            <a:r>
              <a:rPr lang="cs-CZ" sz="3200" dirty="0"/>
              <a:t> </a:t>
            </a:r>
            <a:r>
              <a:rPr lang="cs-CZ" dirty="0"/>
              <a:t>divadlo</a:t>
            </a:r>
            <a:r>
              <a:rPr lang="cs-CZ" sz="3200" dirty="0"/>
              <a:t> </a:t>
            </a:r>
            <a:r>
              <a:rPr lang="cs-CZ" dirty="0"/>
              <a:t>Činoherní</a:t>
            </a:r>
            <a:r>
              <a:rPr lang="cs-CZ" sz="3200" dirty="0"/>
              <a:t> </a:t>
            </a:r>
            <a:r>
              <a:rPr lang="cs-CZ" dirty="0"/>
              <a:t>klub</a:t>
            </a:r>
            <a:r>
              <a:rPr lang="cs-CZ" sz="3200" dirty="0"/>
              <a:t>, </a:t>
            </a:r>
            <a:r>
              <a:rPr lang="cs-CZ" dirty="0"/>
              <a:t>Divadlo</a:t>
            </a:r>
            <a:r>
              <a:rPr lang="cs-CZ" sz="3200" dirty="0"/>
              <a:t> </a:t>
            </a:r>
            <a:r>
              <a:rPr lang="cs-CZ" dirty="0"/>
              <a:t>na</a:t>
            </a:r>
            <a:r>
              <a:rPr lang="cs-CZ" sz="3200" dirty="0"/>
              <a:t> </a:t>
            </a:r>
            <a:r>
              <a:rPr lang="cs-CZ" dirty="0"/>
              <a:t>Vinohradech</a:t>
            </a:r>
          </a:p>
          <a:p>
            <a:endParaRPr lang="cs-CZ" dirty="0"/>
          </a:p>
          <a:p>
            <a:r>
              <a:rPr lang="cs-CZ" dirty="0"/>
              <a:t>atd. aj.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Václav Cejpek / 10. 5.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02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</a:t>
            </a:r>
            <a:r>
              <a:rPr lang="cs-CZ" b="0" dirty="0"/>
              <a:t> V LITERATUŘE / 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/>
          </a:p>
          <a:p>
            <a:pPr>
              <a:spcAft>
                <a:spcPts val="600"/>
              </a:spcAft>
            </a:pPr>
            <a:r>
              <a:rPr lang="cs-CZ" b="1" dirty="0"/>
              <a:t>Robert Musil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Muž bez vlastností</a:t>
            </a:r>
          </a:p>
          <a:p>
            <a:pPr>
              <a:spcAft>
                <a:spcPts val="600"/>
              </a:spcAft>
            </a:pPr>
            <a:r>
              <a:rPr lang="cs-CZ" b="1" dirty="0"/>
              <a:t>Thomas </a:t>
            </a:r>
            <a:r>
              <a:rPr lang="cs-CZ" b="1" dirty="0" err="1"/>
              <a:t>Stearns</a:t>
            </a:r>
            <a:r>
              <a:rPr lang="cs-CZ" b="1" dirty="0"/>
              <a:t> </a:t>
            </a:r>
            <a:r>
              <a:rPr lang="cs-CZ" b="1" dirty="0" err="1"/>
              <a:t>Eliot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dirty="0"/>
              <a:t>Pustá země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Vražda v katedrále</a:t>
            </a:r>
          </a:p>
          <a:p>
            <a:pPr>
              <a:spcAft>
                <a:spcPts val="600"/>
              </a:spcAft>
            </a:pPr>
            <a:r>
              <a:rPr lang="cs-CZ" b="1" dirty="0" err="1"/>
              <a:t>Ezra</a:t>
            </a:r>
            <a:r>
              <a:rPr lang="cs-CZ" b="1" dirty="0"/>
              <a:t> </a:t>
            </a:r>
            <a:r>
              <a:rPr lang="cs-CZ" b="1" dirty="0" err="1"/>
              <a:t>Pound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dirty="0" err="1"/>
              <a:t>Cantos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MODERNA V LITERATUŘE / představitelé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pPr>
              <a:spcAft>
                <a:spcPts val="600"/>
              </a:spcAft>
            </a:pPr>
            <a:r>
              <a:rPr lang="cs-CZ" b="1" dirty="0"/>
              <a:t>Virginia Woolfová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Paní Dallowayová</a:t>
            </a:r>
          </a:p>
          <a:p>
            <a:pPr>
              <a:spcAft>
                <a:spcPts val="600"/>
              </a:spcAft>
            </a:pPr>
            <a:r>
              <a:rPr lang="cs-CZ" b="1" dirty="0"/>
              <a:t>Hugo von </a:t>
            </a:r>
            <a:r>
              <a:rPr lang="cs-CZ" b="1" dirty="0" err="1"/>
              <a:t>Hofmannsthal</a:t>
            </a:r>
            <a:r>
              <a:rPr lang="cs-CZ" dirty="0"/>
              <a:t> (Richard </a:t>
            </a:r>
            <a:r>
              <a:rPr lang="cs-CZ" dirty="0" err="1"/>
              <a:t>Strauss</a:t>
            </a:r>
            <a:r>
              <a:rPr lang="cs-CZ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Elektra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Salome</a:t>
            </a:r>
          </a:p>
          <a:p>
            <a:pPr>
              <a:spcAft>
                <a:spcPts val="600"/>
              </a:spcAft>
            </a:pPr>
            <a:r>
              <a:rPr lang="cs-CZ" dirty="0"/>
              <a:t>a další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cs-CZ" sz="1600">
                <a:solidFill>
                  <a:srgbClr val="C00000"/>
                </a:solidFill>
              </a:rPr>
              <a:t>Václav Cejpek / 10. 5. 2018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1DE-0D3A-4EEE-A97D-5BBC7D1EFB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1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2413</Words>
  <Application>Microsoft Office PowerPoint</Application>
  <PresentationFormat>Předvádění na obrazovce (4:3)</PresentationFormat>
  <Paragraphs>493</Paragraphs>
  <Slides>73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6" baseType="lpstr">
      <vt:lpstr>Arial</vt:lpstr>
      <vt:lpstr>Calibri</vt:lpstr>
      <vt:lpstr>Motiv systému Office</vt:lpstr>
      <vt:lpstr>DIVADLO POSTMODERNÍ  A POSTDRAMATICKÉ</vt:lpstr>
      <vt:lpstr>MODERNA / termín, užití</vt:lpstr>
      <vt:lpstr>MODERNA /původ slova, význam</vt:lpstr>
      <vt:lpstr>MODERNA V LITEARTUŘE</vt:lpstr>
      <vt:lpstr>MODERNA V LITERAUTUŘE</vt:lpstr>
      <vt:lpstr>MODERNA V LITERATUŘE / Směry</vt:lpstr>
      <vt:lpstr>MODERNA V LITERATUŘE /  představitelé</vt:lpstr>
      <vt:lpstr>MODERNA V LITERATUŘE /  představitelé</vt:lpstr>
      <vt:lpstr>MODERNA V LITERATUŘE / představitelé</vt:lpstr>
      <vt:lpstr>MODERNA VE VÝTVARNÉM UMĚNÍ</vt:lpstr>
      <vt:lpstr>MODERNA – FAUVISMUS  Rousseau: Hladový lev // Kirchner: Marzella</vt:lpstr>
      <vt:lpstr>MODERNA – DADA  Marcel Duchamp: Fontána (1917)</vt:lpstr>
      <vt:lpstr>MODERNA  ARCHITEKTURA - funkcionalismus</vt:lpstr>
      <vt:lpstr>MODERNA / Funkcionalismus</vt:lpstr>
      <vt:lpstr>LE CORBUSIER Berlín / Ronchamp</vt:lpstr>
      <vt:lpstr>POSTMODERNA /  původ a význam slova</vt:lpstr>
      <vt:lpstr>POSTMODERNA</vt:lpstr>
      <vt:lpstr>POSTMODERNA</vt:lpstr>
      <vt:lpstr>POSTMODERNA</vt:lpstr>
      <vt:lpstr>POSTMODERNA / Lyotard</vt:lpstr>
      <vt:lpstr>POSTMODERNA / Lyotard</vt:lpstr>
      <vt:lpstr>POSTMODERNA / prvky a znaky</vt:lpstr>
      <vt:lpstr>POSTMODERNA / prvky a znaky</vt:lpstr>
      <vt:lpstr>POSTMODERNA prvky a znaky</vt:lpstr>
      <vt:lpstr>POSTMODERNA / metody</vt:lpstr>
      <vt:lpstr>POSTMODERNA / Happening</vt:lpstr>
      <vt:lpstr>POSTMODERNA / Fluxus</vt:lpstr>
      <vt:lpstr>POSTMODERNA / Fluxus</vt:lpstr>
      <vt:lpstr>POSTMODERNA / Fluxus Joseph Beuys (performance) / George Maciunas: Flux Year Box 2, 1967</vt:lpstr>
      <vt:lpstr>POSTMODERNA / Bodyart</vt:lpstr>
      <vt:lpstr>POSTMODERNA / Bodyart</vt:lpstr>
      <vt:lpstr>POSTMODERNA / Bodyart</vt:lpstr>
      <vt:lpstr>POSTMODERNA / Videoumění</vt:lpstr>
      <vt:lpstr>POSTMODERNA / Performance</vt:lpstr>
      <vt:lpstr>POSTMODERNA / Popart </vt:lpstr>
      <vt:lpstr>POSTMODERNA  cool drama (coolness dramatika)</vt:lpstr>
      <vt:lpstr>POSTMODERNA  cool drama (coolness dramatika)</vt:lpstr>
      <vt:lpstr>POSTMODERNA  cool drama (coolness dramatika)</vt:lpstr>
      <vt:lpstr>POSTMODERNA  cool drama (coolness dramatika)</vt:lpstr>
      <vt:lpstr>POSTMODERNA /  cool dramatika – představitelé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</vt:lpstr>
      <vt:lpstr>POSTDRAMATICKÉ DIVADLO / představitelé</vt:lpstr>
      <vt:lpstr>POSTDRAMATICKÉ DIVADLO představitelé</vt:lpstr>
      <vt:lpstr>She She Pop </vt:lpstr>
      <vt:lpstr>She She Pop </vt:lpstr>
      <vt:lpstr>She She Pop / What´s wrong?</vt:lpstr>
      <vt:lpstr>She She Pop / 7 sester</vt:lpstr>
      <vt:lpstr>She She Pop / JARNÍ OBĚŤ</vt:lpstr>
      <vt:lpstr>She She Pop / KRABICE</vt:lpstr>
      <vt:lpstr>She She Pop – Divadelní svět Brno</vt:lpstr>
      <vt:lpstr>RIMINI PROTOKOLL</vt:lpstr>
      <vt:lpstr>RIMINI PROTOKOLL</vt:lpstr>
      <vt:lpstr>RIMINI PROTOKOLL</vt:lpstr>
      <vt:lpstr>RIMINI PROTOKOLL</vt:lpstr>
      <vt:lpstr>RIMINI PROTOKOLL / KONTROLA KVALITY – květen 2014</vt:lpstr>
      <vt:lpstr>POSTDRAMATICKÉ  DIVADLO / Castorf</vt:lpstr>
      <vt:lpstr>Prezentace aplikace PowerPoint</vt:lpstr>
      <vt:lpstr>„Moje základní technika: rozbíjení.“</vt:lpstr>
      <vt:lpstr>„Chaos, potřebuji chaos!“</vt:lpstr>
      <vt:lpstr>Frank Castorf / Idiot /  scéna Bert Neumann</vt:lpstr>
      <vt:lpstr>Frank Castorf / Idiot / scéna Bert Neumann</vt:lpstr>
      <vt:lpstr>Frank Castorf / Idiot / scéna Bert Neumann</vt:lpstr>
      <vt:lpstr>Castorf / Idiot / scéna Bert Neumann</vt:lpstr>
      <vt:lpstr>Castorf / Idiot / scéna Bert Neumann</vt:lpstr>
      <vt:lpstr>Cesta do hlubin noci Residenztheater Mnichov, 2013</vt:lpstr>
      <vt:lpstr>POSTDRAMATICKÉ  DIVADLO / Česko</vt:lpstr>
      <vt:lpstr>POSTDRAMATICKÉ  DIVADLO / Česko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DIVADLO MODERNÍ, POSTMODERNÍ A POSTDRAMATICKÉ</dc:title>
  <dc:creator>Václav</dc:creator>
  <cp:lastModifiedBy>Václav Cejpek</cp:lastModifiedBy>
  <cp:revision>83</cp:revision>
  <cp:lastPrinted>2014-06-18T09:50:13Z</cp:lastPrinted>
  <dcterms:created xsi:type="dcterms:W3CDTF">2012-05-21T15:14:04Z</dcterms:created>
  <dcterms:modified xsi:type="dcterms:W3CDTF">2018-05-09T22:45:56Z</dcterms:modified>
</cp:coreProperties>
</file>