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31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82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6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17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50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98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6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2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28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2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6029-851B-49C5-828F-76645F78EDBC}" type="datetimeFigureOut">
              <a:rPr lang="cs-CZ" smtClean="0"/>
              <a:t>13. 4. 2017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BD96D-CFD5-43C3-A992-15AD16DF8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72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Managerské</a:t>
            </a:r>
            <a:r>
              <a:rPr lang="cs-CZ" dirty="0" smtClean="0"/>
              <a:t> zdroje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David Lobpreis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Marketingová organizace</a:t>
            </a:r>
            <a:endParaRPr lang="cs-CZ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8888" y="2349500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trh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58888" y="2924175"/>
            <a:ext cx="1225550" cy="4333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prodej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58888" y="357346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výroba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258888" y="422116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vývoj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484438" y="2565400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484438" y="31416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484438" y="44370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484438" y="37893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03575" y="2565400"/>
            <a:ext cx="0" cy="18716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588125" y="4292600"/>
            <a:ext cx="1871663" cy="57467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ředitelství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140200" y="5373688"/>
            <a:ext cx="2160588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administrativa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72225" y="5373688"/>
            <a:ext cx="2160588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personalistika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971550" y="2276475"/>
            <a:ext cx="431800" cy="24479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</a:t>
            </a:r>
          </a:p>
          <a:p>
            <a:pPr algn="ctr"/>
            <a:r>
              <a:rPr lang="cs-CZ" altLang="cs-CZ">
                <a:latin typeface="+mj-lt"/>
              </a:rPr>
              <a:t>ý</a:t>
            </a:r>
          </a:p>
          <a:p>
            <a:pPr algn="ctr"/>
            <a:r>
              <a:rPr lang="cs-CZ" altLang="cs-CZ">
                <a:latin typeface="+mj-lt"/>
              </a:rPr>
              <a:t>m</a:t>
            </a:r>
          </a:p>
          <a:p>
            <a:pPr algn="ctr"/>
            <a:r>
              <a:rPr lang="cs-CZ" altLang="cs-CZ">
                <a:latin typeface="+mj-lt"/>
              </a:rPr>
              <a:t>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2339975" y="2276475"/>
            <a:ext cx="431800" cy="24479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</a:t>
            </a:r>
          </a:p>
          <a:p>
            <a:pPr algn="ctr"/>
            <a:r>
              <a:rPr lang="cs-CZ" altLang="cs-CZ">
                <a:latin typeface="+mj-lt"/>
              </a:rPr>
              <a:t>ý</a:t>
            </a:r>
          </a:p>
          <a:p>
            <a:pPr algn="ctr"/>
            <a:r>
              <a:rPr lang="cs-CZ" altLang="cs-CZ">
                <a:latin typeface="+mj-lt"/>
              </a:rPr>
              <a:t>m</a:t>
            </a:r>
          </a:p>
          <a:p>
            <a:pPr algn="ctr"/>
            <a:r>
              <a:rPr lang="cs-CZ" altLang="cs-CZ">
                <a:latin typeface="+mj-lt"/>
              </a:rPr>
              <a:t>2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 flipH="1">
            <a:off x="5580063" y="4797425"/>
            <a:ext cx="1008062" cy="5762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7524750" y="4868863"/>
            <a:ext cx="0" cy="5048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1187450" y="4724400"/>
            <a:ext cx="0" cy="5048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1187450" y="5229225"/>
            <a:ext cx="25209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V="1">
            <a:off x="3708400" y="4149725"/>
            <a:ext cx="0" cy="10795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3348038" y="3716338"/>
            <a:ext cx="792162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M1</a:t>
            </a:r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3348038" y="2708275"/>
            <a:ext cx="792162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M2</a:t>
            </a:r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4140200" y="2924175"/>
            <a:ext cx="1295400" cy="3603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4140200" y="3284538"/>
            <a:ext cx="1295400" cy="6492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>
            <a:off x="5435600" y="3284538"/>
            <a:ext cx="20161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>
            <a:off x="7451725" y="3284538"/>
            <a:ext cx="0" cy="10080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Projektové týmy</a:t>
            </a:r>
            <a:endParaRPr lang="cs-CZ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258888" y="2349500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trh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258888" y="2924175"/>
            <a:ext cx="1225550" cy="4333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prodej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258888" y="357346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výroba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58888" y="422116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vývoj</a:t>
            </a:r>
          </a:p>
        </p:txBody>
      </p:sp>
      <p:sp>
        <p:nvSpPr>
          <p:cNvPr id="39" name="Line 8"/>
          <p:cNvSpPr>
            <a:spLocks noChangeShapeType="1"/>
          </p:cNvSpPr>
          <p:nvPr/>
        </p:nvSpPr>
        <p:spPr bwMode="auto">
          <a:xfrm>
            <a:off x="2484438" y="2565400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2484438" y="31416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484438" y="44370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2" name="Line 11"/>
          <p:cNvSpPr>
            <a:spLocks noChangeShapeType="1"/>
          </p:cNvSpPr>
          <p:nvPr/>
        </p:nvSpPr>
        <p:spPr bwMode="auto">
          <a:xfrm>
            <a:off x="2484438" y="378936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3203575" y="2565400"/>
            <a:ext cx="0" cy="18716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4" name="Line 13"/>
          <p:cNvSpPr>
            <a:spLocks noChangeShapeType="1"/>
          </p:cNvSpPr>
          <p:nvPr/>
        </p:nvSpPr>
        <p:spPr bwMode="auto">
          <a:xfrm>
            <a:off x="3203575" y="2636838"/>
            <a:ext cx="28082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 flipH="1" flipV="1">
            <a:off x="6011863" y="2636838"/>
            <a:ext cx="0" cy="431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5076825" y="3068638"/>
            <a:ext cx="1871663" cy="57467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ředitelství</a:t>
            </a:r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5364163" y="3644900"/>
            <a:ext cx="0" cy="10080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>
            <a:off x="6732588" y="3644900"/>
            <a:ext cx="0" cy="10080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51275" y="4652963"/>
            <a:ext cx="2160588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administrativa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6300788" y="4652963"/>
            <a:ext cx="2160587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personalistika</a:t>
            </a:r>
          </a:p>
        </p:txBody>
      </p:sp>
      <p:sp>
        <p:nvSpPr>
          <p:cNvPr id="51" name="Rectangle 20"/>
          <p:cNvSpPr>
            <a:spLocks noChangeArrowheads="1"/>
          </p:cNvSpPr>
          <p:nvPr/>
        </p:nvSpPr>
        <p:spPr bwMode="auto">
          <a:xfrm>
            <a:off x="971550" y="2276475"/>
            <a:ext cx="431800" cy="24479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</a:t>
            </a:r>
          </a:p>
          <a:p>
            <a:pPr algn="ctr"/>
            <a:r>
              <a:rPr lang="cs-CZ" altLang="cs-CZ">
                <a:latin typeface="+mj-lt"/>
              </a:rPr>
              <a:t>ý</a:t>
            </a:r>
          </a:p>
          <a:p>
            <a:pPr algn="ctr"/>
            <a:r>
              <a:rPr lang="cs-CZ" altLang="cs-CZ">
                <a:latin typeface="+mj-lt"/>
              </a:rPr>
              <a:t>m</a:t>
            </a:r>
          </a:p>
          <a:p>
            <a:pPr algn="ctr"/>
            <a:r>
              <a:rPr lang="cs-CZ" altLang="cs-CZ">
                <a:latin typeface="+mj-lt"/>
              </a:rPr>
              <a:t>1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2339975" y="2276475"/>
            <a:ext cx="431800" cy="24479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</a:t>
            </a:r>
          </a:p>
          <a:p>
            <a:pPr algn="ctr"/>
            <a:r>
              <a:rPr lang="cs-CZ" altLang="cs-CZ">
                <a:latin typeface="+mj-lt"/>
              </a:rPr>
              <a:t>ý</a:t>
            </a:r>
          </a:p>
          <a:p>
            <a:pPr algn="ctr"/>
            <a:r>
              <a:rPr lang="cs-CZ" altLang="cs-CZ">
                <a:latin typeface="+mj-lt"/>
              </a:rPr>
              <a:t>m</a:t>
            </a:r>
          </a:p>
          <a:p>
            <a:pPr algn="ctr"/>
            <a:r>
              <a:rPr lang="cs-CZ" altLang="cs-CZ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611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pojetí - definice</a:t>
            </a:r>
            <a:endParaRPr lang="cs-CZ" dirty="0"/>
          </a:p>
        </p:txBody>
      </p:sp>
      <p:pic>
        <p:nvPicPr>
          <p:cNvPr id="1026" name="Picture 2" descr="https://upload.wikimedia.org/wikipedia/commons/thumb/7/77/OpenSystemRepresentation.svg/800px-OpenSystemRepresent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7620000" cy="605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1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- soustava</a:t>
            </a:r>
            <a:endParaRPr lang="cs-CZ" dirty="0"/>
          </a:p>
        </p:txBody>
      </p:sp>
      <p:pic>
        <p:nvPicPr>
          <p:cNvPr id="4" name="Zástupný symbol pro obsah 3" descr="Systém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501" y="1824387"/>
            <a:ext cx="5760998" cy="407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Části systému a jejich vztahy - </a:t>
            </a:r>
            <a:r>
              <a:rPr lang="cs-CZ" b="1" dirty="0" smtClean="0"/>
              <a:t>JAMU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Části soustavy a jejich vzájemné vztahy:</a:t>
            </a:r>
          </a:p>
          <a:p>
            <a:r>
              <a:rPr lang="cs-CZ" dirty="0" smtClean="0"/>
              <a:t>Studenti, pedagogové, ostatní pracovníci…</a:t>
            </a:r>
          </a:p>
          <a:p>
            <a:r>
              <a:rPr lang="cs-CZ" dirty="0" smtClean="0"/>
              <a:t>Rektor, kvestor, děkani, tajemníci… vrátní.</a:t>
            </a:r>
          </a:p>
          <a:p>
            <a:r>
              <a:rPr lang="cs-CZ" dirty="0" smtClean="0"/>
              <a:t>Správní rada, Akademické senáty, Správní rady</a:t>
            </a:r>
          </a:p>
          <a:p>
            <a:r>
              <a:rPr lang="cs-CZ" dirty="0" smtClean="0"/>
              <a:t>Divadla, Koleje, knihovny, projekty</a:t>
            </a:r>
          </a:p>
          <a:p>
            <a:r>
              <a:rPr lang="cs-CZ" dirty="0" smtClean="0"/>
              <a:t>Statut, studijní plány</a:t>
            </a:r>
          </a:p>
          <a:p>
            <a:r>
              <a:rPr lang="cs-CZ" dirty="0" smtClean="0"/>
              <a:t>Razítko, pečeti….</a:t>
            </a:r>
          </a:p>
          <a:p>
            <a:pPr marL="0" indent="0">
              <a:buNone/>
            </a:pPr>
            <a:r>
              <a:rPr lang="cs-CZ" dirty="0" smtClean="0"/>
              <a:t>	Vstupy?					Výstupy?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Části systému - </a:t>
            </a:r>
            <a:r>
              <a:rPr lang="cs-CZ" b="1" dirty="0" err="1" smtClean="0"/>
              <a:t>Encounter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Části systému: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jejich vzájemné vztahy: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Vstupy?					Výstupy?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35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Strategická obchodní jednotka - SBU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 smtClean="0"/>
              <a:t>co nejméně řídících </a:t>
            </a:r>
            <a:r>
              <a:rPr lang="cs-CZ" dirty="0" smtClean="0"/>
              <a:t>úrovní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jasně </a:t>
            </a:r>
            <a:r>
              <a:rPr lang="cs-CZ" dirty="0"/>
              <a:t>vymezené poslání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volnost navazovat kontakty</a:t>
            </a: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autonomie primárních funkcí</a:t>
            </a: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měla by mít volnost ve výběru pracovníků i manažerů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vlastní </a:t>
            </a:r>
            <a:r>
              <a:rPr lang="cs-CZ" dirty="0"/>
              <a:t>motivační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9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SBU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lépe se přizpůsobí požadavkům trhu</a:t>
            </a:r>
            <a:endParaRPr lang="cs-CZ" dirty="0"/>
          </a:p>
          <a:p>
            <a:pPr>
              <a:defRPr/>
            </a:pPr>
            <a:r>
              <a:rPr lang="cs-CZ" dirty="0" smtClean="0"/>
              <a:t>rychlejší a pružnější </a:t>
            </a:r>
            <a:r>
              <a:rPr lang="cs-CZ" dirty="0"/>
              <a:t>rozhodování</a:t>
            </a:r>
          </a:p>
          <a:p>
            <a:pPr>
              <a:defRPr/>
            </a:pPr>
            <a:r>
              <a:rPr lang="cs-CZ" dirty="0" smtClean="0"/>
              <a:t>větší pružnost</a:t>
            </a:r>
            <a:endParaRPr lang="cs-CZ" dirty="0"/>
          </a:p>
          <a:p>
            <a:pPr>
              <a:defRPr/>
            </a:pPr>
            <a:r>
              <a:rPr lang="cs-CZ" dirty="0" smtClean="0"/>
              <a:t>obvykle větší </a:t>
            </a:r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8533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SBU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organizační </a:t>
            </a:r>
            <a:r>
              <a:rPr lang="cs-CZ" dirty="0" smtClean="0"/>
              <a:t>–je </a:t>
            </a:r>
            <a:r>
              <a:rPr lang="cs-CZ" dirty="0"/>
              <a:t>kopírováno již existující organizační uspořádání</a:t>
            </a:r>
          </a:p>
          <a:p>
            <a:pPr>
              <a:defRPr/>
            </a:pPr>
            <a:r>
              <a:rPr lang="cs-CZ" dirty="0"/>
              <a:t>strategicko-marketingový </a:t>
            </a:r>
            <a:r>
              <a:rPr lang="cs-CZ" dirty="0" smtClean="0"/>
              <a:t>–dle dosažení </a:t>
            </a:r>
            <a:r>
              <a:rPr lang="cs-CZ" dirty="0"/>
              <a:t>strategických cílů; </a:t>
            </a:r>
            <a:r>
              <a:rPr lang="cs-CZ" dirty="0" smtClean="0"/>
              <a:t>SBU se může prolínat existujícími </a:t>
            </a:r>
            <a:r>
              <a:rPr lang="cs-CZ" dirty="0"/>
              <a:t>organizačními jednotkami, které spolupracují na realizaci strategií; SBU se může podílet na realizaci několika strategií</a:t>
            </a:r>
          </a:p>
          <a:p>
            <a:pPr>
              <a:defRPr/>
            </a:pPr>
            <a:r>
              <a:rPr lang="cs-CZ" dirty="0"/>
              <a:t>projektový </a:t>
            </a:r>
            <a:r>
              <a:rPr lang="cs-CZ" dirty="0" smtClean="0"/>
              <a:t>–realizace konkrétního projektu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1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organizace</a:t>
            </a:r>
            <a:endParaRPr lang="cs-CZ" dirty="0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1113929" y="2492920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trh</a:t>
            </a:r>
          </a:p>
        </p:txBody>
      </p:sp>
      <p:sp>
        <p:nvSpPr>
          <p:cNvPr id="21" name="Rectangle 97"/>
          <p:cNvSpPr>
            <a:spLocks noChangeArrowheads="1"/>
          </p:cNvSpPr>
          <p:nvPr/>
        </p:nvSpPr>
        <p:spPr bwMode="auto">
          <a:xfrm>
            <a:off x="1113929" y="3067595"/>
            <a:ext cx="1225550" cy="4333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prodej</a:t>
            </a:r>
          </a:p>
        </p:txBody>
      </p:sp>
      <p:sp>
        <p:nvSpPr>
          <p:cNvPr id="22" name="Rectangle 98"/>
          <p:cNvSpPr>
            <a:spLocks noChangeArrowheads="1"/>
          </p:cNvSpPr>
          <p:nvPr/>
        </p:nvSpPr>
        <p:spPr bwMode="auto">
          <a:xfrm>
            <a:off x="1113929" y="371688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výroba</a:t>
            </a:r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1113929" y="4364583"/>
            <a:ext cx="1225550" cy="431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vývoj</a:t>
            </a:r>
          </a:p>
        </p:txBody>
      </p:sp>
      <p:sp>
        <p:nvSpPr>
          <p:cNvPr id="24" name="Line 101"/>
          <p:cNvSpPr>
            <a:spLocks noChangeShapeType="1"/>
          </p:cNvSpPr>
          <p:nvPr/>
        </p:nvSpPr>
        <p:spPr bwMode="auto">
          <a:xfrm>
            <a:off x="2339479" y="2708820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5" name="Line 102"/>
          <p:cNvSpPr>
            <a:spLocks noChangeShapeType="1"/>
          </p:cNvSpPr>
          <p:nvPr/>
        </p:nvSpPr>
        <p:spPr bwMode="auto">
          <a:xfrm>
            <a:off x="2339479" y="328508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6" name="Line 103"/>
          <p:cNvSpPr>
            <a:spLocks noChangeShapeType="1"/>
          </p:cNvSpPr>
          <p:nvPr/>
        </p:nvSpPr>
        <p:spPr bwMode="auto">
          <a:xfrm>
            <a:off x="2339479" y="458048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7" name="Line 104"/>
          <p:cNvSpPr>
            <a:spLocks noChangeShapeType="1"/>
          </p:cNvSpPr>
          <p:nvPr/>
        </p:nvSpPr>
        <p:spPr bwMode="auto">
          <a:xfrm>
            <a:off x="2339479" y="3932783"/>
            <a:ext cx="7191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8" name="Line 105"/>
          <p:cNvSpPr>
            <a:spLocks noChangeShapeType="1"/>
          </p:cNvSpPr>
          <p:nvPr/>
        </p:nvSpPr>
        <p:spPr bwMode="auto">
          <a:xfrm>
            <a:off x="3058616" y="2708820"/>
            <a:ext cx="0" cy="18716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29" name="Line 106"/>
          <p:cNvSpPr>
            <a:spLocks noChangeShapeType="1"/>
          </p:cNvSpPr>
          <p:nvPr/>
        </p:nvSpPr>
        <p:spPr bwMode="auto">
          <a:xfrm>
            <a:off x="3058616" y="3572420"/>
            <a:ext cx="40322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30" name="Line 107"/>
          <p:cNvSpPr>
            <a:spLocks noChangeShapeType="1"/>
          </p:cNvSpPr>
          <p:nvPr/>
        </p:nvSpPr>
        <p:spPr bwMode="auto">
          <a:xfrm flipH="1" flipV="1">
            <a:off x="6298704" y="2851695"/>
            <a:ext cx="0" cy="7207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31" name="Rectangle 108"/>
          <p:cNvSpPr>
            <a:spLocks noChangeArrowheads="1"/>
          </p:cNvSpPr>
          <p:nvPr/>
        </p:nvSpPr>
        <p:spPr bwMode="auto">
          <a:xfrm>
            <a:off x="5363666" y="2277020"/>
            <a:ext cx="1871663" cy="57467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 dirty="0">
                <a:latin typeface="+mj-lt"/>
              </a:rPr>
              <a:t>ředitelství</a:t>
            </a:r>
          </a:p>
        </p:txBody>
      </p:sp>
      <p:sp>
        <p:nvSpPr>
          <p:cNvPr id="32" name="Line 109"/>
          <p:cNvSpPr>
            <a:spLocks noChangeShapeType="1"/>
          </p:cNvSpPr>
          <p:nvPr/>
        </p:nvSpPr>
        <p:spPr bwMode="auto">
          <a:xfrm>
            <a:off x="4714379" y="3572420"/>
            <a:ext cx="0" cy="12239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33" name="Line 110"/>
          <p:cNvSpPr>
            <a:spLocks noChangeShapeType="1"/>
          </p:cNvSpPr>
          <p:nvPr/>
        </p:nvSpPr>
        <p:spPr bwMode="auto">
          <a:xfrm>
            <a:off x="7090866" y="3572420"/>
            <a:ext cx="0" cy="12239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>
              <a:latin typeface="+mj-lt"/>
            </a:endParaRPr>
          </a:p>
        </p:txBody>
      </p:sp>
      <p:sp>
        <p:nvSpPr>
          <p:cNvPr id="34" name="Rectangle 111"/>
          <p:cNvSpPr>
            <a:spLocks noChangeArrowheads="1"/>
          </p:cNvSpPr>
          <p:nvPr/>
        </p:nvSpPr>
        <p:spPr bwMode="auto">
          <a:xfrm>
            <a:off x="3706316" y="4796383"/>
            <a:ext cx="2160588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administrativa</a:t>
            </a:r>
          </a:p>
        </p:txBody>
      </p:sp>
      <p:sp>
        <p:nvSpPr>
          <p:cNvPr id="35" name="Rectangle 112"/>
          <p:cNvSpPr>
            <a:spLocks noChangeArrowheads="1"/>
          </p:cNvSpPr>
          <p:nvPr/>
        </p:nvSpPr>
        <p:spPr bwMode="auto">
          <a:xfrm>
            <a:off x="6155829" y="4796383"/>
            <a:ext cx="2160587" cy="504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cs-CZ" altLang="cs-CZ">
                <a:latin typeface="+mj-lt"/>
              </a:rPr>
              <a:t>personalistika</a:t>
            </a:r>
          </a:p>
        </p:txBody>
      </p:sp>
    </p:spTree>
    <p:extLst>
      <p:ext uri="{BB962C8B-B14F-4D97-AF65-F5344CB8AC3E}">
        <p14:creationId xmlns:p14="http://schemas.microsoft.com/office/powerpoint/2010/main" val="17150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212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Managerské zdroje</vt:lpstr>
      <vt:lpstr>Systémové pojetí - definice</vt:lpstr>
      <vt:lpstr>Systém - soustava</vt:lpstr>
      <vt:lpstr>Části systému a jejich vztahy - JAMU</vt:lpstr>
      <vt:lpstr>Části systému - Encounter</vt:lpstr>
      <vt:lpstr>Strategická obchodní jednotka - SBU</vt:lpstr>
      <vt:lpstr>Výhody SBU</vt:lpstr>
      <vt:lpstr>Vytváření SBU</vt:lpstr>
      <vt:lpstr>Funkční organizace</vt:lpstr>
      <vt:lpstr>Marketingová organizace</vt:lpstr>
      <vt:lpstr>Projektové týmy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Managerské zdroje</dc:title>
  <dc:creator>David Lobpreis</dc:creator>
  <cp:lastModifiedBy>David Lobpreis</cp:lastModifiedBy>
  <cp:revision>9</cp:revision>
  <dcterms:created xsi:type="dcterms:W3CDTF">2017-04-12T09:15:52Z</dcterms:created>
  <dcterms:modified xsi:type="dcterms:W3CDTF">2017-04-13T13:56:45Z</dcterms:modified>
</cp:coreProperties>
</file>