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Klikněte pro úpravu formátu textu nadpisuKliknutím lze upravit styl.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8b8b8b"/>
                </a:solidFill>
                <a:latin typeface="Calibri"/>
              </a:rPr>
              <a:t>18. 5. 2017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914CAFF-90FC-4D3D-BBD5-508C5DC3C3DB}" type="slidenum">
              <a:rPr lang="cs-CZ" sz="1200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Klikněte pro úpravu formátu textu nadpisuKliknutím lze upravit styl.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Sedmá úroveňKliknutím lze upravit styly předlohy textu.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cs-CZ" sz="24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8b8b8b"/>
                </a:solidFill>
                <a:latin typeface="Calibri"/>
              </a:rPr>
              <a:t>18. 5. 2017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4A1BF5A-10B9-4846-9425-8E10F32D393C}" type="slidenum">
              <a:rPr lang="cs-CZ" sz="1200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Kreativita a inovace v KKP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cs-CZ" sz="3200" strike="noStrike">
                <a:solidFill>
                  <a:srgbClr val="8b8b8b"/>
                </a:solidFill>
                <a:latin typeface="Calibri"/>
              </a:rPr>
              <a:t>David Lobpreis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Globalizace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-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reakce na přesycenost domácího trhu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využívání levnějších zdrojů (outsourcing)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alokace kapitálu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monitorování a využívání komparativních výhod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rozvoj spotřeby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technologie mění komunikaci (a obchodní a podnikatelské modely)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„</a:t>
            </a:r>
            <a:r>
              <a:rPr lang="cs-CZ" sz="4400" strike="noStrike">
                <a:solidFill>
                  <a:srgbClr val="000000"/>
                </a:solidFill>
                <a:latin typeface="Calibri"/>
              </a:rPr>
              <a:t>Rozhodující jsou zákaznické hodnoty“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Peter F. Drucker </a:t>
            </a:r>
            <a:r>
              <a:rPr lang="cs-CZ" sz="3200" strike="noStrike">
                <a:solidFill>
                  <a:srgbClr val="000000"/>
                </a:solidFill>
                <a:latin typeface="Calibri"/>
              </a:rPr>
              <a:t>definuje nové </a:t>
            </a: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principy managementu</a:t>
            </a:r>
            <a:r>
              <a:rPr lang="cs-CZ" sz="3200" strike="noStrike">
                <a:solidFill>
                  <a:srgbClr val="000000"/>
                </a:solidFill>
                <a:latin typeface="Calibri"/>
              </a:rPr>
              <a:t>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důležité je vedení (ne řízení)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významná je správná organizace práce k dosažení cílů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management je funkční, pokud zahrnuje celý ekonomický řetězec ve firmě (</a:t>
            </a: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vstupy, výstupy</a:t>
            </a:r>
            <a:r>
              <a:rPr lang="cs-CZ" sz="3200" strike="noStrike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Aplikace na neziskovky = </a:t>
            </a: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služby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KKP a služby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Heterogenita (2 zákazníci 2 služby)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Zničitelnost služby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Propojení „výroby“ a „spotřeby“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Zákazník musí respektovat pravidla dodavatele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Nižší možnost autorské ochrany </a:t>
            </a:r>
            <a:endParaRPr/>
          </a:p>
          <a:p>
            <a:pPr>
              <a:lnSpc>
                <a:spcPct val="100000"/>
              </a:lnSpc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= větší konkurence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Dopady na management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Omezit složitost poskytovaných služeb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Zdůraznění hmotných potřeb služby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Zaměření na viditelné oblasti kvality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Zpětnou vazbu služby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Dopady na marketing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důraz na inovaci nabídky (konkurenční prostředí tlačí k nabídce inovovaných služeb)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strategie založené na získání konkurenční výhody </a:t>
            </a:r>
            <a:endParaRPr/>
          </a:p>
          <a:p>
            <a:pPr>
              <a:lnSpc>
                <a:spcPct val="100000"/>
              </a:lnSpc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cs-CZ" sz="3200" strike="noStrike">
                <a:solidFill>
                  <a:srgbClr val="000000"/>
                </a:solidFill>
                <a:latin typeface="Calibri"/>
              </a:rPr>
              <a:t>(nízká cena, luxus, jedinečnost, inovace...)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nové formy komunikace a distribuce</a:t>
            </a:r>
            <a:endParaRPr/>
          </a:p>
          <a:p>
            <a:pPr>
              <a:lnSpc>
                <a:spcPct val="100000"/>
              </a:lnSpc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cs-CZ" sz="3200" strike="noStrike">
                <a:solidFill>
                  <a:srgbClr val="000000"/>
                </a:solidFill>
                <a:latin typeface="Calibri"/>
              </a:rPr>
              <a:t>(internetové obchody, sociální sítě, …)</a:t>
            </a:r>
            <a:endParaRPr/>
          </a:p>
          <a:p>
            <a:pPr>
              <a:lnSpc>
                <a:spcPct val="100000"/>
              </a:lnSpc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cs-CZ" sz="3200" strike="noStrike">
                <a:solidFill>
                  <a:srgbClr val="000000"/>
                </a:solidFill>
                <a:latin typeface="Calibri"/>
              </a:rPr>
              <a:t>(co divadla? co festival?)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Marketing služeb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Základ pro hodnocení kvality : cenu / výkon </a:t>
            </a:r>
            <a:endParaRPr/>
          </a:p>
          <a:p>
            <a:pPr>
              <a:lnSpc>
                <a:spcPct val="100000"/>
              </a:lnSpc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Ale: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Obtížně se hodnotí konkurenční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Větší rizika při nákupu </a:t>
            </a: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nehmotné </a:t>
            </a:r>
            <a:r>
              <a:rPr lang="cs-CZ" sz="3200" strike="noStrike">
                <a:solidFill>
                  <a:srgbClr val="000000"/>
                </a:solidFill>
                <a:latin typeface="Calibri"/>
              </a:rPr>
              <a:t>služby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Větší důraz na osobní zdroje informací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Relační marketing</a:t>
            </a: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CRM (Costumer Relationship Management)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CVM (Costumer Value Management)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Big data, strojové učení, A.I.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digitální asistenti (prodeje)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Digitální právník? Účetní?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Digitální manager?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0" y="2129040"/>
            <a:ext cx="9143640" cy="5142960"/>
          </a:xfrm>
          <a:prstGeom prst="rect">
            <a:avLst/>
          </a:prstGeom>
          <a:ln>
            <a:noFill/>
          </a:ln>
        </p:spPr>
      </p:pic>
      <p:sp>
        <p:nvSpPr>
          <p:cNvPr id="95" name="TextShape 1"/>
          <p:cNvSpPr txBox="1"/>
          <p:nvPr/>
        </p:nvSpPr>
        <p:spPr>
          <a:xfrm>
            <a:off x="45756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Human Resource Machine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