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61" r:id="rId3"/>
    <p:sldId id="258" r:id="rId4"/>
    <p:sldId id="262" r:id="rId5"/>
    <p:sldId id="277" r:id="rId6"/>
    <p:sldId id="266" r:id="rId7"/>
    <p:sldId id="259" r:id="rId8"/>
    <p:sldId id="286" r:id="rId9"/>
    <p:sldId id="284" r:id="rId10"/>
    <p:sldId id="287" r:id="rId11"/>
    <p:sldId id="285" r:id="rId12"/>
    <p:sldId id="283" r:id="rId13"/>
    <p:sldId id="281" r:id="rId14"/>
  </p:sldIdLst>
  <p:sldSz cx="10080625" cy="7559675" type="screen4x3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164" y="-120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cs-CZ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Zástupný symbol pro datum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cs-CZ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Zástupný symbol pro zápatí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cs-CZ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Zástupný symbol pro číslo snímku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1045EDE1-EC60-4BEF-90D3-5797684F1047}" type="slidenum">
              <a:t>‹#›</a:t>
            </a:fld>
            <a:endParaRPr lang="cs-CZ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8207900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cs-CZ"/>
          </a:p>
        </p:txBody>
      </p:sp>
      <p:sp>
        <p:nvSpPr>
          <p:cNvPr id="4" name="Zástupný symbol pro záhlaví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cs-CZ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5" name="Zástupný symbol pro datum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cs-CZ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Zástupný symbol pro zápatí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cs-CZ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cs-CZ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467E6829-89F6-4809-AC5F-8CA606414D7C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031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cs-CZ" sz="2000" b="0" i="0" u="none" strike="noStrike" kern="1200" cap="none">
        <a:ln>
          <a:noFill/>
        </a:ln>
        <a:latin typeface="Liberation Sans" pitchFamily="18"/>
        <a:ea typeface="Microsoft YaHe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CCFD67E-FDDE-47C9-A1BC-BD541199F333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6851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1171722-D185-4F83-A061-AA84D6AC0821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334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74382A7-A135-4562-8D0E-6FC36C5AFB91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3216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1A11685-4054-43E9-B43E-515F701E4237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1397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038C8B7-1DC3-4C83-A8CB-8F21C085EECE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7101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38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38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D077AF6-CF83-4390-81E8-1FF68F2C49FF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8135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4D8222D-2EB4-4D65-BF80-BC1E71368F04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725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C150FCC-309D-4B8F-9E3D-64BA6D954255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6398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11B6A66-B308-4BD3-A99B-E0B781E33C46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1478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037B5C5-234D-4A0F-9E2A-040EBB6E3572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7753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9D069DF-68A3-4B94-9EDE-5802C38212C7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2443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cs-CZ"/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cs-CZ" sz="32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cs-CZ" sz="32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cs-CZ" sz="2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cs-CZ" sz="2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cs-CZ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cs-CZ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ctr" rtl="0" hangingPunct="0">
              <a:buNone/>
              <a:tabLst/>
              <a:defRPr lang="cs-CZ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cs-CZ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69201835-50B3-4B8E-8469-4A83C6631B1D}" type="slidenum"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rtl="0" hangingPunct="0">
        <a:tabLst/>
        <a:defRPr lang="cs-CZ" sz="4400" b="0" i="0" u="none" strike="noStrike" kern="1200" cap="none">
          <a:ln>
            <a:noFill/>
          </a:ln>
          <a:latin typeface="Liberation Sans" pitchFamily="18"/>
          <a:ea typeface="Microsoft YaHei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cs-CZ" sz="3200" b="0" i="0" u="none" strike="noStrike" kern="1200" cap="none">
          <a:ln>
            <a:noFill/>
          </a:ln>
          <a:latin typeface="Liberation Sans" pitchFamily="18"/>
          <a:ea typeface="Microsoft YaHei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cs-CZ"/>
              <a:t>Dějiny managementu</a:t>
            </a:r>
          </a:p>
        </p:txBody>
      </p:sp>
      <p:sp>
        <p:nvSpPr>
          <p:cNvPr id="3" name="Podnadpis 2"/>
          <p:cNvSpPr txBox="1">
            <a:spLocks noGrp="1"/>
          </p:cNvSpPr>
          <p:nvPr>
            <p:ph type="subTitle" idx="4294967295"/>
          </p:nvPr>
        </p:nvSpPr>
        <p:spPr>
          <a:xfrm>
            <a:off x="503808" y="4571925"/>
            <a:ext cx="9071640" cy="2442845"/>
          </a:xfrm>
        </p:spPr>
        <p:txBody>
          <a:bodyPr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l">
              <a:buNone/>
            </a:pPr>
            <a:r>
              <a:rPr lang="cs-CZ" dirty="0"/>
              <a:t>David Lobpreis</a:t>
            </a:r>
          </a:p>
          <a:p>
            <a:pPr marL="0" lvl="0" indent="0" algn="l">
              <a:buNone/>
            </a:pPr>
            <a:r>
              <a:rPr lang="cs-CZ" dirty="0"/>
              <a:t>(podle WEIHRICH, H., KOONTZ, H., 1993. Management)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commons/thumb/a/a8/PDCA_Process.png/1024px-PDCA_Proces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72" y="1752103"/>
            <a:ext cx="9753600" cy="57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  <a:defRPr/>
            </a:defPPr>
            <a:lvl1pPr lvl="0" algn="ctr" rtl="0" hangingPunct="0">
              <a:buSzPct val="45000"/>
              <a:buFont typeface="StarSymbol"/>
              <a:buChar char="●"/>
              <a:tabLst/>
              <a:defRPr lang="cs-CZ" sz="4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buFont typeface="StarSymbol"/>
              <a:buNone/>
            </a:pPr>
            <a:r>
              <a:rPr lang="cs-CZ" dirty="0" smtClean="0">
                <a:solidFill>
                  <a:sysClr val="windowText" lastClr="000000"/>
                </a:solidFill>
              </a:rPr>
              <a:t>PDCA v pohybu</a:t>
            </a:r>
            <a:endParaRPr lang="cs-CZ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881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cs.upjs.sk/~novotnyr/home/skola/softverove_inzinierstvo/prednasky/IS1_soubory/image1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232" y="1907629"/>
            <a:ext cx="7899485" cy="516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  <a:defRPr/>
            </a:defPPr>
            <a:lvl1pPr lvl="0" algn="ctr" rtl="0" hangingPunct="0">
              <a:buSzPct val="45000"/>
              <a:buFont typeface="StarSymbol"/>
              <a:buChar char="●"/>
              <a:tabLst/>
              <a:defRPr lang="cs-CZ" sz="4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buFont typeface="StarSymbol"/>
              <a:buNone/>
            </a:pPr>
            <a:r>
              <a:rPr lang="cs-CZ" dirty="0" smtClean="0">
                <a:solidFill>
                  <a:sysClr val="windowText" lastClr="000000"/>
                </a:solidFill>
              </a:rPr>
              <a:t>Vývojová spirála</a:t>
            </a:r>
            <a:endParaRPr lang="cs-CZ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600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cs-CZ" dirty="0" smtClean="0"/>
              <a:t>Pyramida vitality</a:t>
            </a:r>
            <a:endParaRPr lang="cs-CZ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64" y="1331565"/>
            <a:ext cx="8424936" cy="5767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1282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cs-CZ"/>
              <a:t>Management - učebnice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cs-CZ" sz="32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cs-CZ" sz="32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cs-CZ" sz="2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cs-CZ" sz="2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cs-CZ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marL="108000" indent="0">
              <a:buNone/>
            </a:pPr>
            <a:r>
              <a:rPr lang="cs-CZ" b="1" dirty="0" smtClean="0"/>
              <a:t>Management</a:t>
            </a:r>
            <a:r>
              <a:rPr lang="cs-CZ" dirty="0" smtClean="0"/>
              <a:t>.</a:t>
            </a:r>
          </a:p>
          <a:p>
            <a:pPr lvl="0"/>
            <a:r>
              <a:rPr lang="cs-CZ" dirty="0" smtClean="0"/>
              <a:t>WEIHRICH</a:t>
            </a:r>
            <a:r>
              <a:rPr lang="cs-CZ" dirty="0"/>
              <a:t>, H., KOONTZ, H., 1993</a:t>
            </a:r>
          </a:p>
          <a:p>
            <a:pPr marL="108000" lvl="0" indent="0">
              <a:buNone/>
            </a:pPr>
            <a:r>
              <a:rPr lang="cs-CZ" b="1" dirty="0" smtClean="0"/>
              <a:t>Management, teorie a praxe v informační společnosti</a:t>
            </a:r>
          </a:p>
          <a:p>
            <a:pPr lvl="0"/>
            <a:r>
              <a:rPr lang="cs-CZ" dirty="0" smtClean="0"/>
              <a:t>VODÁČEK</a:t>
            </a:r>
            <a:r>
              <a:rPr lang="cs-CZ" dirty="0"/>
              <a:t>, L.,VODÁČKOVÁ,O., 1999</a:t>
            </a:r>
          </a:p>
          <a:p>
            <a:pPr marL="108000" indent="0">
              <a:buNone/>
            </a:pPr>
            <a:r>
              <a:rPr lang="cs-CZ" b="1" dirty="0" smtClean="0"/>
              <a:t>Teorie vitality</a:t>
            </a:r>
          </a:p>
          <a:p>
            <a:r>
              <a:rPr lang="cs-CZ" dirty="0" smtClean="0"/>
              <a:t>PLAMÍNEK, J. 2002</a:t>
            </a: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cs-CZ"/>
              <a:t>Dokud nebyl „management“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cs-CZ" sz="32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cs-CZ" sz="32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cs-CZ" sz="2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cs-CZ" sz="2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cs-CZ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>
              <a:buNone/>
            </a:pPr>
            <a:r>
              <a:rPr lang="cs-CZ" sz="2000" dirty="0"/>
              <a:t>Organizace velkých celků (armády, církve, stát)</a:t>
            </a:r>
          </a:p>
          <a:p>
            <a:pPr lvl="0">
              <a:buNone/>
            </a:pPr>
            <a:r>
              <a:rPr lang="cs-CZ" sz="2000" dirty="0"/>
              <a:t>(</a:t>
            </a:r>
            <a:r>
              <a:rPr lang="cs-CZ" sz="2000" b="1" dirty="0" err="1"/>
              <a:t>Niccolò</a:t>
            </a:r>
            <a:r>
              <a:rPr lang="cs-CZ" sz="2000" b="1" dirty="0"/>
              <a:t> Machiavelli</a:t>
            </a:r>
            <a:r>
              <a:rPr lang="cs-CZ" sz="2000" dirty="0"/>
              <a:t>, </a:t>
            </a:r>
            <a:r>
              <a:rPr lang="cs-CZ" sz="2000" b="1" dirty="0"/>
              <a:t>Sun-c’</a:t>
            </a:r>
            <a:r>
              <a:rPr lang="cs-CZ" sz="2000" dirty="0"/>
              <a:t>)</a:t>
            </a:r>
          </a:p>
          <a:p>
            <a:pPr lvl="0">
              <a:buNone/>
            </a:pPr>
            <a:endParaRPr lang="cs-CZ" sz="2000" dirty="0"/>
          </a:p>
          <a:p>
            <a:pPr lvl="0">
              <a:buNone/>
            </a:pPr>
            <a:r>
              <a:rPr lang="cs-CZ" sz="2000" dirty="0"/>
              <a:t>Algoritmus, řešení problému jako duševní práce – kybernetika, matematika</a:t>
            </a:r>
          </a:p>
          <a:p>
            <a:pPr lvl="0">
              <a:buNone/>
            </a:pPr>
            <a:r>
              <a:rPr lang="cs-CZ" sz="2000" dirty="0"/>
              <a:t>(</a:t>
            </a:r>
            <a:r>
              <a:rPr lang="cs-CZ" sz="2000" b="1" dirty="0"/>
              <a:t>Charles </a:t>
            </a:r>
            <a:r>
              <a:rPr lang="cs-CZ" sz="2000" b="1" dirty="0" err="1"/>
              <a:t>Babbage</a:t>
            </a:r>
            <a:r>
              <a:rPr lang="cs-CZ" sz="2000" b="1" dirty="0"/>
              <a:t>, Ada </a:t>
            </a:r>
            <a:r>
              <a:rPr lang="cs-CZ" sz="2000" b="1" dirty="0" err="1"/>
              <a:t>Lovelace</a:t>
            </a:r>
            <a:r>
              <a:rPr lang="cs-CZ" sz="2000" dirty="0"/>
              <a:t>)</a:t>
            </a:r>
          </a:p>
          <a:p>
            <a:pPr lvl="0">
              <a:buNone/>
            </a:pPr>
            <a:endParaRPr lang="cs-CZ" sz="2000" dirty="0"/>
          </a:p>
          <a:p>
            <a:pPr lvl="0">
              <a:buNone/>
            </a:pPr>
            <a:r>
              <a:rPr lang="cs-CZ" sz="2000" dirty="0"/>
              <a:t>Do začátku 20. stol. (velké stavby – železnice)</a:t>
            </a:r>
          </a:p>
          <a:p>
            <a:pPr lvl="0">
              <a:buNone/>
            </a:pPr>
            <a:r>
              <a:rPr lang="cs-CZ" sz="2000" dirty="0"/>
              <a:t>(</a:t>
            </a:r>
            <a:r>
              <a:rPr lang="cs-CZ" sz="2000" b="1" dirty="0"/>
              <a:t>Henry V. </a:t>
            </a:r>
            <a:r>
              <a:rPr lang="cs-CZ" sz="2000" b="1" dirty="0" err="1"/>
              <a:t>Poor</a:t>
            </a:r>
            <a:r>
              <a:rPr lang="cs-CZ" sz="2000" b="1" dirty="0"/>
              <a:t> </a:t>
            </a:r>
            <a:r>
              <a:rPr lang="cs-CZ" sz="2000" dirty="0"/>
              <a:t>a </a:t>
            </a:r>
            <a:r>
              <a:rPr lang="cs-CZ" sz="2000" b="1" dirty="0"/>
              <a:t>Daniel C. </a:t>
            </a:r>
            <a:r>
              <a:rPr lang="cs-CZ" sz="2000" b="1" dirty="0" err="1"/>
              <a:t>McCallum</a:t>
            </a:r>
            <a:r>
              <a:rPr lang="cs-CZ" sz="2000" dirty="0"/>
              <a:t>)</a:t>
            </a:r>
          </a:p>
          <a:p>
            <a:pPr lvl="0"/>
            <a:r>
              <a:rPr lang="cs-CZ" sz="2000" dirty="0"/>
              <a:t>organizační struktury</a:t>
            </a:r>
          </a:p>
          <a:p>
            <a:pPr lvl="0"/>
            <a:r>
              <a:rPr lang="cs-CZ" sz="2000" dirty="0"/>
              <a:t>„definice“ managementu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cs-CZ" dirty="0"/>
              <a:t>Vývoj manažerských škol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503999" y="1547589"/>
            <a:ext cx="9071640" cy="5616623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cs-CZ" sz="32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cs-CZ" sz="32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cs-CZ" sz="2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cs-CZ" sz="2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cs-CZ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>
              <a:buNone/>
            </a:pPr>
            <a:r>
              <a:rPr lang="cs-CZ" sz="2000" dirty="0"/>
              <a:t>0. „</a:t>
            </a:r>
            <a:r>
              <a:rPr lang="cs-CZ" sz="2000" b="1" dirty="0"/>
              <a:t>Předklasický“ management</a:t>
            </a:r>
          </a:p>
          <a:p>
            <a:pPr lvl="0">
              <a:buNone/>
            </a:pPr>
            <a:r>
              <a:rPr lang="cs-CZ" sz="2000" dirty="0"/>
              <a:t>1. </a:t>
            </a:r>
            <a:r>
              <a:rPr lang="cs-CZ" sz="2000" b="1" dirty="0"/>
              <a:t>Klasický management</a:t>
            </a:r>
          </a:p>
          <a:p>
            <a:pPr lvl="0">
              <a:buNone/>
            </a:pPr>
            <a:r>
              <a:rPr lang="cs-CZ" sz="2000" dirty="0"/>
              <a:t>1.1 </a:t>
            </a:r>
            <a:r>
              <a:rPr lang="cs-CZ" sz="2000" b="1" dirty="0"/>
              <a:t>Vědecký management</a:t>
            </a:r>
          </a:p>
          <a:p>
            <a:pPr lvl="0"/>
            <a:r>
              <a:rPr lang="cs-CZ" sz="2000" dirty="0"/>
              <a:t>1.2 </a:t>
            </a:r>
            <a:r>
              <a:rPr lang="cs-CZ" sz="2000" b="1" dirty="0"/>
              <a:t>Byrokratický management</a:t>
            </a:r>
          </a:p>
          <a:p>
            <a:pPr lvl="0"/>
            <a:r>
              <a:rPr lang="cs-CZ" sz="2000" dirty="0"/>
              <a:t>1.3 </a:t>
            </a:r>
            <a:r>
              <a:rPr lang="cs-CZ" sz="2000" b="1" dirty="0"/>
              <a:t>Administrativní management</a:t>
            </a:r>
          </a:p>
          <a:p>
            <a:pPr lvl="0"/>
            <a:r>
              <a:rPr lang="cs-CZ" sz="2000" dirty="0"/>
              <a:t>2. </a:t>
            </a:r>
            <a:r>
              <a:rPr lang="cs-CZ" sz="2000" b="1" dirty="0"/>
              <a:t>Behavioristický management</a:t>
            </a:r>
          </a:p>
          <a:p>
            <a:pPr lvl="0"/>
            <a:r>
              <a:rPr lang="cs-CZ" sz="2000" dirty="0"/>
              <a:t>(škola mezilidských vztahů)</a:t>
            </a:r>
          </a:p>
          <a:p>
            <a:pPr lvl="0"/>
            <a:r>
              <a:rPr lang="cs-CZ" sz="2000" dirty="0"/>
              <a:t>3. </a:t>
            </a:r>
            <a:r>
              <a:rPr lang="cs-CZ" sz="2000" b="1" dirty="0"/>
              <a:t>Moderní management</a:t>
            </a:r>
          </a:p>
          <a:p>
            <a:pPr lvl="0"/>
            <a:r>
              <a:rPr lang="cs-CZ" sz="2000" dirty="0"/>
              <a:t>(matematická, systémová, operační analýza)</a:t>
            </a:r>
          </a:p>
          <a:p>
            <a:pPr lvl="0"/>
            <a:r>
              <a:rPr lang="cs-CZ" sz="2000" dirty="0"/>
              <a:t>5. </a:t>
            </a:r>
            <a:r>
              <a:rPr lang="cs-CZ" sz="2000" b="1" dirty="0"/>
              <a:t>Empirický management</a:t>
            </a:r>
          </a:p>
          <a:p>
            <a:pPr lvl="0"/>
            <a:r>
              <a:rPr lang="cs-CZ" sz="2000" dirty="0"/>
              <a:t>(pragmatická škola)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-2052000"/>
            <a:ext cx="10080000" cy="95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00" y="216000"/>
            <a:ext cx="10008000" cy="712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cs-CZ" dirty="0" err="1"/>
              <a:t>Gantův</a:t>
            </a:r>
            <a:r>
              <a:rPr lang="cs-CZ" dirty="0"/>
              <a:t> diagram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48000" y="1872000"/>
            <a:ext cx="8856000" cy="48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cs-CZ"/>
              <a:t>Regionální kořeny</a:t>
            </a:r>
          </a:p>
        </p:txBody>
      </p:sp>
      <p:sp>
        <p:nvSpPr>
          <p:cNvPr id="6" name="Obdélník 5"/>
          <p:cNvSpPr/>
          <p:nvPr/>
        </p:nvSpPr>
        <p:spPr>
          <a:xfrm>
            <a:off x="287784" y="1475581"/>
            <a:ext cx="950505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0" i="0" u="none" strike="noStrike" baseline="0" dirty="0" smtClean="0"/>
              <a:t>EVROPA</a:t>
            </a:r>
            <a:endParaRPr lang="cs-CZ" sz="2400" dirty="0"/>
          </a:p>
          <a:p>
            <a:r>
              <a:rPr lang="cs-CZ" sz="2400" b="0" i="0" u="none" strike="noStrike" baseline="0" dirty="0" smtClean="0"/>
              <a:t>prehistorické kořeny, římská říše, řecká kultura, katolicismus, kalvinismus, anglikanismus, 1. a 2. světová válka, fašismus, socialismus, sociální orientace	</a:t>
            </a:r>
          </a:p>
          <a:p>
            <a:endParaRPr lang="cs-CZ" sz="2400" b="0" i="0" u="none" strike="noStrike" baseline="0" dirty="0" smtClean="0"/>
          </a:p>
          <a:p>
            <a:r>
              <a:rPr lang="cs-CZ" sz="2400" b="0" i="0" u="none" strike="noStrike" baseline="0" dirty="0" smtClean="0"/>
              <a:t>USA	</a:t>
            </a:r>
          </a:p>
          <a:p>
            <a:r>
              <a:rPr lang="cs-CZ" sz="2400" b="0" i="0" u="none" strike="noStrike" baseline="0" dirty="0" smtClean="0"/>
              <a:t>přírodní bohatství, přistěhovalectví, dobré legislativní podmínky pro podnikání, prudký industriální rozvoj, liberalismus, rozvoj bez válek	</a:t>
            </a:r>
          </a:p>
          <a:p>
            <a:endParaRPr lang="cs-CZ" sz="2400" b="0" i="0" u="none" strike="noStrike" baseline="0" dirty="0" smtClean="0"/>
          </a:p>
          <a:p>
            <a:r>
              <a:rPr lang="cs-CZ" sz="2400" b="0" i="0" u="none" strike="noStrike" baseline="0" dirty="0" smtClean="0"/>
              <a:t>JAPONSKO</a:t>
            </a:r>
            <a:endParaRPr lang="cs-CZ" sz="2400" dirty="0"/>
          </a:p>
          <a:p>
            <a:r>
              <a:rPr lang="cs-CZ" sz="2400" b="0" i="0" u="none" strike="noStrike" baseline="0" dirty="0" smtClean="0"/>
              <a:t>šintoismus (uctívání předků), buddhismus, </a:t>
            </a:r>
            <a:r>
              <a:rPr lang="cs-CZ" sz="2400" b="0" i="0" u="none" strike="noStrike" baseline="0" dirty="0" err="1" smtClean="0"/>
              <a:t>kunfucianismus</a:t>
            </a:r>
            <a:r>
              <a:rPr lang="cs-CZ" sz="2400" b="0" i="0" u="none" strike="noStrike" baseline="0" dirty="0" smtClean="0"/>
              <a:t> (úcta k nadřízeným a rodičům a povinnost vůči druhým), revoluce </a:t>
            </a:r>
            <a:r>
              <a:rPr lang="cs-CZ" sz="2400" b="0" i="0" u="none" strike="noStrike" baseline="0" dirty="0" err="1" smtClean="0"/>
              <a:t>meidži</a:t>
            </a:r>
            <a:r>
              <a:rPr lang="cs-CZ" sz="2400" b="0" i="0" u="none" strike="noStrike" baseline="0" dirty="0" smtClean="0"/>
              <a:t> (industriální revoluce přelom 19/20 st., zánik výhod a fyzická porážka samurajů), národní tradice, sociální orientace	</a:t>
            </a:r>
            <a:endParaRPr lang="cs-CZ" sz="2400" b="0" i="0" u="none" strike="noStrike" baseline="0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  <a:defRPr/>
            </a:defPPr>
            <a:lvl1pPr lvl="0" algn="ctr" rtl="0" hangingPunct="0">
              <a:buSzPct val="45000"/>
              <a:buFont typeface="StarSymbol"/>
              <a:buChar char="●"/>
              <a:tabLst/>
              <a:defRPr lang="cs-CZ" sz="4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buFont typeface="StarSymbol"/>
              <a:buNone/>
            </a:pPr>
            <a:r>
              <a:rPr lang="cs-CZ" dirty="0" smtClean="0">
                <a:solidFill>
                  <a:sysClr val="windowText" lastClr="000000"/>
                </a:solidFill>
              </a:rPr>
              <a:t>Znaky dobrých a lepších</a:t>
            </a:r>
            <a:endParaRPr lang="cs-CZ" dirty="0">
              <a:solidFill>
                <a:sysClr val="windowText" lastClr="00000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667712" y="1403573"/>
            <a:ext cx="878497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cs-CZ" sz="3200" b="1" dirty="0" smtClean="0"/>
              <a:t>Kritéria hodnocení úspěšnosti?</a:t>
            </a:r>
          </a:p>
          <a:p>
            <a:pPr marL="285750" lvl="0" indent="-285750">
              <a:buFontTx/>
              <a:buChar char="-"/>
            </a:pPr>
            <a:r>
              <a:rPr lang="cs-CZ" sz="3200" dirty="0" smtClean="0"/>
              <a:t>Renomé?</a:t>
            </a:r>
          </a:p>
          <a:p>
            <a:pPr marL="285750" lvl="0" indent="-285750">
              <a:buFontTx/>
              <a:buChar char="-"/>
            </a:pPr>
            <a:r>
              <a:rPr lang="cs-CZ" sz="3200" dirty="0" smtClean="0"/>
              <a:t>Výnos?</a:t>
            </a:r>
          </a:p>
          <a:p>
            <a:pPr marL="285750" lvl="0" indent="-285750">
              <a:buFontTx/>
              <a:buChar char="-"/>
            </a:pPr>
            <a:r>
              <a:rPr lang="cs-CZ" sz="3200" dirty="0" smtClean="0"/>
              <a:t>Obrat?</a:t>
            </a:r>
          </a:p>
          <a:p>
            <a:pPr marL="285750" lvl="0" indent="-285750">
              <a:buFontTx/>
              <a:buChar char="-"/>
            </a:pPr>
            <a:endParaRPr lang="cs-CZ" sz="3200" dirty="0" smtClean="0"/>
          </a:p>
          <a:p>
            <a:pPr marL="342900" lvl="0" indent="-342900">
              <a:buFontTx/>
              <a:buChar char="-"/>
            </a:pPr>
            <a:r>
              <a:rPr lang="cs-CZ" sz="3200" dirty="0" smtClean="0"/>
              <a:t>Jednorázově? </a:t>
            </a:r>
            <a:endParaRPr lang="cs-CZ" sz="3200" dirty="0"/>
          </a:p>
          <a:p>
            <a:pPr lvl="0"/>
            <a:r>
              <a:rPr lang="cs-CZ" sz="3200" b="1" dirty="0" smtClean="0"/>
              <a:t>Účelnost - </a:t>
            </a:r>
            <a:r>
              <a:rPr lang="cs-CZ" sz="3200" b="1" dirty="0" err="1" smtClean="0"/>
              <a:t>effectiveness</a:t>
            </a:r>
            <a:endParaRPr lang="cs-CZ" sz="3200" b="1" dirty="0" smtClean="0"/>
          </a:p>
          <a:p>
            <a:pPr marL="285750" lvl="0" indent="-285750">
              <a:buFontTx/>
              <a:buChar char="-"/>
            </a:pPr>
            <a:endParaRPr lang="cs-CZ" sz="3200" dirty="0"/>
          </a:p>
          <a:p>
            <a:pPr marL="342900" lvl="0" indent="-342900">
              <a:buFontTx/>
              <a:buChar char="-"/>
            </a:pPr>
            <a:r>
              <a:rPr lang="cs-CZ" sz="3200" dirty="0" smtClean="0"/>
              <a:t>Opakovaně?</a:t>
            </a:r>
          </a:p>
          <a:p>
            <a:pPr lvl="0"/>
            <a:r>
              <a:rPr lang="cs-CZ" sz="3200" b="1" dirty="0" smtClean="0"/>
              <a:t>Účinnost - </a:t>
            </a:r>
            <a:r>
              <a:rPr lang="cs-CZ" sz="3200" b="1" dirty="0" err="1" smtClean="0"/>
              <a:t>efficiency</a:t>
            </a:r>
            <a:endParaRPr lang="cs-CZ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1973577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  <a:defRPr/>
            </a:defPPr>
            <a:lvl1pPr lvl="0" algn="ctr" rtl="0" hangingPunct="0">
              <a:buSzPct val="45000"/>
              <a:buFont typeface="StarSymbol"/>
              <a:buChar char="●"/>
              <a:tabLst/>
              <a:defRPr lang="cs-CZ" sz="4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buFont typeface="StarSymbol"/>
              <a:buNone/>
            </a:pPr>
            <a:r>
              <a:rPr lang="cs-CZ" dirty="0" smtClean="0">
                <a:solidFill>
                  <a:sysClr val="windowText" lastClr="000000"/>
                </a:solidFill>
              </a:rPr>
              <a:t>PDCA cyklus</a:t>
            </a:r>
            <a:endParaRPr lang="cs-CZ" dirty="0">
              <a:solidFill>
                <a:sysClr val="windowText" lastClr="000000"/>
              </a:solidFill>
            </a:endParaRPr>
          </a:p>
        </p:txBody>
      </p:sp>
      <p:pic>
        <p:nvPicPr>
          <p:cNvPr id="2052" name="Picture 4" descr="http://itknowledgeexchange.techtarget.com/writing-for-business/files/2015/04/Deming_PDCA_cyc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064" y="1563480"/>
            <a:ext cx="4768949" cy="412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550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Výchozí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240</Words>
  <Application>Microsoft Office PowerPoint</Application>
  <PresentationFormat>Předvádění na obrazovce (4:3)</PresentationFormat>
  <Paragraphs>58</Paragraphs>
  <Slides>13</Slides>
  <Notes>9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Výchozí</vt:lpstr>
      <vt:lpstr>Dějiny managementu</vt:lpstr>
      <vt:lpstr>Dokud nebyl „management“</vt:lpstr>
      <vt:lpstr>Vývoj manažerských škol</vt:lpstr>
      <vt:lpstr>Prezentace aplikace PowerPoint</vt:lpstr>
      <vt:lpstr>Prezentace aplikace PowerPoint</vt:lpstr>
      <vt:lpstr>Gantův diagram</vt:lpstr>
      <vt:lpstr>Regionální kořeny</vt:lpstr>
      <vt:lpstr>Prezentace aplikace PowerPoint</vt:lpstr>
      <vt:lpstr>Prezentace aplikace PowerPoint</vt:lpstr>
      <vt:lpstr>Prezentace aplikace PowerPoint</vt:lpstr>
      <vt:lpstr>Prezentace aplikace PowerPoint</vt:lpstr>
      <vt:lpstr>Pyramida vitality</vt:lpstr>
      <vt:lpstr>Management - učebnice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Dějiny managementu</dc:title>
  <dc:creator>David Lobpreis</dc:creator>
  <cp:lastModifiedBy>David Lobpreis</cp:lastModifiedBy>
  <cp:revision>11</cp:revision>
  <dcterms:created xsi:type="dcterms:W3CDTF">2015-11-18T08:23:25Z</dcterms:created>
  <dcterms:modified xsi:type="dcterms:W3CDTF">2017-03-02T10:13:58Z</dcterms:modified>
</cp:coreProperties>
</file>