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slides/slide364.xml" ContentType="application/vnd.openxmlformats-officedocument.presentationml.slide+xml"/>
  <Override PartName="/ppt/slides/slide365.xml" ContentType="application/vnd.openxmlformats-officedocument.presentationml.slide+xml"/>
  <Override PartName="/ppt/slides/slide366.xml" ContentType="application/vnd.openxmlformats-officedocument.presentationml.slide+xml"/>
  <Override PartName="/ppt/slides/slide367.xml" ContentType="application/vnd.openxmlformats-officedocument.presentationml.slide+xml"/>
  <Override PartName="/ppt/slides/slide368.xml" ContentType="application/vnd.openxmlformats-officedocument.presentationml.slide+xml"/>
  <Override PartName="/ppt/slides/slide369.xml" ContentType="application/vnd.openxmlformats-officedocument.presentationml.slide+xml"/>
  <Override PartName="/ppt/slides/slide370.xml" ContentType="application/vnd.openxmlformats-officedocument.presentationml.slide+xml"/>
  <Override PartName="/ppt/slides/slide371.xml" ContentType="application/vnd.openxmlformats-officedocument.presentationml.slide+xml"/>
  <Override PartName="/ppt/slides/slide372.xml" ContentType="application/vnd.openxmlformats-officedocument.presentationml.slide+xml"/>
  <Override PartName="/ppt/slides/slide3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375"/>
  </p:notesMasterIdLst>
  <p:handoutMasterIdLst>
    <p:handoutMasterId r:id="rId376"/>
  </p:handoutMasterIdLst>
  <p:sldIdLst>
    <p:sldId id="256" r:id="rId2"/>
    <p:sldId id="257" r:id="rId3"/>
    <p:sldId id="258" r:id="rId4"/>
    <p:sldId id="266" r:id="rId5"/>
    <p:sldId id="644" r:id="rId6"/>
    <p:sldId id="645" r:id="rId7"/>
    <p:sldId id="650" r:id="rId8"/>
    <p:sldId id="267" r:id="rId9"/>
    <p:sldId id="268" r:id="rId10"/>
    <p:sldId id="520" r:id="rId11"/>
    <p:sldId id="270" r:id="rId12"/>
    <p:sldId id="269" r:id="rId13"/>
    <p:sldId id="259" r:id="rId14"/>
    <p:sldId id="271" r:id="rId15"/>
    <p:sldId id="273" r:id="rId16"/>
    <p:sldId id="272" r:id="rId17"/>
    <p:sldId id="274" r:id="rId18"/>
    <p:sldId id="628" r:id="rId19"/>
    <p:sldId id="647" r:id="rId20"/>
    <p:sldId id="275" r:id="rId21"/>
    <p:sldId id="646" r:id="rId22"/>
    <p:sldId id="346" r:id="rId23"/>
    <p:sldId id="279" r:id="rId24"/>
    <p:sldId id="280" r:id="rId25"/>
    <p:sldId id="262" r:id="rId26"/>
    <p:sldId id="277" r:id="rId27"/>
    <p:sldId id="283" r:id="rId28"/>
    <p:sldId id="284" r:id="rId29"/>
    <p:sldId id="285" r:id="rId30"/>
    <p:sldId id="287" r:id="rId31"/>
    <p:sldId id="288" r:id="rId32"/>
    <p:sldId id="282" r:id="rId33"/>
    <p:sldId id="289" r:id="rId34"/>
    <p:sldId id="293" r:id="rId35"/>
    <p:sldId id="290" r:id="rId36"/>
    <p:sldId id="292" r:id="rId37"/>
    <p:sldId id="291" r:id="rId38"/>
    <p:sldId id="294" r:id="rId39"/>
    <p:sldId id="297" r:id="rId40"/>
    <p:sldId id="298" r:id="rId41"/>
    <p:sldId id="299" r:id="rId42"/>
    <p:sldId id="300" r:id="rId43"/>
    <p:sldId id="301" r:id="rId44"/>
    <p:sldId id="302" r:id="rId45"/>
    <p:sldId id="296" r:id="rId46"/>
    <p:sldId id="303" r:id="rId47"/>
    <p:sldId id="304" r:id="rId48"/>
    <p:sldId id="305" r:id="rId49"/>
    <p:sldId id="306" r:id="rId50"/>
    <p:sldId id="308" r:id="rId51"/>
    <p:sldId id="307" r:id="rId52"/>
    <p:sldId id="309" r:id="rId53"/>
    <p:sldId id="263" r:id="rId54"/>
    <p:sldId id="648" r:id="rId55"/>
    <p:sldId id="649" r:id="rId56"/>
    <p:sldId id="264" r:id="rId57"/>
    <p:sldId id="310" r:id="rId58"/>
    <p:sldId id="311" r:id="rId59"/>
    <p:sldId id="312" r:id="rId60"/>
    <p:sldId id="313" r:id="rId61"/>
    <p:sldId id="314" r:id="rId62"/>
    <p:sldId id="315" r:id="rId63"/>
    <p:sldId id="316" r:id="rId64"/>
    <p:sldId id="635" r:id="rId65"/>
    <p:sldId id="317" r:id="rId66"/>
    <p:sldId id="318" r:id="rId67"/>
    <p:sldId id="656" r:id="rId68"/>
    <p:sldId id="320" r:id="rId69"/>
    <p:sldId id="321" r:id="rId70"/>
    <p:sldId id="322" r:id="rId71"/>
    <p:sldId id="323" r:id="rId72"/>
    <p:sldId id="324" r:id="rId73"/>
    <p:sldId id="327" r:id="rId74"/>
    <p:sldId id="329" r:id="rId75"/>
    <p:sldId id="333" r:id="rId76"/>
    <p:sldId id="332" r:id="rId77"/>
    <p:sldId id="625" r:id="rId78"/>
    <p:sldId id="331" r:id="rId79"/>
    <p:sldId id="334" r:id="rId80"/>
    <p:sldId id="335" r:id="rId81"/>
    <p:sldId id="336" r:id="rId82"/>
    <p:sldId id="634" r:id="rId83"/>
    <p:sldId id="337" r:id="rId84"/>
    <p:sldId id="319" r:id="rId85"/>
    <p:sldId id="630" r:id="rId86"/>
    <p:sldId id="338" r:id="rId87"/>
    <p:sldId id="344" r:id="rId88"/>
    <p:sldId id="340" r:id="rId89"/>
    <p:sldId id="342" r:id="rId90"/>
    <p:sldId id="341" r:id="rId91"/>
    <p:sldId id="339" r:id="rId92"/>
    <p:sldId id="343" r:id="rId93"/>
    <p:sldId id="345" r:id="rId94"/>
    <p:sldId id="347" r:id="rId95"/>
    <p:sldId id="348" r:id="rId96"/>
    <p:sldId id="349" r:id="rId97"/>
    <p:sldId id="350" r:id="rId98"/>
    <p:sldId id="351" r:id="rId99"/>
    <p:sldId id="352" r:id="rId100"/>
    <p:sldId id="353" r:id="rId101"/>
    <p:sldId id="354" r:id="rId102"/>
    <p:sldId id="355" r:id="rId103"/>
    <p:sldId id="524" r:id="rId104"/>
    <p:sldId id="356" r:id="rId105"/>
    <p:sldId id="357" r:id="rId106"/>
    <p:sldId id="358" r:id="rId107"/>
    <p:sldId id="360" r:id="rId108"/>
    <p:sldId id="359" r:id="rId109"/>
    <p:sldId id="361" r:id="rId110"/>
    <p:sldId id="651" r:id="rId111"/>
    <p:sldId id="362" r:id="rId112"/>
    <p:sldId id="365" r:id="rId113"/>
    <p:sldId id="363" r:id="rId114"/>
    <p:sldId id="364" r:id="rId115"/>
    <p:sldId id="366" r:id="rId116"/>
    <p:sldId id="367" r:id="rId117"/>
    <p:sldId id="515" r:id="rId118"/>
    <p:sldId id="368" r:id="rId119"/>
    <p:sldId id="369" r:id="rId120"/>
    <p:sldId id="527" r:id="rId121"/>
    <p:sldId id="637" r:id="rId122"/>
    <p:sldId id="295" r:id="rId123"/>
    <p:sldId id="370" r:id="rId124"/>
    <p:sldId id="621" r:id="rId125"/>
    <p:sldId id="654" r:id="rId126"/>
    <p:sldId id="372" r:id="rId127"/>
    <p:sldId id="619" r:id="rId128"/>
    <p:sldId id="373" r:id="rId129"/>
    <p:sldId id="631" r:id="rId130"/>
    <p:sldId id="523" r:id="rId131"/>
    <p:sldId id="378" r:id="rId132"/>
    <p:sldId id="379" r:id="rId133"/>
    <p:sldId id="380" r:id="rId134"/>
    <p:sldId id="381" r:id="rId135"/>
    <p:sldId id="382" r:id="rId136"/>
    <p:sldId id="383" r:id="rId137"/>
    <p:sldId id="384" r:id="rId138"/>
    <p:sldId id="377" r:id="rId139"/>
    <p:sldId id="385" r:id="rId140"/>
    <p:sldId id="632" r:id="rId141"/>
    <p:sldId id="640" r:id="rId142"/>
    <p:sldId id="386" r:id="rId143"/>
    <p:sldId id="387" r:id="rId144"/>
    <p:sldId id="397" r:id="rId145"/>
    <p:sldId id="627" r:id="rId146"/>
    <p:sldId id="388" r:id="rId147"/>
    <p:sldId id="389" r:id="rId148"/>
    <p:sldId id="390" r:id="rId149"/>
    <p:sldId id="391" r:id="rId150"/>
    <p:sldId id="392" r:id="rId151"/>
    <p:sldId id="393" r:id="rId152"/>
    <p:sldId id="395" r:id="rId153"/>
    <p:sldId id="398" r:id="rId154"/>
    <p:sldId id="399" r:id="rId155"/>
    <p:sldId id="400" r:id="rId156"/>
    <p:sldId id="401" r:id="rId157"/>
    <p:sldId id="403" r:id="rId158"/>
    <p:sldId id="404" r:id="rId159"/>
    <p:sldId id="405" r:id="rId160"/>
    <p:sldId id="407" r:id="rId161"/>
    <p:sldId id="408" r:id="rId162"/>
    <p:sldId id="402" r:id="rId163"/>
    <p:sldId id="410" r:id="rId164"/>
    <p:sldId id="409" r:id="rId165"/>
    <p:sldId id="428" r:id="rId166"/>
    <p:sldId id="411" r:id="rId167"/>
    <p:sldId id="412" r:id="rId168"/>
    <p:sldId id="413" r:id="rId169"/>
    <p:sldId id="429" r:id="rId170"/>
    <p:sldId id="414" r:id="rId171"/>
    <p:sldId id="639" r:id="rId172"/>
    <p:sldId id="638" r:id="rId173"/>
    <p:sldId id="415" r:id="rId174"/>
    <p:sldId id="416" r:id="rId175"/>
    <p:sldId id="417" r:id="rId176"/>
    <p:sldId id="418" r:id="rId177"/>
    <p:sldId id="657" r:id="rId178"/>
    <p:sldId id="522" r:id="rId179"/>
    <p:sldId id="419" r:id="rId180"/>
    <p:sldId id="420" r:id="rId181"/>
    <p:sldId id="421" r:id="rId182"/>
    <p:sldId id="396" r:id="rId183"/>
    <p:sldId id="422" r:id="rId184"/>
    <p:sldId id="423" r:id="rId185"/>
    <p:sldId id="424" r:id="rId186"/>
    <p:sldId id="425" r:id="rId187"/>
    <p:sldId id="426" r:id="rId188"/>
    <p:sldId id="427" r:id="rId189"/>
    <p:sldId id="406" r:id="rId190"/>
    <p:sldId id="431" r:id="rId191"/>
    <p:sldId id="622" r:id="rId192"/>
    <p:sldId id="430" r:id="rId193"/>
    <p:sldId id="432" r:id="rId194"/>
    <p:sldId id="374" r:id="rId195"/>
    <p:sldId id="641" r:id="rId196"/>
    <p:sldId id="623" r:id="rId197"/>
    <p:sldId id="624" r:id="rId198"/>
    <p:sldId id="528" r:id="rId199"/>
    <p:sldId id="435" r:id="rId200"/>
    <p:sldId id="436" r:id="rId201"/>
    <p:sldId id="438" r:id="rId202"/>
    <p:sldId id="286" r:id="rId203"/>
    <p:sldId id="437" r:id="rId204"/>
    <p:sldId id="439" r:id="rId205"/>
    <p:sldId id="526" r:id="rId206"/>
    <p:sldId id="440" r:id="rId207"/>
    <p:sldId id="442" r:id="rId208"/>
    <p:sldId id="444" r:id="rId209"/>
    <p:sldId id="441" r:id="rId210"/>
    <p:sldId id="445" r:id="rId211"/>
    <p:sldId id="446" r:id="rId212"/>
    <p:sldId id="447" r:id="rId213"/>
    <p:sldId id="448" r:id="rId214"/>
    <p:sldId id="449" r:id="rId215"/>
    <p:sldId id="450" r:id="rId216"/>
    <p:sldId id="451" r:id="rId217"/>
    <p:sldId id="452" r:id="rId218"/>
    <p:sldId id="540" r:id="rId219"/>
    <p:sldId id="453" r:id="rId220"/>
    <p:sldId id="454" r:id="rId221"/>
    <p:sldId id="455" r:id="rId222"/>
    <p:sldId id="457" r:id="rId223"/>
    <p:sldId id="456" r:id="rId224"/>
    <p:sldId id="458" r:id="rId225"/>
    <p:sldId id="459" r:id="rId226"/>
    <p:sldId id="460" r:id="rId227"/>
    <p:sldId id="626" r:id="rId228"/>
    <p:sldId id="462" r:id="rId229"/>
    <p:sldId id="461" r:id="rId230"/>
    <p:sldId id="463" r:id="rId231"/>
    <p:sldId id="464" r:id="rId232"/>
    <p:sldId id="465" r:id="rId233"/>
    <p:sldId id="466" r:id="rId234"/>
    <p:sldId id="467" r:id="rId235"/>
    <p:sldId id="468" r:id="rId236"/>
    <p:sldId id="469" r:id="rId237"/>
    <p:sldId id="470" r:id="rId238"/>
    <p:sldId id="633" r:id="rId239"/>
    <p:sldId id="471" r:id="rId240"/>
    <p:sldId id="473" r:id="rId241"/>
    <p:sldId id="474" r:id="rId242"/>
    <p:sldId id="475" r:id="rId243"/>
    <p:sldId id="476" r:id="rId244"/>
    <p:sldId id="477" r:id="rId245"/>
    <p:sldId id="479" r:id="rId246"/>
    <p:sldId id="480" r:id="rId247"/>
    <p:sldId id="481" r:id="rId248"/>
    <p:sldId id="478" r:id="rId249"/>
    <p:sldId id="482" r:id="rId250"/>
    <p:sldId id="483" r:id="rId251"/>
    <p:sldId id="484" r:id="rId252"/>
    <p:sldId id="485" r:id="rId253"/>
    <p:sldId id="487" r:id="rId254"/>
    <p:sldId id="486" r:id="rId255"/>
    <p:sldId id="488" r:id="rId256"/>
    <p:sldId id="489" r:id="rId257"/>
    <p:sldId id="490" r:id="rId258"/>
    <p:sldId id="491" r:id="rId259"/>
    <p:sldId id="556" r:id="rId260"/>
    <p:sldId id="492" r:id="rId261"/>
    <p:sldId id="493" r:id="rId262"/>
    <p:sldId id="494" r:id="rId263"/>
    <p:sldId id="495" r:id="rId264"/>
    <p:sldId id="496" r:id="rId265"/>
    <p:sldId id="497" r:id="rId266"/>
    <p:sldId id="499" r:id="rId267"/>
    <p:sldId id="500" r:id="rId268"/>
    <p:sldId id="501" r:id="rId269"/>
    <p:sldId id="503" r:id="rId270"/>
    <p:sldId id="504" r:id="rId271"/>
    <p:sldId id="505" r:id="rId272"/>
    <p:sldId id="506" r:id="rId273"/>
    <p:sldId id="507" r:id="rId274"/>
    <p:sldId id="508" r:id="rId275"/>
    <p:sldId id="509" r:id="rId276"/>
    <p:sldId id="543" r:id="rId277"/>
    <p:sldId id="510" r:id="rId278"/>
    <p:sldId id="544" r:id="rId279"/>
    <p:sldId id="511" r:id="rId280"/>
    <p:sldId id="512" r:id="rId281"/>
    <p:sldId id="513" r:id="rId282"/>
    <p:sldId id="525" r:id="rId283"/>
    <p:sldId id="514" r:id="rId284"/>
    <p:sldId id="516" r:id="rId285"/>
    <p:sldId id="517" r:id="rId286"/>
    <p:sldId id="642" r:id="rId287"/>
    <p:sldId id="518" r:id="rId288"/>
    <p:sldId id="529" r:id="rId289"/>
    <p:sldId id="530" r:id="rId290"/>
    <p:sldId id="531" r:id="rId291"/>
    <p:sldId id="376" r:id="rId292"/>
    <p:sldId id="532" r:id="rId293"/>
    <p:sldId id="599" r:id="rId294"/>
    <p:sldId id="533" r:id="rId295"/>
    <p:sldId id="534" r:id="rId296"/>
    <p:sldId id="535" r:id="rId297"/>
    <p:sldId id="536" r:id="rId298"/>
    <p:sldId id="537" r:id="rId299"/>
    <p:sldId id="434" r:id="rId300"/>
    <p:sldId id="538" r:id="rId301"/>
    <p:sldId id="643" r:id="rId302"/>
    <p:sldId id="539" r:id="rId303"/>
    <p:sldId id="326" r:id="rId304"/>
    <p:sldId id="541" r:id="rId305"/>
    <p:sldId id="542" r:id="rId306"/>
    <p:sldId id="545" r:id="rId307"/>
    <p:sldId id="546" r:id="rId308"/>
    <p:sldId id="547" r:id="rId309"/>
    <p:sldId id="548" r:id="rId310"/>
    <p:sldId id="549" r:id="rId311"/>
    <p:sldId id="551" r:id="rId312"/>
    <p:sldId id="552" r:id="rId313"/>
    <p:sldId id="553" r:id="rId314"/>
    <p:sldId id="554" r:id="rId315"/>
    <p:sldId id="557" r:id="rId316"/>
    <p:sldId id="558" r:id="rId317"/>
    <p:sldId id="559" r:id="rId318"/>
    <p:sldId id="560" r:id="rId319"/>
    <p:sldId id="561" r:id="rId320"/>
    <p:sldId id="563" r:id="rId321"/>
    <p:sldId id="562" r:id="rId322"/>
    <p:sldId id="564" r:id="rId323"/>
    <p:sldId id="565" r:id="rId324"/>
    <p:sldId id="567" r:id="rId325"/>
    <p:sldId id="566" r:id="rId326"/>
    <p:sldId id="568" r:id="rId327"/>
    <p:sldId id="550" r:id="rId328"/>
    <p:sldId id="569" r:id="rId329"/>
    <p:sldId id="570" r:id="rId330"/>
    <p:sldId id="571" r:id="rId331"/>
    <p:sldId id="572" r:id="rId332"/>
    <p:sldId id="573" r:id="rId333"/>
    <p:sldId id="574" r:id="rId334"/>
    <p:sldId id="575" r:id="rId335"/>
    <p:sldId id="577" r:id="rId336"/>
    <p:sldId id="579" r:id="rId337"/>
    <p:sldId id="578" r:id="rId338"/>
    <p:sldId id="580" r:id="rId339"/>
    <p:sldId id="652" r:id="rId340"/>
    <p:sldId id="581" r:id="rId341"/>
    <p:sldId id="582" r:id="rId342"/>
    <p:sldId id="583" r:id="rId343"/>
    <p:sldId id="585" r:id="rId344"/>
    <p:sldId id="587" r:id="rId345"/>
    <p:sldId id="586" r:id="rId346"/>
    <p:sldId id="588" r:id="rId347"/>
    <p:sldId id="591" r:id="rId348"/>
    <p:sldId id="593" r:id="rId349"/>
    <p:sldId id="589" r:id="rId350"/>
    <p:sldId id="594" r:id="rId351"/>
    <p:sldId id="595" r:id="rId352"/>
    <p:sldId id="596" r:id="rId353"/>
    <p:sldId id="598" r:id="rId354"/>
    <p:sldId id="600" r:id="rId355"/>
    <p:sldId id="592" r:id="rId356"/>
    <p:sldId id="601" r:id="rId357"/>
    <p:sldId id="604" r:id="rId358"/>
    <p:sldId id="602" r:id="rId359"/>
    <p:sldId id="620" r:id="rId360"/>
    <p:sldId id="603" r:id="rId361"/>
    <p:sldId id="605" r:id="rId362"/>
    <p:sldId id="606" r:id="rId363"/>
    <p:sldId id="607" r:id="rId364"/>
    <p:sldId id="608" r:id="rId365"/>
    <p:sldId id="609" r:id="rId366"/>
    <p:sldId id="610" r:id="rId367"/>
    <p:sldId id="611" r:id="rId368"/>
    <p:sldId id="612" r:id="rId369"/>
    <p:sldId id="613" r:id="rId370"/>
    <p:sldId id="614" r:id="rId371"/>
    <p:sldId id="615" r:id="rId372"/>
    <p:sldId id="616" r:id="rId373"/>
    <p:sldId id="617" r:id="rId374"/>
  </p:sldIdLst>
  <p:sldSz cx="9144000" cy="6858000" type="screen4x3"/>
  <p:notesSz cx="7099300" cy="102346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514B44BA-0EBC-4B5A-B467-944947F7948F}">
          <p14:sldIdLst>
            <p14:sldId id="256"/>
            <p14:sldId id="257"/>
            <p14:sldId id="258"/>
            <p14:sldId id="266"/>
            <p14:sldId id="644"/>
            <p14:sldId id="645"/>
            <p14:sldId id="650"/>
            <p14:sldId id="267"/>
            <p14:sldId id="268"/>
            <p14:sldId id="520"/>
            <p14:sldId id="270"/>
            <p14:sldId id="269"/>
            <p14:sldId id="259"/>
            <p14:sldId id="271"/>
            <p14:sldId id="273"/>
            <p14:sldId id="272"/>
            <p14:sldId id="274"/>
            <p14:sldId id="628"/>
            <p14:sldId id="647"/>
            <p14:sldId id="275"/>
            <p14:sldId id="646"/>
            <p14:sldId id="346"/>
            <p14:sldId id="279"/>
            <p14:sldId id="280"/>
            <p14:sldId id="262"/>
            <p14:sldId id="277"/>
            <p14:sldId id="283"/>
            <p14:sldId id="284"/>
            <p14:sldId id="285"/>
            <p14:sldId id="287"/>
            <p14:sldId id="288"/>
            <p14:sldId id="282"/>
            <p14:sldId id="289"/>
            <p14:sldId id="293"/>
            <p14:sldId id="290"/>
            <p14:sldId id="292"/>
            <p14:sldId id="291"/>
            <p14:sldId id="294"/>
            <p14:sldId id="297"/>
            <p14:sldId id="298"/>
            <p14:sldId id="299"/>
            <p14:sldId id="300"/>
            <p14:sldId id="301"/>
            <p14:sldId id="302"/>
            <p14:sldId id="296"/>
            <p14:sldId id="303"/>
            <p14:sldId id="304"/>
            <p14:sldId id="305"/>
            <p14:sldId id="306"/>
            <p14:sldId id="308"/>
            <p14:sldId id="307"/>
            <p14:sldId id="309"/>
            <p14:sldId id="263"/>
            <p14:sldId id="648"/>
            <p14:sldId id="649"/>
            <p14:sldId id="264"/>
            <p14:sldId id="310"/>
            <p14:sldId id="311"/>
            <p14:sldId id="312"/>
            <p14:sldId id="313"/>
            <p14:sldId id="314"/>
            <p14:sldId id="315"/>
            <p14:sldId id="316"/>
            <p14:sldId id="635"/>
            <p14:sldId id="317"/>
            <p14:sldId id="318"/>
            <p14:sldId id="656"/>
            <p14:sldId id="320"/>
            <p14:sldId id="321"/>
            <p14:sldId id="322"/>
            <p14:sldId id="323"/>
            <p14:sldId id="324"/>
            <p14:sldId id="327"/>
            <p14:sldId id="329"/>
            <p14:sldId id="333"/>
            <p14:sldId id="332"/>
            <p14:sldId id="625"/>
            <p14:sldId id="331"/>
            <p14:sldId id="334"/>
            <p14:sldId id="335"/>
            <p14:sldId id="336"/>
            <p14:sldId id="634"/>
            <p14:sldId id="337"/>
            <p14:sldId id="319"/>
            <p14:sldId id="630"/>
            <p14:sldId id="338"/>
            <p14:sldId id="344"/>
            <p14:sldId id="340"/>
            <p14:sldId id="342"/>
            <p14:sldId id="341"/>
            <p14:sldId id="339"/>
            <p14:sldId id="343"/>
            <p14:sldId id="345"/>
            <p14:sldId id="347"/>
            <p14:sldId id="348"/>
            <p14:sldId id="349"/>
            <p14:sldId id="350"/>
            <p14:sldId id="351"/>
            <p14:sldId id="352"/>
            <p14:sldId id="353"/>
            <p14:sldId id="354"/>
            <p14:sldId id="355"/>
            <p14:sldId id="524"/>
            <p14:sldId id="356"/>
            <p14:sldId id="357"/>
            <p14:sldId id="358"/>
            <p14:sldId id="360"/>
            <p14:sldId id="359"/>
            <p14:sldId id="361"/>
            <p14:sldId id="651"/>
            <p14:sldId id="362"/>
            <p14:sldId id="365"/>
            <p14:sldId id="363"/>
            <p14:sldId id="364"/>
            <p14:sldId id="366"/>
            <p14:sldId id="367"/>
            <p14:sldId id="515"/>
            <p14:sldId id="368"/>
            <p14:sldId id="369"/>
            <p14:sldId id="527"/>
            <p14:sldId id="637"/>
            <p14:sldId id="295"/>
            <p14:sldId id="370"/>
            <p14:sldId id="621"/>
            <p14:sldId id="654"/>
            <p14:sldId id="372"/>
            <p14:sldId id="619"/>
            <p14:sldId id="373"/>
            <p14:sldId id="631"/>
            <p14:sldId id="523"/>
            <p14:sldId id="378"/>
            <p14:sldId id="379"/>
            <p14:sldId id="380"/>
            <p14:sldId id="381"/>
            <p14:sldId id="382"/>
            <p14:sldId id="383"/>
            <p14:sldId id="384"/>
            <p14:sldId id="377"/>
            <p14:sldId id="385"/>
            <p14:sldId id="632"/>
            <p14:sldId id="640"/>
            <p14:sldId id="386"/>
            <p14:sldId id="387"/>
            <p14:sldId id="397"/>
            <p14:sldId id="627"/>
            <p14:sldId id="388"/>
            <p14:sldId id="389"/>
            <p14:sldId id="390"/>
            <p14:sldId id="391"/>
            <p14:sldId id="392"/>
            <p14:sldId id="393"/>
            <p14:sldId id="395"/>
            <p14:sldId id="398"/>
            <p14:sldId id="399"/>
            <p14:sldId id="400"/>
            <p14:sldId id="401"/>
            <p14:sldId id="403"/>
            <p14:sldId id="404"/>
            <p14:sldId id="405"/>
            <p14:sldId id="407"/>
            <p14:sldId id="408"/>
            <p14:sldId id="402"/>
            <p14:sldId id="410"/>
            <p14:sldId id="409"/>
            <p14:sldId id="428"/>
            <p14:sldId id="411"/>
            <p14:sldId id="412"/>
            <p14:sldId id="413"/>
            <p14:sldId id="429"/>
            <p14:sldId id="414"/>
            <p14:sldId id="639"/>
            <p14:sldId id="638"/>
            <p14:sldId id="415"/>
            <p14:sldId id="416"/>
            <p14:sldId id="417"/>
            <p14:sldId id="418"/>
            <p14:sldId id="657"/>
            <p14:sldId id="522"/>
            <p14:sldId id="419"/>
            <p14:sldId id="420"/>
            <p14:sldId id="421"/>
            <p14:sldId id="396"/>
            <p14:sldId id="422"/>
            <p14:sldId id="423"/>
            <p14:sldId id="424"/>
            <p14:sldId id="425"/>
            <p14:sldId id="426"/>
            <p14:sldId id="427"/>
            <p14:sldId id="406"/>
            <p14:sldId id="431"/>
            <p14:sldId id="622"/>
            <p14:sldId id="430"/>
            <p14:sldId id="432"/>
            <p14:sldId id="374"/>
            <p14:sldId id="641"/>
            <p14:sldId id="623"/>
            <p14:sldId id="624"/>
            <p14:sldId id="528"/>
            <p14:sldId id="435"/>
            <p14:sldId id="436"/>
            <p14:sldId id="438"/>
            <p14:sldId id="286"/>
            <p14:sldId id="437"/>
            <p14:sldId id="439"/>
            <p14:sldId id="526"/>
            <p14:sldId id="440"/>
            <p14:sldId id="442"/>
            <p14:sldId id="444"/>
            <p14:sldId id="441"/>
            <p14:sldId id="445"/>
            <p14:sldId id="446"/>
            <p14:sldId id="447"/>
            <p14:sldId id="448"/>
            <p14:sldId id="449"/>
            <p14:sldId id="450"/>
            <p14:sldId id="451"/>
            <p14:sldId id="452"/>
            <p14:sldId id="540"/>
            <p14:sldId id="453"/>
            <p14:sldId id="454"/>
            <p14:sldId id="455"/>
            <p14:sldId id="457"/>
            <p14:sldId id="456"/>
            <p14:sldId id="458"/>
            <p14:sldId id="459"/>
            <p14:sldId id="460"/>
            <p14:sldId id="626"/>
            <p14:sldId id="462"/>
            <p14:sldId id="461"/>
            <p14:sldId id="463"/>
            <p14:sldId id="464"/>
            <p14:sldId id="465"/>
            <p14:sldId id="466"/>
            <p14:sldId id="467"/>
            <p14:sldId id="468"/>
            <p14:sldId id="469"/>
            <p14:sldId id="470"/>
            <p14:sldId id="633"/>
            <p14:sldId id="471"/>
            <p14:sldId id="473"/>
            <p14:sldId id="474"/>
            <p14:sldId id="475"/>
            <p14:sldId id="476"/>
            <p14:sldId id="477"/>
            <p14:sldId id="479"/>
            <p14:sldId id="480"/>
            <p14:sldId id="481"/>
            <p14:sldId id="478"/>
            <p14:sldId id="482"/>
            <p14:sldId id="483"/>
            <p14:sldId id="484"/>
            <p14:sldId id="485"/>
            <p14:sldId id="487"/>
            <p14:sldId id="486"/>
            <p14:sldId id="488"/>
            <p14:sldId id="489"/>
            <p14:sldId id="490"/>
            <p14:sldId id="491"/>
            <p14:sldId id="556"/>
            <p14:sldId id="492"/>
            <p14:sldId id="493"/>
            <p14:sldId id="494"/>
            <p14:sldId id="495"/>
            <p14:sldId id="496"/>
            <p14:sldId id="497"/>
            <p14:sldId id="499"/>
            <p14:sldId id="500"/>
            <p14:sldId id="501"/>
            <p14:sldId id="503"/>
            <p14:sldId id="504"/>
            <p14:sldId id="505"/>
            <p14:sldId id="506"/>
            <p14:sldId id="507"/>
            <p14:sldId id="508"/>
            <p14:sldId id="509"/>
            <p14:sldId id="543"/>
            <p14:sldId id="510"/>
            <p14:sldId id="544"/>
            <p14:sldId id="511"/>
            <p14:sldId id="512"/>
            <p14:sldId id="513"/>
            <p14:sldId id="525"/>
            <p14:sldId id="514"/>
            <p14:sldId id="516"/>
            <p14:sldId id="517"/>
            <p14:sldId id="642"/>
            <p14:sldId id="518"/>
            <p14:sldId id="529"/>
            <p14:sldId id="530"/>
            <p14:sldId id="531"/>
            <p14:sldId id="376"/>
            <p14:sldId id="532"/>
            <p14:sldId id="599"/>
            <p14:sldId id="533"/>
            <p14:sldId id="534"/>
            <p14:sldId id="535"/>
            <p14:sldId id="536"/>
            <p14:sldId id="537"/>
            <p14:sldId id="434"/>
            <p14:sldId id="538"/>
            <p14:sldId id="643"/>
            <p14:sldId id="539"/>
            <p14:sldId id="326"/>
            <p14:sldId id="541"/>
            <p14:sldId id="542"/>
            <p14:sldId id="545"/>
            <p14:sldId id="546"/>
            <p14:sldId id="547"/>
            <p14:sldId id="548"/>
            <p14:sldId id="549"/>
            <p14:sldId id="551"/>
            <p14:sldId id="552"/>
            <p14:sldId id="553"/>
            <p14:sldId id="554"/>
            <p14:sldId id="557"/>
            <p14:sldId id="558"/>
            <p14:sldId id="559"/>
            <p14:sldId id="560"/>
            <p14:sldId id="561"/>
            <p14:sldId id="563"/>
            <p14:sldId id="562"/>
            <p14:sldId id="564"/>
            <p14:sldId id="565"/>
            <p14:sldId id="567"/>
            <p14:sldId id="566"/>
            <p14:sldId id="568"/>
            <p14:sldId id="550"/>
            <p14:sldId id="569"/>
            <p14:sldId id="570"/>
            <p14:sldId id="571"/>
            <p14:sldId id="572"/>
            <p14:sldId id="573"/>
            <p14:sldId id="574"/>
            <p14:sldId id="575"/>
            <p14:sldId id="577"/>
            <p14:sldId id="579"/>
            <p14:sldId id="578"/>
            <p14:sldId id="580"/>
            <p14:sldId id="652"/>
            <p14:sldId id="581"/>
            <p14:sldId id="582"/>
            <p14:sldId id="583"/>
            <p14:sldId id="585"/>
            <p14:sldId id="587"/>
            <p14:sldId id="586"/>
            <p14:sldId id="588"/>
            <p14:sldId id="591"/>
            <p14:sldId id="593"/>
            <p14:sldId id="589"/>
            <p14:sldId id="594"/>
            <p14:sldId id="595"/>
            <p14:sldId id="596"/>
            <p14:sldId id="598"/>
            <p14:sldId id="600"/>
            <p14:sldId id="592"/>
            <p14:sldId id="601"/>
            <p14:sldId id="604"/>
            <p14:sldId id="602"/>
            <p14:sldId id="620"/>
            <p14:sldId id="603"/>
            <p14:sldId id="605"/>
            <p14:sldId id="606"/>
            <p14:sldId id="607"/>
            <p14:sldId id="608"/>
            <p14:sldId id="609"/>
            <p14:sldId id="610"/>
            <p14:sldId id="611"/>
            <p14:sldId id="612"/>
            <p14:sldId id="613"/>
            <p14:sldId id="614"/>
            <p14:sldId id="615"/>
            <p14:sldId id="616"/>
            <p14:sldId id="61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80" autoAdjust="0"/>
    <p:restoredTop sz="85645" autoAdjust="0"/>
  </p:normalViewPr>
  <p:slideViewPr>
    <p:cSldViewPr>
      <p:cViewPr varScale="1">
        <p:scale>
          <a:sx n="98" d="100"/>
          <a:sy n="98" d="100"/>
        </p:scale>
        <p:origin x="1176" y="67"/>
      </p:cViewPr>
      <p:guideLst>
        <p:guide orient="horz" pos="2160"/>
        <p:guide pos="2880"/>
      </p:guideLst>
    </p:cSldViewPr>
  </p:slideViewPr>
  <p:outlineViewPr>
    <p:cViewPr>
      <p:scale>
        <a:sx n="33" d="100"/>
        <a:sy n="33" d="100"/>
      </p:scale>
      <p:origin x="0" y="37330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303" Type="http://schemas.openxmlformats.org/officeDocument/2006/relationships/slide" Target="slides/slide302.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324" Type="http://schemas.openxmlformats.org/officeDocument/2006/relationships/slide" Target="slides/slide323.xml"/><Relationship Id="rId345" Type="http://schemas.openxmlformats.org/officeDocument/2006/relationships/slide" Target="slides/slide344.xml"/><Relationship Id="rId366" Type="http://schemas.openxmlformats.org/officeDocument/2006/relationships/slide" Target="slides/slide365.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289" Type="http://schemas.openxmlformats.org/officeDocument/2006/relationships/slide" Target="slides/slide288.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314" Type="http://schemas.openxmlformats.org/officeDocument/2006/relationships/slide" Target="slides/slide313.xml"/><Relationship Id="rId335" Type="http://schemas.openxmlformats.org/officeDocument/2006/relationships/slide" Target="slides/slide334.xml"/><Relationship Id="rId356" Type="http://schemas.openxmlformats.org/officeDocument/2006/relationships/slide" Target="slides/slide355.xml"/><Relationship Id="rId377" Type="http://schemas.openxmlformats.org/officeDocument/2006/relationships/presProps" Target="presProps.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slide" Target="slides/slide278.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25" Type="http://schemas.openxmlformats.org/officeDocument/2006/relationships/slide" Target="slides/slide324.xml"/><Relationship Id="rId346" Type="http://schemas.openxmlformats.org/officeDocument/2006/relationships/slide" Target="slides/slide345.xml"/><Relationship Id="rId367" Type="http://schemas.openxmlformats.org/officeDocument/2006/relationships/slide" Target="slides/slide366.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315" Type="http://schemas.openxmlformats.org/officeDocument/2006/relationships/slide" Target="slides/slide314.xml"/><Relationship Id="rId336" Type="http://schemas.openxmlformats.org/officeDocument/2006/relationships/slide" Target="slides/slide335.xml"/><Relationship Id="rId357" Type="http://schemas.openxmlformats.org/officeDocument/2006/relationships/slide" Target="slides/slide356.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378" Type="http://schemas.openxmlformats.org/officeDocument/2006/relationships/viewProps" Target="viewProps.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305" Type="http://schemas.openxmlformats.org/officeDocument/2006/relationships/slide" Target="slides/slide304.xml"/><Relationship Id="rId326" Type="http://schemas.openxmlformats.org/officeDocument/2006/relationships/slide" Target="slides/slide325.xml"/><Relationship Id="rId347" Type="http://schemas.openxmlformats.org/officeDocument/2006/relationships/slide" Target="slides/slide346.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368" Type="http://schemas.openxmlformats.org/officeDocument/2006/relationships/slide" Target="slides/slide367.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16" Type="http://schemas.openxmlformats.org/officeDocument/2006/relationships/slide" Target="slides/slide315.xml"/><Relationship Id="rId337" Type="http://schemas.openxmlformats.org/officeDocument/2006/relationships/slide" Target="slides/slide336.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358" Type="http://schemas.openxmlformats.org/officeDocument/2006/relationships/slide" Target="slides/slide357.xml"/><Relationship Id="rId379" Type="http://schemas.openxmlformats.org/officeDocument/2006/relationships/theme" Target="theme/theme1.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slide" Target="slides/slide305.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327" Type="http://schemas.openxmlformats.org/officeDocument/2006/relationships/slide" Target="slides/slide326.xml"/><Relationship Id="rId348" Type="http://schemas.openxmlformats.org/officeDocument/2006/relationships/slide" Target="slides/slide347.xml"/><Relationship Id="rId369" Type="http://schemas.openxmlformats.org/officeDocument/2006/relationships/slide" Target="slides/slide368.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380" Type="http://schemas.openxmlformats.org/officeDocument/2006/relationships/tableStyles" Target="tableStyles.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17" Type="http://schemas.openxmlformats.org/officeDocument/2006/relationships/slide" Target="slides/slide316.xml"/><Relationship Id="rId338" Type="http://schemas.openxmlformats.org/officeDocument/2006/relationships/slide" Target="slides/slide337.xml"/><Relationship Id="rId359" Type="http://schemas.openxmlformats.org/officeDocument/2006/relationships/slide" Target="slides/slide358.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370" Type="http://schemas.openxmlformats.org/officeDocument/2006/relationships/slide" Target="slides/slide369.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slide" Target="slides/slide306.xml"/><Relationship Id="rId328" Type="http://schemas.openxmlformats.org/officeDocument/2006/relationships/slide" Target="slides/slide327.xml"/><Relationship Id="rId349" Type="http://schemas.openxmlformats.org/officeDocument/2006/relationships/slide" Target="slides/slide348.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360" Type="http://schemas.openxmlformats.org/officeDocument/2006/relationships/slide" Target="slides/slide359.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318" Type="http://schemas.openxmlformats.org/officeDocument/2006/relationships/slide" Target="slides/slide317.xml"/><Relationship Id="rId339" Type="http://schemas.openxmlformats.org/officeDocument/2006/relationships/slide" Target="slides/slide338.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350" Type="http://schemas.openxmlformats.org/officeDocument/2006/relationships/slide" Target="slides/slide349.xml"/><Relationship Id="rId371" Type="http://schemas.openxmlformats.org/officeDocument/2006/relationships/slide" Target="slides/slide370.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329" Type="http://schemas.openxmlformats.org/officeDocument/2006/relationships/slide" Target="slides/slide328.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340" Type="http://schemas.openxmlformats.org/officeDocument/2006/relationships/slide" Target="slides/slide339.xml"/><Relationship Id="rId361" Type="http://schemas.openxmlformats.org/officeDocument/2006/relationships/slide" Target="slides/slide360.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330" Type="http://schemas.openxmlformats.org/officeDocument/2006/relationships/slide" Target="slides/slide329.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351" Type="http://schemas.openxmlformats.org/officeDocument/2006/relationships/slide" Target="slides/slide350.xml"/><Relationship Id="rId372" Type="http://schemas.openxmlformats.org/officeDocument/2006/relationships/slide" Target="slides/slide371.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341" Type="http://schemas.openxmlformats.org/officeDocument/2006/relationships/slide" Target="slides/slide340.xml"/><Relationship Id="rId362" Type="http://schemas.openxmlformats.org/officeDocument/2006/relationships/slide" Target="slides/slide361.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352" Type="http://schemas.openxmlformats.org/officeDocument/2006/relationships/slide" Target="slides/slide351.xml"/><Relationship Id="rId373" Type="http://schemas.openxmlformats.org/officeDocument/2006/relationships/slide" Target="slides/slide372.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342" Type="http://schemas.openxmlformats.org/officeDocument/2006/relationships/slide" Target="slides/slide341.xml"/><Relationship Id="rId363" Type="http://schemas.openxmlformats.org/officeDocument/2006/relationships/slide" Target="slides/slide362.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353" Type="http://schemas.openxmlformats.org/officeDocument/2006/relationships/slide" Target="slides/slide352.xml"/><Relationship Id="rId374" Type="http://schemas.openxmlformats.org/officeDocument/2006/relationships/slide" Target="slides/slide373.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343" Type="http://schemas.openxmlformats.org/officeDocument/2006/relationships/slide" Target="slides/slide342.xml"/><Relationship Id="rId364" Type="http://schemas.openxmlformats.org/officeDocument/2006/relationships/slide" Target="slides/slide363.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354" Type="http://schemas.openxmlformats.org/officeDocument/2006/relationships/slide" Target="slides/slide353.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75" Type="http://schemas.openxmlformats.org/officeDocument/2006/relationships/notesMaster" Target="notesMasters/notesMaster1.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slide" Target="slides/slide322.xml"/><Relationship Id="rId344" Type="http://schemas.openxmlformats.org/officeDocument/2006/relationships/slide" Target="slides/slide343.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365" Type="http://schemas.openxmlformats.org/officeDocument/2006/relationships/slide" Target="slides/slide364.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334" Type="http://schemas.openxmlformats.org/officeDocument/2006/relationships/slide" Target="slides/slide333.xml"/><Relationship Id="rId355" Type="http://schemas.openxmlformats.org/officeDocument/2006/relationships/slide" Target="slides/slide354.xml"/><Relationship Id="rId376" Type="http://schemas.openxmlformats.org/officeDocument/2006/relationships/handoutMaster" Target="handoutMasters/handoutMaster1.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2" y="2"/>
            <a:ext cx="3076363" cy="511731"/>
          </a:xfrm>
          <a:prstGeom prst="rect">
            <a:avLst/>
          </a:prstGeom>
        </p:spPr>
        <p:txBody>
          <a:bodyPr vert="horz" lIns="94768" tIns="47384" rIns="94768" bIns="47384" rtlCol="0"/>
          <a:lstStyle>
            <a:lvl1pPr algn="l">
              <a:defRPr sz="1200"/>
            </a:lvl1pPr>
          </a:lstStyle>
          <a:p>
            <a:endParaRPr lang="cs-CZ"/>
          </a:p>
        </p:txBody>
      </p:sp>
      <p:sp>
        <p:nvSpPr>
          <p:cNvPr id="3" name="Zástupný symbol pro datum 2"/>
          <p:cNvSpPr>
            <a:spLocks noGrp="1"/>
          </p:cNvSpPr>
          <p:nvPr>
            <p:ph type="dt" sz="quarter" idx="1"/>
          </p:nvPr>
        </p:nvSpPr>
        <p:spPr>
          <a:xfrm>
            <a:off x="4021296" y="2"/>
            <a:ext cx="3076363" cy="511731"/>
          </a:xfrm>
          <a:prstGeom prst="rect">
            <a:avLst/>
          </a:prstGeom>
        </p:spPr>
        <p:txBody>
          <a:bodyPr vert="horz" lIns="94768" tIns="47384" rIns="94768" bIns="47384" rtlCol="0"/>
          <a:lstStyle>
            <a:lvl1pPr algn="r">
              <a:defRPr sz="1200"/>
            </a:lvl1pPr>
          </a:lstStyle>
          <a:p>
            <a:fld id="{2BCD40B0-5C48-438B-A708-E90EC1D57775}" type="datetimeFigureOut">
              <a:rPr lang="cs-CZ" smtClean="0"/>
              <a:t>07.06.2017</a:t>
            </a:fld>
            <a:endParaRPr lang="cs-CZ"/>
          </a:p>
        </p:txBody>
      </p:sp>
      <p:sp>
        <p:nvSpPr>
          <p:cNvPr id="4" name="Zástupný symbol pro zápatí 3"/>
          <p:cNvSpPr>
            <a:spLocks noGrp="1"/>
          </p:cNvSpPr>
          <p:nvPr>
            <p:ph type="ftr" sz="quarter" idx="2"/>
          </p:nvPr>
        </p:nvSpPr>
        <p:spPr>
          <a:xfrm>
            <a:off x="2" y="9721108"/>
            <a:ext cx="3076363" cy="511731"/>
          </a:xfrm>
          <a:prstGeom prst="rect">
            <a:avLst/>
          </a:prstGeom>
        </p:spPr>
        <p:txBody>
          <a:bodyPr vert="horz" lIns="94768" tIns="47384" rIns="94768" bIns="47384"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4021296" y="9721108"/>
            <a:ext cx="3076363" cy="511731"/>
          </a:xfrm>
          <a:prstGeom prst="rect">
            <a:avLst/>
          </a:prstGeom>
        </p:spPr>
        <p:txBody>
          <a:bodyPr vert="horz" lIns="94768" tIns="47384" rIns="94768" bIns="47384" rtlCol="0" anchor="b"/>
          <a:lstStyle>
            <a:lvl1pPr algn="r">
              <a:defRPr sz="1200"/>
            </a:lvl1pPr>
          </a:lstStyle>
          <a:p>
            <a:fld id="{D2E2D6DD-C082-4197-98FD-7EEC91554EAE}" type="slidenum">
              <a:rPr lang="cs-CZ" smtClean="0"/>
              <a:t>‹#›</a:t>
            </a:fld>
            <a:endParaRPr lang="cs-CZ"/>
          </a:p>
        </p:txBody>
      </p:sp>
    </p:spTree>
    <p:extLst>
      <p:ext uri="{BB962C8B-B14F-4D97-AF65-F5344CB8AC3E}">
        <p14:creationId xmlns:p14="http://schemas.microsoft.com/office/powerpoint/2010/main" val="26710265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2" y="2"/>
            <a:ext cx="3076363" cy="511731"/>
          </a:xfrm>
          <a:prstGeom prst="rect">
            <a:avLst/>
          </a:prstGeom>
        </p:spPr>
        <p:txBody>
          <a:bodyPr vert="horz" lIns="94768" tIns="47384" rIns="94768" bIns="47384" rtlCol="0"/>
          <a:lstStyle>
            <a:lvl1pPr algn="l">
              <a:defRPr sz="1200"/>
            </a:lvl1pPr>
          </a:lstStyle>
          <a:p>
            <a:endParaRPr lang="cs-CZ"/>
          </a:p>
        </p:txBody>
      </p:sp>
      <p:sp>
        <p:nvSpPr>
          <p:cNvPr id="3" name="Zástupný symbol pro datum 2"/>
          <p:cNvSpPr>
            <a:spLocks noGrp="1"/>
          </p:cNvSpPr>
          <p:nvPr>
            <p:ph type="dt" idx="1"/>
          </p:nvPr>
        </p:nvSpPr>
        <p:spPr>
          <a:xfrm>
            <a:off x="4021296" y="2"/>
            <a:ext cx="3076363" cy="511731"/>
          </a:xfrm>
          <a:prstGeom prst="rect">
            <a:avLst/>
          </a:prstGeom>
        </p:spPr>
        <p:txBody>
          <a:bodyPr vert="horz" lIns="94768" tIns="47384" rIns="94768" bIns="47384" rtlCol="0"/>
          <a:lstStyle>
            <a:lvl1pPr algn="r">
              <a:defRPr sz="1200"/>
            </a:lvl1pPr>
          </a:lstStyle>
          <a:p>
            <a:fld id="{AB5AEED0-CE57-47DA-822F-1C9FAF900447}" type="datetimeFigureOut">
              <a:rPr lang="cs-CZ" smtClean="0"/>
              <a:t>07.06.2017</a:t>
            </a:fld>
            <a:endParaRPr lang="cs-CZ"/>
          </a:p>
        </p:txBody>
      </p:sp>
      <p:sp>
        <p:nvSpPr>
          <p:cNvPr id="4" name="Zástupný symbol pro obrázek snímku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4768" tIns="47384" rIns="94768" bIns="47384" rtlCol="0" anchor="ctr"/>
          <a:lstStyle/>
          <a:p>
            <a:endParaRPr lang="cs-CZ"/>
          </a:p>
        </p:txBody>
      </p:sp>
      <p:sp>
        <p:nvSpPr>
          <p:cNvPr id="5" name="Zástupný symbol pro poznámky 4"/>
          <p:cNvSpPr>
            <a:spLocks noGrp="1"/>
          </p:cNvSpPr>
          <p:nvPr>
            <p:ph type="body" sz="quarter" idx="3"/>
          </p:nvPr>
        </p:nvSpPr>
        <p:spPr>
          <a:xfrm>
            <a:off x="709931" y="4861442"/>
            <a:ext cx="5679440" cy="4605576"/>
          </a:xfrm>
          <a:prstGeom prst="rect">
            <a:avLst/>
          </a:prstGeom>
        </p:spPr>
        <p:txBody>
          <a:bodyPr vert="horz" lIns="94768" tIns="47384" rIns="94768" bIns="47384"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2" y="9721108"/>
            <a:ext cx="3076363" cy="511731"/>
          </a:xfrm>
          <a:prstGeom prst="rect">
            <a:avLst/>
          </a:prstGeom>
        </p:spPr>
        <p:txBody>
          <a:bodyPr vert="horz" lIns="94768" tIns="47384" rIns="94768" bIns="47384"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4021296" y="9721108"/>
            <a:ext cx="3076363" cy="511731"/>
          </a:xfrm>
          <a:prstGeom prst="rect">
            <a:avLst/>
          </a:prstGeom>
        </p:spPr>
        <p:txBody>
          <a:bodyPr vert="horz" lIns="94768" tIns="47384" rIns="94768" bIns="47384" rtlCol="0" anchor="b"/>
          <a:lstStyle>
            <a:lvl1pPr algn="r">
              <a:defRPr sz="1200"/>
            </a:lvl1pPr>
          </a:lstStyle>
          <a:p>
            <a:fld id="{673E490E-5A42-4CF2-BF3B-BF9D12FB0052}" type="slidenum">
              <a:rPr lang="cs-CZ" smtClean="0"/>
              <a:t>‹#›</a:t>
            </a:fld>
            <a:endParaRPr lang="cs-CZ"/>
          </a:p>
        </p:txBody>
      </p:sp>
    </p:spTree>
    <p:extLst>
      <p:ext uri="{BB962C8B-B14F-4D97-AF65-F5344CB8AC3E}">
        <p14:creationId xmlns:p14="http://schemas.microsoft.com/office/powerpoint/2010/main" val="3608588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2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243.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244.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247.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248.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251.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25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262.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264.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265.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26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271.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273.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274.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275.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280.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281.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284.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286.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29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29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30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30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303.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305.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306.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310.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31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321.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323.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3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328.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330.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33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340.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341.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342.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343.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345.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346.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3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355.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357.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36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36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365.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36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a:t>
            </a:fld>
            <a:endParaRPr lang="cs-CZ"/>
          </a:p>
        </p:txBody>
      </p:sp>
    </p:spTree>
    <p:extLst>
      <p:ext uri="{BB962C8B-B14F-4D97-AF65-F5344CB8AC3E}">
        <p14:creationId xmlns:p14="http://schemas.microsoft.com/office/powerpoint/2010/main" val="3919020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19</a:t>
            </a:fld>
            <a:endParaRPr lang="cs-CZ"/>
          </a:p>
        </p:txBody>
      </p:sp>
    </p:spTree>
    <p:extLst>
      <p:ext uri="{BB962C8B-B14F-4D97-AF65-F5344CB8AC3E}">
        <p14:creationId xmlns:p14="http://schemas.microsoft.com/office/powerpoint/2010/main" val="327399919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217</a:t>
            </a:fld>
            <a:endParaRPr lang="cs-CZ"/>
          </a:p>
        </p:txBody>
      </p:sp>
    </p:spTree>
    <p:extLst>
      <p:ext uri="{BB962C8B-B14F-4D97-AF65-F5344CB8AC3E}">
        <p14:creationId xmlns:p14="http://schemas.microsoft.com/office/powerpoint/2010/main" val="2914953088"/>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219</a:t>
            </a:fld>
            <a:endParaRPr lang="cs-CZ"/>
          </a:p>
        </p:txBody>
      </p:sp>
    </p:spTree>
    <p:extLst>
      <p:ext uri="{BB962C8B-B14F-4D97-AF65-F5344CB8AC3E}">
        <p14:creationId xmlns:p14="http://schemas.microsoft.com/office/powerpoint/2010/main" val="144788604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228</a:t>
            </a:fld>
            <a:endParaRPr lang="cs-CZ"/>
          </a:p>
        </p:txBody>
      </p:sp>
    </p:spTree>
    <p:extLst>
      <p:ext uri="{BB962C8B-B14F-4D97-AF65-F5344CB8AC3E}">
        <p14:creationId xmlns:p14="http://schemas.microsoft.com/office/powerpoint/2010/main" val="1882294703"/>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229</a:t>
            </a:fld>
            <a:endParaRPr lang="cs-CZ"/>
          </a:p>
        </p:txBody>
      </p:sp>
    </p:spTree>
    <p:extLst>
      <p:ext uri="{BB962C8B-B14F-4D97-AF65-F5344CB8AC3E}">
        <p14:creationId xmlns:p14="http://schemas.microsoft.com/office/powerpoint/2010/main" val="1882294703"/>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231</a:t>
            </a:fld>
            <a:endParaRPr lang="cs-CZ"/>
          </a:p>
        </p:txBody>
      </p:sp>
    </p:spTree>
    <p:extLst>
      <p:ext uri="{BB962C8B-B14F-4D97-AF65-F5344CB8AC3E}">
        <p14:creationId xmlns:p14="http://schemas.microsoft.com/office/powerpoint/2010/main" val="4112315410"/>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232</a:t>
            </a:fld>
            <a:endParaRPr lang="cs-CZ"/>
          </a:p>
        </p:txBody>
      </p:sp>
    </p:spTree>
    <p:extLst>
      <p:ext uri="{BB962C8B-B14F-4D97-AF65-F5344CB8AC3E}">
        <p14:creationId xmlns:p14="http://schemas.microsoft.com/office/powerpoint/2010/main" val="411231541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233</a:t>
            </a:fld>
            <a:endParaRPr lang="cs-CZ"/>
          </a:p>
        </p:txBody>
      </p:sp>
    </p:spTree>
    <p:extLst>
      <p:ext uri="{BB962C8B-B14F-4D97-AF65-F5344CB8AC3E}">
        <p14:creationId xmlns:p14="http://schemas.microsoft.com/office/powerpoint/2010/main" val="1523125607"/>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236</a:t>
            </a:fld>
            <a:endParaRPr lang="cs-CZ"/>
          </a:p>
        </p:txBody>
      </p:sp>
    </p:spTree>
    <p:extLst>
      <p:ext uri="{BB962C8B-B14F-4D97-AF65-F5344CB8AC3E}">
        <p14:creationId xmlns:p14="http://schemas.microsoft.com/office/powerpoint/2010/main" val="3547314677"/>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237</a:t>
            </a:fld>
            <a:endParaRPr lang="cs-CZ"/>
          </a:p>
        </p:txBody>
      </p:sp>
    </p:spTree>
    <p:extLst>
      <p:ext uri="{BB962C8B-B14F-4D97-AF65-F5344CB8AC3E}">
        <p14:creationId xmlns:p14="http://schemas.microsoft.com/office/powerpoint/2010/main" val="158898316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241</a:t>
            </a:fld>
            <a:endParaRPr lang="cs-CZ"/>
          </a:p>
        </p:txBody>
      </p:sp>
    </p:spTree>
    <p:extLst>
      <p:ext uri="{BB962C8B-B14F-4D97-AF65-F5344CB8AC3E}">
        <p14:creationId xmlns:p14="http://schemas.microsoft.com/office/powerpoint/2010/main" val="12295193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21</a:t>
            </a:fld>
            <a:endParaRPr lang="cs-CZ"/>
          </a:p>
        </p:txBody>
      </p:sp>
    </p:spTree>
    <p:extLst>
      <p:ext uri="{BB962C8B-B14F-4D97-AF65-F5344CB8AC3E}">
        <p14:creationId xmlns:p14="http://schemas.microsoft.com/office/powerpoint/2010/main" val="32250107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243</a:t>
            </a:fld>
            <a:endParaRPr lang="cs-CZ"/>
          </a:p>
        </p:txBody>
      </p:sp>
    </p:spTree>
    <p:extLst>
      <p:ext uri="{BB962C8B-B14F-4D97-AF65-F5344CB8AC3E}">
        <p14:creationId xmlns:p14="http://schemas.microsoft.com/office/powerpoint/2010/main" val="3608080352"/>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244</a:t>
            </a:fld>
            <a:endParaRPr lang="cs-CZ"/>
          </a:p>
        </p:txBody>
      </p:sp>
    </p:spTree>
    <p:extLst>
      <p:ext uri="{BB962C8B-B14F-4D97-AF65-F5344CB8AC3E}">
        <p14:creationId xmlns:p14="http://schemas.microsoft.com/office/powerpoint/2010/main" val="2544306087"/>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247</a:t>
            </a:fld>
            <a:endParaRPr lang="cs-CZ"/>
          </a:p>
        </p:txBody>
      </p:sp>
    </p:spTree>
    <p:extLst>
      <p:ext uri="{BB962C8B-B14F-4D97-AF65-F5344CB8AC3E}">
        <p14:creationId xmlns:p14="http://schemas.microsoft.com/office/powerpoint/2010/main" val="64588214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248</a:t>
            </a:fld>
            <a:endParaRPr lang="cs-CZ"/>
          </a:p>
        </p:txBody>
      </p:sp>
    </p:spTree>
    <p:extLst>
      <p:ext uri="{BB962C8B-B14F-4D97-AF65-F5344CB8AC3E}">
        <p14:creationId xmlns:p14="http://schemas.microsoft.com/office/powerpoint/2010/main" val="1768847518"/>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251</a:t>
            </a:fld>
            <a:endParaRPr lang="cs-CZ"/>
          </a:p>
        </p:txBody>
      </p:sp>
    </p:spTree>
    <p:extLst>
      <p:ext uri="{BB962C8B-B14F-4D97-AF65-F5344CB8AC3E}">
        <p14:creationId xmlns:p14="http://schemas.microsoft.com/office/powerpoint/2010/main" val="2904758905"/>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255</a:t>
            </a:fld>
            <a:endParaRPr lang="cs-CZ"/>
          </a:p>
        </p:txBody>
      </p:sp>
    </p:spTree>
    <p:extLst>
      <p:ext uri="{BB962C8B-B14F-4D97-AF65-F5344CB8AC3E}">
        <p14:creationId xmlns:p14="http://schemas.microsoft.com/office/powerpoint/2010/main" val="1006216027"/>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262</a:t>
            </a:fld>
            <a:endParaRPr lang="cs-CZ"/>
          </a:p>
        </p:txBody>
      </p:sp>
    </p:spTree>
    <p:extLst>
      <p:ext uri="{BB962C8B-B14F-4D97-AF65-F5344CB8AC3E}">
        <p14:creationId xmlns:p14="http://schemas.microsoft.com/office/powerpoint/2010/main" val="120942445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264</a:t>
            </a:fld>
            <a:endParaRPr lang="cs-CZ"/>
          </a:p>
        </p:txBody>
      </p:sp>
    </p:spTree>
    <p:extLst>
      <p:ext uri="{BB962C8B-B14F-4D97-AF65-F5344CB8AC3E}">
        <p14:creationId xmlns:p14="http://schemas.microsoft.com/office/powerpoint/2010/main" val="3500242415"/>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265</a:t>
            </a:fld>
            <a:endParaRPr lang="cs-CZ"/>
          </a:p>
        </p:txBody>
      </p:sp>
    </p:spTree>
    <p:extLst>
      <p:ext uri="{BB962C8B-B14F-4D97-AF65-F5344CB8AC3E}">
        <p14:creationId xmlns:p14="http://schemas.microsoft.com/office/powerpoint/2010/main" val="819262407"/>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267</a:t>
            </a:fld>
            <a:endParaRPr lang="cs-CZ"/>
          </a:p>
        </p:txBody>
      </p:sp>
    </p:spTree>
    <p:extLst>
      <p:ext uri="{BB962C8B-B14F-4D97-AF65-F5344CB8AC3E}">
        <p14:creationId xmlns:p14="http://schemas.microsoft.com/office/powerpoint/2010/main" val="1458501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23</a:t>
            </a:fld>
            <a:endParaRPr lang="cs-CZ"/>
          </a:p>
        </p:txBody>
      </p:sp>
    </p:spTree>
    <p:extLst>
      <p:ext uri="{BB962C8B-B14F-4D97-AF65-F5344CB8AC3E}">
        <p14:creationId xmlns:p14="http://schemas.microsoft.com/office/powerpoint/2010/main" val="119690005"/>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271</a:t>
            </a:fld>
            <a:endParaRPr lang="cs-CZ"/>
          </a:p>
        </p:txBody>
      </p:sp>
    </p:spTree>
    <p:extLst>
      <p:ext uri="{BB962C8B-B14F-4D97-AF65-F5344CB8AC3E}">
        <p14:creationId xmlns:p14="http://schemas.microsoft.com/office/powerpoint/2010/main" val="2651882901"/>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273</a:t>
            </a:fld>
            <a:endParaRPr lang="cs-CZ"/>
          </a:p>
        </p:txBody>
      </p:sp>
    </p:spTree>
    <p:extLst>
      <p:ext uri="{BB962C8B-B14F-4D97-AF65-F5344CB8AC3E}">
        <p14:creationId xmlns:p14="http://schemas.microsoft.com/office/powerpoint/2010/main" val="121201681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274</a:t>
            </a:fld>
            <a:endParaRPr lang="cs-CZ"/>
          </a:p>
        </p:txBody>
      </p:sp>
    </p:spTree>
    <p:extLst>
      <p:ext uri="{BB962C8B-B14F-4D97-AF65-F5344CB8AC3E}">
        <p14:creationId xmlns:p14="http://schemas.microsoft.com/office/powerpoint/2010/main" val="1212016814"/>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275</a:t>
            </a:fld>
            <a:endParaRPr lang="cs-CZ"/>
          </a:p>
        </p:txBody>
      </p:sp>
    </p:spTree>
    <p:extLst>
      <p:ext uri="{BB962C8B-B14F-4D97-AF65-F5344CB8AC3E}">
        <p14:creationId xmlns:p14="http://schemas.microsoft.com/office/powerpoint/2010/main" val="3017592953"/>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lvl="1" defTabSz="947684">
              <a:defRPr/>
            </a:pPr>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280</a:t>
            </a:fld>
            <a:endParaRPr lang="cs-CZ"/>
          </a:p>
        </p:txBody>
      </p:sp>
    </p:spTree>
    <p:extLst>
      <p:ext uri="{BB962C8B-B14F-4D97-AF65-F5344CB8AC3E}">
        <p14:creationId xmlns:p14="http://schemas.microsoft.com/office/powerpoint/2010/main" val="3783336720"/>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281</a:t>
            </a:fld>
            <a:endParaRPr lang="cs-CZ"/>
          </a:p>
        </p:txBody>
      </p:sp>
    </p:spTree>
    <p:extLst>
      <p:ext uri="{BB962C8B-B14F-4D97-AF65-F5344CB8AC3E}">
        <p14:creationId xmlns:p14="http://schemas.microsoft.com/office/powerpoint/2010/main" val="2030229259"/>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284</a:t>
            </a:fld>
            <a:endParaRPr lang="cs-CZ"/>
          </a:p>
        </p:txBody>
      </p:sp>
    </p:spTree>
    <p:extLst>
      <p:ext uri="{BB962C8B-B14F-4D97-AF65-F5344CB8AC3E}">
        <p14:creationId xmlns:p14="http://schemas.microsoft.com/office/powerpoint/2010/main" val="19620025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286</a:t>
            </a:fld>
            <a:endParaRPr lang="cs-CZ"/>
          </a:p>
        </p:txBody>
      </p:sp>
    </p:spTree>
    <p:extLst>
      <p:ext uri="{BB962C8B-B14F-4D97-AF65-F5344CB8AC3E}">
        <p14:creationId xmlns:p14="http://schemas.microsoft.com/office/powerpoint/2010/main" val="87975646"/>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298</a:t>
            </a:fld>
            <a:endParaRPr lang="cs-CZ"/>
          </a:p>
        </p:txBody>
      </p:sp>
    </p:spTree>
    <p:extLst>
      <p:ext uri="{BB962C8B-B14F-4D97-AF65-F5344CB8AC3E}">
        <p14:creationId xmlns:p14="http://schemas.microsoft.com/office/powerpoint/2010/main" val="205662226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299</a:t>
            </a:fld>
            <a:endParaRPr lang="cs-CZ"/>
          </a:p>
        </p:txBody>
      </p:sp>
    </p:spTree>
    <p:extLst>
      <p:ext uri="{BB962C8B-B14F-4D97-AF65-F5344CB8AC3E}">
        <p14:creationId xmlns:p14="http://schemas.microsoft.com/office/powerpoint/2010/main" val="2079692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24</a:t>
            </a:fld>
            <a:endParaRPr lang="cs-CZ"/>
          </a:p>
        </p:txBody>
      </p:sp>
    </p:spTree>
    <p:extLst>
      <p:ext uri="{BB962C8B-B14F-4D97-AF65-F5344CB8AC3E}">
        <p14:creationId xmlns:p14="http://schemas.microsoft.com/office/powerpoint/2010/main" val="2420857345"/>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300</a:t>
            </a:fld>
            <a:endParaRPr lang="cs-CZ"/>
          </a:p>
        </p:txBody>
      </p:sp>
    </p:spTree>
    <p:extLst>
      <p:ext uri="{BB962C8B-B14F-4D97-AF65-F5344CB8AC3E}">
        <p14:creationId xmlns:p14="http://schemas.microsoft.com/office/powerpoint/2010/main" val="3211150455"/>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301</a:t>
            </a:fld>
            <a:endParaRPr lang="cs-CZ"/>
          </a:p>
        </p:txBody>
      </p:sp>
    </p:spTree>
    <p:extLst>
      <p:ext uri="{BB962C8B-B14F-4D97-AF65-F5344CB8AC3E}">
        <p14:creationId xmlns:p14="http://schemas.microsoft.com/office/powerpoint/2010/main" val="3211150455"/>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303</a:t>
            </a:fld>
            <a:endParaRPr lang="cs-CZ"/>
          </a:p>
        </p:txBody>
      </p:sp>
    </p:spTree>
    <p:extLst>
      <p:ext uri="{BB962C8B-B14F-4D97-AF65-F5344CB8AC3E}">
        <p14:creationId xmlns:p14="http://schemas.microsoft.com/office/powerpoint/2010/main" val="2339828546"/>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305</a:t>
            </a:fld>
            <a:endParaRPr lang="cs-CZ"/>
          </a:p>
        </p:txBody>
      </p:sp>
    </p:spTree>
    <p:extLst>
      <p:ext uri="{BB962C8B-B14F-4D97-AF65-F5344CB8AC3E}">
        <p14:creationId xmlns:p14="http://schemas.microsoft.com/office/powerpoint/2010/main" val="2026446486"/>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306</a:t>
            </a:fld>
            <a:endParaRPr lang="cs-CZ"/>
          </a:p>
        </p:txBody>
      </p:sp>
    </p:spTree>
    <p:extLst>
      <p:ext uri="{BB962C8B-B14F-4D97-AF65-F5344CB8AC3E}">
        <p14:creationId xmlns:p14="http://schemas.microsoft.com/office/powerpoint/2010/main" val="1958271289"/>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310</a:t>
            </a:fld>
            <a:endParaRPr lang="cs-CZ"/>
          </a:p>
        </p:txBody>
      </p:sp>
    </p:spTree>
    <p:extLst>
      <p:ext uri="{BB962C8B-B14F-4D97-AF65-F5344CB8AC3E}">
        <p14:creationId xmlns:p14="http://schemas.microsoft.com/office/powerpoint/2010/main" val="3922027732"/>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316</a:t>
            </a:fld>
            <a:endParaRPr lang="cs-CZ"/>
          </a:p>
        </p:txBody>
      </p:sp>
    </p:spTree>
    <p:extLst>
      <p:ext uri="{BB962C8B-B14F-4D97-AF65-F5344CB8AC3E}">
        <p14:creationId xmlns:p14="http://schemas.microsoft.com/office/powerpoint/2010/main" val="271285663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321</a:t>
            </a:fld>
            <a:endParaRPr lang="cs-CZ"/>
          </a:p>
        </p:txBody>
      </p:sp>
    </p:spTree>
    <p:extLst>
      <p:ext uri="{BB962C8B-B14F-4D97-AF65-F5344CB8AC3E}">
        <p14:creationId xmlns:p14="http://schemas.microsoft.com/office/powerpoint/2010/main" val="2247289750"/>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323</a:t>
            </a:fld>
            <a:endParaRPr lang="cs-CZ"/>
          </a:p>
        </p:txBody>
      </p:sp>
    </p:spTree>
    <p:extLst>
      <p:ext uri="{BB962C8B-B14F-4D97-AF65-F5344CB8AC3E}">
        <p14:creationId xmlns:p14="http://schemas.microsoft.com/office/powerpoint/2010/main" val="3070136003"/>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327</a:t>
            </a:fld>
            <a:endParaRPr lang="cs-CZ"/>
          </a:p>
        </p:txBody>
      </p:sp>
    </p:spTree>
    <p:extLst>
      <p:ext uri="{BB962C8B-B14F-4D97-AF65-F5344CB8AC3E}">
        <p14:creationId xmlns:p14="http://schemas.microsoft.com/office/powerpoint/2010/main" val="27724652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26</a:t>
            </a:fld>
            <a:endParaRPr lang="cs-CZ"/>
          </a:p>
        </p:txBody>
      </p:sp>
    </p:spTree>
    <p:extLst>
      <p:ext uri="{BB962C8B-B14F-4D97-AF65-F5344CB8AC3E}">
        <p14:creationId xmlns:p14="http://schemas.microsoft.com/office/powerpoint/2010/main" val="531261267"/>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328</a:t>
            </a:fld>
            <a:endParaRPr lang="cs-CZ"/>
          </a:p>
        </p:txBody>
      </p:sp>
    </p:spTree>
    <p:extLst>
      <p:ext uri="{BB962C8B-B14F-4D97-AF65-F5344CB8AC3E}">
        <p14:creationId xmlns:p14="http://schemas.microsoft.com/office/powerpoint/2010/main" val="3165978474"/>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47684">
              <a:defRPr/>
            </a:pPr>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330</a:t>
            </a:fld>
            <a:endParaRPr lang="cs-CZ"/>
          </a:p>
        </p:txBody>
      </p:sp>
    </p:spTree>
    <p:extLst>
      <p:ext uri="{BB962C8B-B14F-4D97-AF65-F5344CB8AC3E}">
        <p14:creationId xmlns:p14="http://schemas.microsoft.com/office/powerpoint/2010/main" val="3579742046"/>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332</a:t>
            </a:fld>
            <a:endParaRPr lang="cs-CZ"/>
          </a:p>
        </p:txBody>
      </p:sp>
    </p:spTree>
    <p:extLst>
      <p:ext uri="{BB962C8B-B14F-4D97-AF65-F5344CB8AC3E}">
        <p14:creationId xmlns:p14="http://schemas.microsoft.com/office/powerpoint/2010/main" val="25085270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340</a:t>
            </a:fld>
            <a:endParaRPr lang="cs-CZ"/>
          </a:p>
        </p:txBody>
      </p:sp>
    </p:spTree>
    <p:extLst>
      <p:ext uri="{BB962C8B-B14F-4D97-AF65-F5344CB8AC3E}">
        <p14:creationId xmlns:p14="http://schemas.microsoft.com/office/powerpoint/2010/main" val="2082012030"/>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341</a:t>
            </a:fld>
            <a:endParaRPr lang="cs-CZ"/>
          </a:p>
        </p:txBody>
      </p:sp>
    </p:spTree>
    <p:extLst>
      <p:ext uri="{BB962C8B-B14F-4D97-AF65-F5344CB8AC3E}">
        <p14:creationId xmlns:p14="http://schemas.microsoft.com/office/powerpoint/2010/main" val="2858775163"/>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342</a:t>
            </a:fld>
            <a:endParaRPr lang="cs-CZ"/>
          </a:p>
        </p:txBody>
      </p:sp>
    </p:spTree>
    <p:extLst>
      <p:ext uri="{BB962C8B-B14F-4D97-AF65-F5344CB8AC3E}">
        <p14:creationId xmlns:p14="http://schemas.microsoft.com/office/powerpoint/2010/main" val="1200033221"/>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343</a:t>
            </a:fld>
            <a:endParaRPr lang="cs-CZ"/>
          </a:p>
        </p:txBody>
      </p:sp>
    </p:spTree>
    <p:extLst>
      <p:ext uri="{BB962C8B-B14F-4D97-AF65-F5344CB8AC3E}">
        <p14:creationId xmlns:p14="http://schemas.microsoft.com/office/powerpoint/2010/main" val="400546479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345</a:t>
            </a:fld>
            <a:endParaRPr lang="cs-CZ"/>
          </a:p>
        </p:txBody>
      </p:sp>
    </p:spTree>
    <p:extLst>
      <p:ext uri="{BB962C8B-B14F-4D97-AF65-F5344CB8AC3E}">
        <p14:creationId xmlns:p14="http://schemas.microsoft.com/office/powerpoint/2010/main" val="280772351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346</a:t>
            </a:fld>
            <a:endParaRPr lang="cs-CZ"/>
          </a:p>
        </p:txBody>
      </p:sp>
    </p:spTree>
    <p:extLst>
      <p:ext uri="{BB962C8B-B14F-4D97-AF65-F5344CB8AC3E}">
        <p14:creationId xmlns:p14="http://schemas.microsoft.com/office/powerpoint/2010/main" val="958524899"/>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349</a:t>
            </a:fld>
            <a:endParaRPr lang="cs-CZ"/>
          </a:p>
        </p:txBody>
      </p:sp>
    </p:spTree>
    <p:extLst>
      <p:ext uri="{BB962C8B-B14F-4D97-AF65-F5344CB8AC3E}">
        <p14:creationId xmlns:p14="http://schemas.microsoft.com/office/powerpoint/2010/main" val="41331512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27</a:t>
            </a:fld>
            <a:endParaRPr lang="cs-CZ"/>
          </a:p>
        </p:txBody>
      </p:sp>
    </p:spTree>
    <p:extLst>
      <p:ext uri="{BB962C8B-B14F-4D97-AF65-F5344CB8AC3E}">
        <p14:creationId xmlns:p14="http://schemas.microsoft.com/office/powerpoint/2010/main" val="572771986"/>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355</a:t>
            </a:fld>
            <a:endParaRPr lang="cs-CZ"/>
          </a:p>
        </p:txBody>
      </p:sp>
    </p:spTree>
    <p:extLst>
      <p:ext uri="{BB962C8B-B14F-4D97-AF65-F5344CB8AC3E}">
        <p14:creationId xmlns:p14="http://schemas.microsoft.com/office/powerpoint/2010/main" val="2352900341"/>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357</a:t>
            </a:fld>
            <a:endParaRPr lang="cs-CZ"/>
          </a:p>
        </p:txBody>
      </p:sp>
    </p:spTree>
    <p:extLst>
      <p:ext uri="{BB962C8B-B14F-4D97-AF65-F5344CB8AC3E}">
        <p14:creationId xmlns:p14="http://schemas.microsoft.com/office/powerpoint/2010/main" val="390859654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362</a:t>
            </a:fld>
            <a:endParaRPr lang="cs-CZ"/>
          </a:p>
        </p:txBody>
      </p:sp>
    </p:spTree>
    <p:extLst>
      <p:ext uri="{BB962C8B-B14F-4D97-AF65-F5344CB8AC3E}">
        <p14:creationId xmlns:p14="http://schemas.microsoft.com/office/powerpoint/2010/main" val="2742342451"/>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363</a:t>
            </a:fld>
            <a:endParaRPr lang="cs-CZ"/>
          </a:p>
        </p:txBody>
      </p:sp>
    </p:spTree>
    <p:extLst>
      <p:ext uri="{BB962C8B-B14F-4D97-AF65-F5344CB8AC3E}">
        <p14:creationId xmlns:p14="http://schemas.microsoft.com/office/powerpoint/2010/main" val="4007664106"/>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365</a:t>
            </a:fld>
            <a:endParaRPr lang="cs-CZ"/>
          </a:p>
        </p:txBody>
      </p:sp>
    </p:spTree>
    <p:extLst>
      <p:ext uri="{BB962C8B-B14F-4D97-AF65-F5344CB8AC3E}">
        <p14:creationId xmlns:p14="http://schemas.microsoft.com/office/powerpoint/2010/main" val="2351363668"/>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367</a:t>
            </a:fld>
            <a:endParaRPr lang="cs-CZ"/>
          </a:p>
        </p:txBody>
      </p:sp>
    </p:spTree>
    <p:extLst>
      <p:ext uri="{BB962C8B-B14F-4D97-AF65-F5344CB8AC3E}">
        <p14:creationId xmlns:p14="http://schemas.microsoft.com/office/powerpoint/2010/main" val="33900561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30</a:t>
            </a:fld>
            <a:endParaRPr lang="cs-CZ"/>
          </a:p>
        </p:txBody>
      </p:sp>
    </p:spTree>
    <p:extLst>
      <p:ext uri="{BB962C8B-B14F-4D97-AF65-F5344CB8AC3E}">
        <p14:creationId xmlns:p14="http://schemas.microsoft.com/office/powerpoint/2010/main" val="30116399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31</a:t>
            </a:fld>
            <a:endParaRPr lang="cs-CZ"/>
          </a:p>
        </p:txBody>
      </p:sp>
    </p:spTree>
    <p:extLst>
      <p:ext uri="{BB962C8B-B14F-4D97-AF65-F5344CB8AC3E}">
        <p14:creationId xmlns:p14="http://schemas.microsoft.com/office/powerpoint/2010/main" val="20032824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34</a:t>
            </a:fld>
            <a:endParaRPr lang="cs-CZ"/>
          </a:p>
        </p:txBody>
      </p:sp>
    </p:spTree>
    <p:extLst>
      <p:ext uri="{BB962C8B-B14F-4D97-AF65-F5344CB8AC3E}">
        <p14:creationId xmlns:p14="http://schemas.microsoft.com/office/powerpoint/2010/main" val="19850464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35</a:t>
            </a:fld>
            <a:endParaRPr lang="cs-CZ"/>
          </a:p>
        </p:txBody>
      </p:sp>
    </p:spTree>
    <p:extLst>
      <p:ext uri="{BB962C8B-B14F-4D97-AF65-F5344CB8AC3E}">
        <p14:creationId xmlns:p14="http://schemas.microsoft.com/office/powerpoint/2010/main" val="1085061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7</a:t>
            </a:fld>
            <a:endParaRPr lang="cs-CZ"/>
          </a:p>
        </p:txBody>
      </p:sp>
    </p:spTree>
    <p:extLst>
      <p:ext uri="{BB962C8B-B14F-4D97-AF65-F5344CB8AC3E}">
        <p14:creationId xmlns:p14="http://schemas.microsoft.com/office/powerpoint/2010/main" val="6115126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37</a:t>
            </a:fld>
            <a:endParaRPr lang="cs-CZ"/>
          </a:p>
        </p:txBody>
      </p:sp>
    </p:spTree>
    <p:extLst>
      <p:ext uri="{BB962C8B-B14F-4D97-AF65-F5344CB8AC3E}">
        <p14:creationId xmlns:p14="http://schemas.microsoft.com/office/powerpoint/2010/main" val="5780232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43</a:t>
            </a:fld>
            <a:endParaRPr lang="cs-CZ"/>
          </a:p>
        </p:txBody>
      </p:sp>
    </p:spTree>
    <p:extLst>
      <p:ext uri="{BB962C8B-B14F-4D97-AF65-F5344CB8AC3E}">
        <p14:creationId xmlns:p14="http://schemas.microsoft.com/office/powerpoint/2010/main" val="7831058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45</a:t>
            </a:fld>
            <a:endParaRPr lang="cs-CZ"/>
          </a:p>
        </p:txBody>
      </p:sp>
    </p:spTree>
    <p:extLst>
      <p:ext uri="{BB962C8B-B14F-4D97-AF65-F5344CB8AC3E}">
        <p14:creationId xmlns:p14="http://schemas.microsoft.com/office/powerpoint/2010/main" val="12515050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49</a:t>
            </a:fld>
            <a:endParaRPr lang="cs-CZ"/>
          </a:p>
        </p:txBody>
      </p:sp>
    </p:spTree>
    <p:extLst>
      <p:ext uri="{BB962C8B-B14F-4D97-AF65-F5344CB8AC3E}">
        <p14:creationId xmlns:p14="http://schemas.microsoft.com/office/powerpoint/2010/main" val="31266967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52</a:t>
            </a:fld>
            <a:endParaRPr lang="cs-CZ"/>
          </a:p>
        </p:txBody>
      </p:sp>
    </p:spTree>
    <p:extLst>
      <p:ext uri="{BB962C8B-B14F-4D97-AF65-F5344CB8AC3E}">
        <p14:creationId xmlns:p14="http://schemas.microsoft.com/office/powerpoint/2010/main" val="22727284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53</a:t>
            </a:fld>
            <a:endParaRPr lang="cs-CZ"/>
          </a:p>
        </p:txBody>
      </p:sp>
    </p:spTree>
    <p:extLst>
      <p:ext uri="{BB962C8B-B14F-4D97-AF65-F5344CB8AC3E}">
        <p14:creationId xmlns:p14="http://schemas.microsoft.com/office/powerpoint/2010/main" val="213370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55</a:t>
            </a:fld>
            <a:endParaRPr lang="cs-CZ"/>
          </a:p>
        </p:txBody>
      </p:sp>
    </p:spTree>
    <p:extLst>
      <p:ext uri="{BB962C8B-B14F-4D97-AF65-F5344CB8AC3E}">
        <p14:creationId xmlns:p14="http://schemas.microsoft.com/office/powerpoint/2010/main" val="10662230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56</a:t>
            </a:fld>
            <a:endParaRPr lang="cs-CZ"/>
          </a:p>
        </p:txBody>
      </p:sp>
    </p:spTree>
    <p:extLst>
      <p:ext uri="{BB962C8B-B14F-4D97-AF65-F5344CB8AC3E}">
        <p14:creationId xmlns:p14="http://schemas.microsoft.com/office/powerpoint/2010/main" val="4339423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57</a:t>
            </a:fld>
            <a:endParaRPr lang="cs-CZ"/>
          </a:p>
        </p:txBody>
      </p:sp>
    </p:spTree>
    <p:extLst>
      <p:ext uri="{BB962C8B-B14F-4D97-AF65-F5344CB8AC3E}">
        <p14:creationId xmlns:p14="http://schemas.microsoft.com/office/powerpoint/2010/main" val="31282840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59</a:t>
            </a:fld>
            <a:endParaRPr lang="cs-CZ"/>
          </a:p>
        </p:txBody>
      </p:sp>
    </p:spTree>
    <p:extLst>
      <p:ext uri="{BB962C8B-B14F-4D97-AF65-F5344CB8AC3E}">
        <p14:creationId xmlns:p14="http://schemas.microsoft.com/office/powerpoint/2010/main" val="1082546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9</a:t>
            </a:fld>
            <a:endParaRPr lang="cs-CZ"/>
          </a:p>
        </p:txBody>
      </p:sp>
    </p:spTree>
    <p:extLst>
      <p:ext uri="{BB962C8B-B14F-4D97-AF65-F5344CB8AC3E}">
        <p14:creationId xmlns:p14="http://schemas.microsoft.com/office/powerpoint/2010/main" val="205478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61</a:t>
            </a:fld>
            <a:endParaRPr lang="cs-CZ"/>
          </a:p>
        </p:txBody>
      </p:sp>
    </p:spTree>
    <p:extLst>
      <p:ext uri="{BB962C8B-B14F-4D97-AF65-F5344CB8AC3E}">
        <p14:creationId xmlns:p14="http://schemas.microsoft.com/office/powerpoint/2010/main" val="24941040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63</a:t>
            </a:fld>
            <a:endParaRPr lang="cs-CZ"/>
          </a:p>
        </p:txBody>
      </p:sp>
    </p:spTree>
    <p:extLst>
      <p:ext uri="{BB962C8B-B14F-4D97-AF65-F5344CB8AC3E}">
        <p14:creationId xmlns:p14="http://schemas.microsoft.com/office/powerpoint/2010/main" val="4852706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64</a:t>
            </a:fld>
            <a:endParaRPr lang="cs-CZ"/>
          </a:p>
        </p:txBody>
      </p:sp>
    </p:spTree>
    <p:extLst>
      <p:ext uri="{BB962C8B-B14F-4D97-AF65-F5344CB8AC3E}">
        <p14:creationId xmlns:p14="http://schemas.microsoft.com/office/powerpoint/2010/main" val="48527063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65</a:t>
            </a:fld>
            <a:endParaRPr lang="cs-CZ"/>
          </a:p>
        </p:txBody>
      </p:sp>
    </p:spTree>
    <p:extLst>
      <p:ext uri="{BB962C8B-B14F-4D97-AF65-F5344CB8AC3E}">
        <p14:creationId xmlns:p14="http://schemas.microsoft.com/office/powerpoint/2010/main" val="399444258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74</a:t>
            </a:fld>
            <a:endParaRPr lang="cs-CZ"/>
          </a:p>
        </p:txBody>
      </p:sp>
    </p:spTree>
    <p:extLst>
      <p:ext uri="{BB962C8B-B14F-4D97-AF65-F5344CB8AC3E}">
        <p14:creationId xmlns:p14="http://schemas.microsoft.com/office/powerpoint/2010/main" val="29995534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84</a:t>
            </a:fld>
            <a:endParaRPr lang="cs-CZ"/>
          </a:p>
        </p:txBody>
      </p:sp>
    </p:spTree>
    <p:extLst>
      <p:ext uri="{BB962C8B-B14F-4D97-AF65-F5344CB8AC3E}">
        <p14:creationId xmlns:p14="http://schemas.microsoft.com/office/powerpoint/2010/main" val="101335549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93</a:t>
            </a:fld>
            <a:endParaRPr lang="cs-CZ"/>
          </a:p>
        </p:txBody>
      </p:sp>
    </p:spTree>
    <p:extLst>
      <p:ext uri="{BB962C8B-B14F-4D97-AF65-F5344CB8AC3E}">
        <p14:creationId xmlns:p14="http://schemas.microsoft.com/office/powerpoint/2010/main" val="387034821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94</a:t>
            </a:fld>
            <a:endParaRPr lang="cs-CZ"/>
          </a:p>
        </p:txBody>
      </p:sp>
    </p:spTree>
    <p:extLst>
      <p:ext uri="{BB962C8B-B14F-4D97-AF65-F5344CB8AC3E}">
        <p14:creationId xmlns:p14="http://schemas.microsoft.com/office/powerpoint/2010/main" val="2743815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95</a:t>
            </a:fld>
            <a:endParaRPr lang="cs-CZ"/>
          </a:p>
        </p:txBody>
      </p:sp>
    </p:spTree>
    <p:extLst>
      <p:ext uri="{BB962C8B-B14F-4D97-AF65-F5344CB8AC3E}">
        <p14:creationId xmlns:p14="http://schemas.microsoft.com/office/powerpoint/2010/main" val="368149042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47684">
              <a:defRPr/>
            </a:pPr>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98</a:t>
            </a:fld>
            <a:endParaRPr lang="cs-CZ"/>
          </a:p>
        </p:txBody>
      </p:sp>
    </p:spTree>
    <p:extLst>
      <p:ext uri="{BB962C8B-B14F-4D97-AF65-F5344CB8AC3E}">
        <p14:creationId xmlns:p14="http://schemas.microsoft.com/office/powerpoint/2010/main" val="4286058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11</a:t>
            </a:fld>
            <a:endParaRPr lang="cs-CZ"/>
          </a:p>
        </p:txBody>
      </p:sp>
    </p:spTree>
    <p:extLst>
      <p:ext uri="{BB962C8B-B14F-4D97-AF65-F5344CB8AC3E}">
        <p14:creationId xmlns:p14="http://schemas.microsoft.com/office/powerpoint/2010/main" val="158506823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47684">
              <a:defRPr/>
            </a:pPr>
            <a:endParaRPr lang="cs-CZ" dirty="0" smtClean="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99</a:t>
            </a:fld>
            <a:endParaRPr lang="cs-CZ"/>
          </a:p>
        </p:txBody>
      </p:sp>
    </p:spTree>
    <p:extLst>
      <p:ext uri="{BB962C8B-B14F-4D97-AF65-F5344CB8AC3E}">
        <p14:creationId xmlns:p14="http://schemas.microsoft.com/office/powerpoint/2010/main" val="262464342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100</a:t>
            </a:fld>
            <a:endParaRPr lang="cs-CZ"/>
          </a:p>
        </p:txBody>
      </p:sp>
    </p:spTree>
    <p:extLst>
      <p:ext uri="{BB962C8B-B14F-4D97-AF65-F5344CB8AC3E}">
        <p14:creationId xmlns:p14="http://schemas.microsoft.com/office/powerpoint/2010/main" val="202692301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101</a:t>
            </a:fld>
            <a:endParaRPr lang="cs-CZ"/>
          </a:p>
        </p:txBody>
      </p:sp>
    </p:spTree>
    <p:extLst>
      <p:ext uri="{BB962C8B-B14F-4D97-AF65-F5344CB8AC3E}">
        <p14:creationId xmlns:p14="http://schemas.microsoft.com/office/powerpoint/2010/main" val="289651621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47684">
              <a:defRPr/>
            </a:pPr>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102</a:t>
            </a:fld>
            <a:endParaRPr lang="cs-CZ"/>
          </a:p>
        </p:txBody>
      </p:sp>
    </p:spTree>
    <p:extLst>
      <p:ext uri="{BB962C8B-B14F-4D97-AF65-F5344CB8AC3E}">
        <p14:creationId xmlns:p14="http://schemas.microsoft.com/office/powerpoint/2010/main" val="283029195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103</a:t>
            </a:fld>
            <a:endParaRPr lang="cs-CZ"/>
          </a:p>
        </p:txBody>
      </p:sp>
    </p:spTree>
    <p:extLst>
      <p:ext uri="{BB962C8B-B14F-4D97-AF65-F5344CB8AC3E}">
        <p14:creationId xmlns:p14="http://schemas.microsoft.com/office/powerpoint/2010/main" val="242106383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104</a:t>
            </a:fld>
            <a:endParaRPr lang="cs-CZ"/>
          </a:p>
        </p:txBody>
      </p:sp>
    </p:spTree>
    <p:extLst>
      <p:ext uri="{BB962C8B-B14F-4D97-AF65-F5344CB8AC3E}">
        <p14:creationId xmlns:p14="http://schemas.microsoft.com/office/powerpoint/2010/main" val="333879816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106</a:t>
            </a:fld>
            <a:endParaRPr lang="cs-CZ"/>
          </a:p>
        </p:txBody>
      </p:sp>
    </p:spTree>
    <p:extLst>
      <p:ext uri="{BB962C8B-B14F-4D97-AF65-F5344CB8AC3E}">
        <p14:creationId xmlns:p14="http://schemas.microsoft.com/office/powerpoint/2010/main" val="108920320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109</a:t>
            </a:fld>
            <a:endParaRPr lang="cs-CZ"/>
          </a:p>
        </p:txBody>
      </p:sp>
    </p:spTree>
    <p:extLst>
      <p:ext uri="{BB962C8B-B14F-4D97-AF65-F5344CB8AC3E}">
        <p14:creationId xmlns:p14="http://schemas.microsoft.com/office/powerpoint/2010/main" val="273513054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112</a:t>
            </a:fld>
            <a:endParaRPr lang="cs-CZ"/>
          </a:p>
        </p:txBody>
      </p:sp>
    </p:spTree>
    <p:extLst>
      <p:ext uri="{BB962C8B-B14F-4D97-AF65-F5344CB8AC3E}">
        <p14:creationId xmlns:p14="http://schemas.microsoft.com/office/powerpoint/2010/main" val="50500526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114</a:t>
            </a:fld>
            <a:endParaRPr lang="cs-CZ"/>
          </a:p>
        </p:txBody>
      </p:sp>
    </p:spTree>
    <p:extLst>
      <p:ext uri="{BB962C8B-B14F-4D97-AF65-F5344CB8AC3E}">
        <p14:creationId xmlns:p14="http://schemas.microsoft.com/office/powerpoint/2010/main" val="1151814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12</a:t>
            </a:fld>
            <a:endParaRPr lang="cs-CZ"/>
          </a:p>
        </p:txBody>
      </p:sp>
    </p:spTree>
    <p:extLst>
      <p:ext uri="{BB962C8B-B14F-4D97-AF65-F5344CB8AC3E}">
        <p14:creationId xmlns:p14="http://schemas.microsoft.com/office/powerpoint/2010/main" val="415488925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115</a:t>
            </a:fld>
            <a:endParaRPr lang="cs-CZ"/>
          </a:p>
        </p:txBody>
      </p:sp>
    </p:spTree>
    <p:extLst>
      <p:ext uri="{BB962C8B-B14F-4D97-AF65-F5344CB8AC3E}">
        <p14:creationId xmlns:p14="http://schemas.microsoft.com/office/powerpoint/2010/main" val="70401813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116</a:t>
            </a:fld>
            <a:endParaRPr lang="cs-CZ"/>
          </a:p>
        </p:txBody>
      </p:sp>
    </p:spTree>
    <p:extLst>
      <p:ext uri="{BB962C8B-B14F-4D97-AF65-F5344CB8AC3E}">
        <p14:creationId xmlns:p14="http://schemas.microsoft.com/office/powerpoint/2010/main" val="316470563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118</a:t>
            </a:fld>
            <a:endParaRPr lang="cs-CZ"/>
          </a:p>
        </p:txBody>
      </p:sp>
    </p:spTree>
    <p:extLst>
      <p:ext uri="{BB962C8B-B14F-4D97-AF65-F5344CB8AC3E}">
        <p14:creationId xmlns:p14="http://schemas.microsoft.com/office/powerpoint/2010/main" val="343620491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119</a:t>
            </a:fld>
            <a:endParaRPr lang="cs-CZ"/>
          </a:p>
        </p:txBody>
      </p:sp>
    </p:spTree>
    <p:extLst>
      <p:ext uri="{BB962C8B-B14F-4D97-AF65-F5344CB8AC3E}">
        <p14:creationId xmlns:p14="http://schemas.microsoft.com/office/powerpoint/2010/main" val="55043067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47684">
              <a:defRPr/>
            </a:pPr>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120</a:t>
            </a:fld>
            <a:endParaRPr lang="cs-CZ"/>
          </a:p>
        </p:txBody>
      </p:sp>
    </p:spTree>
    <p:extLst>
      <p:ext uri="{BB962C8B-B14F-4D97-AF65-F5344CB8AC3E}">
        <p14:creationId xmlns:p14="http://schemas.microsoft.com/office/powerpoint/2010/main" val="66732701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123</a:t>
            </a:fld>
            <a:endParaRPr lang="cs-CZ"/>
          </a:p>
        </p:txBody>
      </p:sp>
    </p:spTree>
    <p:extLst>
      <p:ext uri="{BB962C8B-B14F-4D97-AF65-F5344CB8AC3E}">
        <p14:creationId xmlns:p14="http://schemas.microsoft.com/office/powerpoint/2010/main" val="60779137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124</a:t>
            </a:fld>
            <a:endParaRPr lang="cs-CZ"/>
          </a:p>
        </p:txBody>
      </p:sp>
    </p:spTree>
    <p:extLst>
      <p:ext uri="{BB962C8B-B14F-4D97-AF65-F5344CB8AC3E}">
        <p14:creationId xmlns:p14="http://schemas.microsoft.com/office/powerpoint/2010/main" val="180831261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126</a:t>
            </a:fld>
            <a:endParaRPr lang="cs-CZ"/>
          </a:p>
        </p:txBody>
      </p:sp>
    </p:spTree>
    <p:extLst>
      <p:ext uri="{BB962C8B-B14F-4D97-AF65-F5344CB8AC3E}">
        <p14:creationId xmlns:p14="http://schemas.microsoft.com/office/powerpoint/2010/main" val="223148083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128</a:t>
            </a:fld>
            <a:endParaRPr lang="cs-CZ"/>
          </a:p>
        </p:txBody>
      </p:sp>
    </p:spTree>
    <p:extLst>
      <p:ext uri="{BB962C8B-B14F-4D97-AF65-F5344CB8AC3E}">
        <p14:creationId xmlns:p14="http://schemas.microsoft.com/office/powerpoint/2010/main" val="353266604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129</a:t>
            </a:fld>
            <a:endParaRPr lang="cs-CZ"/>
          </a:p>
        </p:txBody>
      </p:sp>
    </p:spTree>
    <p:extLst>
      <p:ext uri="{BB962C8B-B14F-4D97-AF65-F5344CB8AC3E}">
        <p14:creationId xmlns:p14="http://schemas.microsoft.com/office/powerpoint/2010/main" val="35326660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13</a:t>
            </a:fld>
            <a:endParaRPr lang="cs-CZ"/>
          </a:p>
        </p:txBody>
      </p:sp>
    </p:spTree>
    <p:extLst>
      <p:ext uri="{BB962C8B-B14F-4D97-AF65-F5344CB8AC3E}">
        <p14:creationId xmlns:p14="http://schemas.microsoft.com/office/powerpoint/2010/main" val="265916521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131</a:t>
            </a:fld>
            <a:endParaRPr lang="cs-CZ"/>
          </a:p>
        </p:txBody>
      </p:sp>
    </p:spTree>
    <p:extLst>
      <p:ext uri="{BB962C8B-B14F-4D97-AF65-F5344CB8AC3E}">
        <p14:creationId xmlns:p14="http://schemas.microsoft.com/office/powerpoint/2010/main" val="348430916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132</a:t>
            </a:fld>
            <a:endParaRPr lang="cs-CZ"/>
          </a:p>
        </p:txBody>
      </p:sp>
    </p:spTree>
    <p:extLst>
      <p:ext uri="{BB962C8B-B14F-4D97-AF65-F5344CB8AC3E}">
        <p14:creationId xmlns:p14="http://schemas.microsoft.com/office/powerpoint/2010/main" val="408092723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135</a:t>
            </a:fld>
            <a:endParaRPr lang="cs-CZ"/>
          </a:p>
        </p:txBody>
      </p:sp>
    </p:spTree>
    <p:extLst>
      <p:ext uri="{BB962C8B-B14F-4D97-AF65-F5344CB8AC3E}">
        <p14:creationId xmlns:p14="http://schemas.microsoft.com/office/powerpoint/2010/main" val="29920191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47684">
              <a:defRPr/>
            </a:pPr>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138</a:t>
            </a:fld>
            <a:endParaRPr lang="cs-CZ"/>
          </a:p>
        </p:txBody>
      </p:sp>
    </p:spTree>
    <p:extLst>
      <p:ext uri="{BB962C8B-B14F-4D97-AF65-F5344CB8AC3E}">
        <p14:creationId xmlns:p14="http://schemas.microsoft.com/office/powerpoint/2010/main" val="72956402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140</a:t>
            </a:fld>
            <a:endParaRPr lang="cs-CZ"/>
          </a:p>
        </p:txBody>
      </p:sp>
    </p:spTree>
    <p:extLst>
      <p:ext uri="{BB962C8B-B14F-4D97-AF65-F5344CB8AC3E}">
        <p14:creationId xmlns:p14="http://schemas.microsoft.com/office/powerpoint/2010/main" val="380365571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141</a:t>
            </a:fld>
            <a:endParaRPr lang="cs-CZ"/>
          </a:p>
        </p:txBody>
      </p:sp>
    </p:spTree>
    <p:extLst>
      <p:ext uri="{BB962C8B-B14F-4D97-AF65-F5344CB8AC3E}">
        <p14:creationId xmlns:p14="http://schemas.microsoft.com/office/powerpoint/2010/main" val="391570008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144</a:t>
            </a:fld>
            <a:endParaRPr lang="cs-CZ"/>
          </a:p>
        </p:txBody>
      </p:sp>
    </p:spTree>
    <p:extLst>
      <p:ext uri="{BB962C8B-B14F-4D97-AF65-F5344CB8AC3E}">
        <p14:creationId xmlns:p14="http://schemas.microsoft.com/office/powerpoint/2010/main" val="165431394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146</a:t>
            </a:fld>
            <a:endParaRPr lang="cs-CZ"/>
          </a:p>
        </p:txBody>
      </p:sp>
    </p:spTree>
    <p:extLst>
      <p:ext uri="{BB962C8B-B14F-4D97-AF65-F5344CB8AC3E}">
        <p14:creationId xmlns:p14="http://schemas.microsoft.com/office/powerpoint/2010/main" val="204799488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147</a:t>
            </a:fld>
            <a:endParaRPr lang="cs-CZ"/>
          </a:p>
        </p:txBody>
      </p:sp>
    </p:spTree>
    <p:extLst>
      <p:ext uri="{BB962C8B-B14F-4D97-AF65-F5344CB8AC3E}">
        <p14:creationId xmlns:p14="http://schemas.microsoft.com/office/powerpoint/2010/main" val="308935832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151</a:t>
            </a:fld>
            <a:endParaRPr lang="cs-CZ"/>
          </a:p>
        </p:txBody>
      </p:sp>
    </p:spTree>
    <p:extLst>
      <p:ext uri="{BB962C8B-B14F-4D97-AF65-F5344CB8AC3E}">
        <p14:creationId xmlns:p14="http://schemas.microsoft.com/office/powerpoint/2010/main" val="3142522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14</a:t>
            </a:fld>
            <a:endParaRPr lang="cs-CZ"/>
          </a:p>
        </p:txBody>
      </p:sp>
    </p:spTree>
    <p:extLst>
      <p:ext uri="{BB962C8B-B14F-4D97-AF65-F5344CB8AC3E}">
        <p14:creationId xmlns:p14="http://schemas.microsoft.com/office/powerpoint/2010/main" val="1425780195"/>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152</a:t>
            </a:fld>
            <a:endParaRPr lang="cs-CZ"/>
          </a:p>
        </p:txBody>
      </p:sp>
    </p:spTree>
    <p:extLst>
      <p:ext uri="{BB962C8B-B14F-4D97-AF65-F5344CB8AC3E}">
        <p14:creationId xmlns:p14="http://schemas.microsoft.com/office/powerpoint/2010/main" val="314252203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155</a:t>
            </a:fld>
            <a:endParaRPr lang="cs-CZ"/>
          </a:p>
        </p:txBody>
      </p:sp>
    </p:spTree>
    <p:extLst>
      <p:ext uri="{BB962C8B-B14F-4D97-AF65-F5344CB8AC3E}">
        <p14:creationId xmlns:p14="http://schemas.microsoft.com/office/powerpoint/2010/main" val="85176219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158</a:t>
            </a:fld>
            <a:endParaRPr lang="cs-CZ"/>
          </a:p>
        </p:txBody>
      </p:sp>
    </p:spTree>
    <p:extLst>
      <p:ext uri="{BB962C8B-B14F-4D97-AF65-F5344CB8AC3E}">
        <p14:creationId xmlns:p14="http://schemas.microsoft.com/office/powerpoint/2010/main" val="18944354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159</a:t>
            </a:fld>
            <a:endParaRPr lang="cs-CZ"/>
          </a:p>
        </p:txBody>
      </p:sp>
    </p:spTree>
    <p:extLst>
      <p:ext uri="{BB962C8B-B14F-4D97-AF65-F5344CB8AC3E}">
        <p14:creationId xmlns:p14="http://schemas.microsoft.com/office/powerpoint/2010/main" val="236540090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161</a:t>
            </a:fld>
            <a:endParaRPr lang="cs-CZ"/>
          </a:p>
        </p:txBody>
      </p:sp>
    </p:spTree>
    <p:extLst>
      <p:ext uri="{BB962C8B-B14F-4D97-AF65-F5344CB8AC3E}">
        <p14:creationId xmlns:p14="http://schemas.microsoft.com/office/powerpoint/2010/main" val="2409599612"/>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170</a:t>
            </a:fld>
            <a:endParaRPr lang="cs-CZ"/>
          </a:p>
        </p:txBody>
      </p:sp>
    </p:spTree>
    <p:extLst>
      <p:ext uri="{BB962C8B-B14F-4D97-AF65-F5344CB8AC3E}">
        <p14:creationId xmlns:p14="http://schemas.microsoft.com/office/powerpoint/2010/main" val="275073083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171</a:t>
            </a:fld>
            <a:endParaRPr lang="cs-CZ"/>
          </a:p>
        </p:txBody>
      </p:sp>
    </p:spTree>
    <p:extLst>
      <p:ext uri="{BB962C8B-B14F-4D97-AF65-F5344CB8AC3E}">
        <p14:creationId xmlns:p14="http://schemas.microsoft.com/office/powerpoint/2010/main" val="275073083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172</a:t>
            </a:fld>
            <a:endParaRPr lang="cs-CZ"/>
          </a:p>
        </p:txBody>
      </p:sp>
    </p:spTree>
    <p:extLst>
      <p:ext uri="{BB962C8B-B14F-4D97-AF65-F5344CB8AC3E}">
        <p14:creationId xmlns:p14="http://schemas.microsoft.com/office/powerpoint/2010/main" val="275073083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174</a:t>
            </a:fld>
            <a:endParaRPr lang="cs-CZ"/>
          </a:p>
        </p:txBody>
      </p:sp>
    </p:spTree>
    <p:extLst>
      <p:ext uri="{BB962C8B-B14F-4D97-AF65-F5344CB8AC3E}">
        <p14:creationId xmlns:p14="http://schemas.microsoft.com/office/powerpoint/2010/main" val="220837524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176</a:t>
            </a:fld>
            <a:endParaRPr lang="cs-CZ"/>
          </a:p>
        </p:txBody>
      </p:sp>
    </p:spTree>
    <p:extLst>
      <p:ext uri="{BB962C8B-B14F-4D97-AF65-F5344CB8AC3E}">
        <p14:creationId xmlns:p14="http://schemas.microsoft.com/office/powerpoint/2010/main" val="37317228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15</a:t>
            </a:fld>
            <a:endParaRPr lang="cs-CZ"/>
          </a:p>
        </p:txBody>
      </p:sp>
    </p:spTree>
    <p:extLst>
      <p:ext uri="{BB962C8B-B14F-4D97-AF65-F5344CB8AC3E}">
        <p14:creationId xmlns:p14="http://schemas.microsoft.com/office/powerpoint/2010/main" val="142578019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178</a:t>
            </a:fld>
            <a:endParaRPr lang="cs-CZ"/>
          </a:p>
        </p:txBody>
      </p:sp>
    </p:spTree>
    <p:extLst>
      <p:ext uri="{BB962C8B-B14F-4D97-AF65-F5344CB8AC3E}">
        <p14:creationId xmlns:p14="http://schemas.microsoft.com/office/powerpoint/2010/main" val="757884614"/>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47684">
              <a:defRPr/>
            </a:pPr>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183</a:t>
            </a:fld>
            <a:endParaRPr lang="cs-CZ"/>
          </a:p>
        </p:txBody>
      </p:sp>
    </p:spTree>
    <p:extLst>
      <p:ext uri="{BB962C8B-B14F-4D97-AF65-F5344CB8AC3E}">
        <p14:creationId xmlns:p14="http://schemas.microsoft.com/office/powerpoint/2010/main" val="3789580463"/>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186</a:t>
            </a:fld>
            <a:endParaRPr lang="cs-CZ"/>
          </a:p>
        </p:txBody>
      </p:sp>
    </p:spTree>
    <p:extLst>
      <p:ext uri="{BB962C8B-B14F-4D97-AF65-F5344CB8AC3E}">
        <p14:creationId xmlns:p14="http://schemas.microsoft.com/office/powerpoint/2010/main" val="1723044723"/>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187</a:t>
            </a:fld>
            <a:endParaRPr lang="cs-CZ"/>
          </a:p>
        </p:txBody>
      </p:sp>
    </p:spTree>
    <p:extLst>
      <p:ext uri="{BB962C8B-B14F-4D97-AF65-F5344CB8AC3E}">
        <p14:creationId xmlns:p14="http://schemas.microsoft.com/office/powerpoint/2010/main" val="687807917"/>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188</a:t>
            </a:fld>
            <a:endParaRPr lang="cs-CZ"/>
          </a:p>
        </p:txBody>
      </p:sp>
    </p:spTree>
    <p:extLst>
      <p:ext uri="{BB962C8B-B14F-4D97-AF65-F5344CB8AC3E}">
        <p14:creationId xmlns:p14="http://schemas.microsoft.com/office/powerpoint/2010/main" val="461665797"/>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191</a:t>
            </a:fld>
            <a:endParaRPr lang="cs-CZ"/>
          </a:p>
        </p:txBody>
      </p:sp>
    </p:spTree>
    <p:extLst>
      <p:ext uri="{BB962C8B-B14F-4D97-AF65-F5344CB8AC3E}">
        <p14:creationId xmlns:p14="http://schemas.microsoft.com/office/powerpoint/2010/main" val="3268094382"/>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193</a:t>
            </a:fld>
            <a:endParaRPr lang="cs-CZ"/>
          </a:p>
        </p:txBody>
      </p:sp>
    </p:spTree>
    <p:extLst>
      <p:ext uri="{BB962C8B-B14F-4D97-AF65-F5344CB8AC3E}">
        <p14:creationId xmlns:p14="http://schemas.microsoft.com/office/powerpoint/2010/main" val="3944537393"/>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198</a:t>
            </a:fld>
            <a:endParaRPr lang="cs-CZ"/>
          </a:p>
        </p:txBody>
      </p:sp>
    </p:spTree>
    <p:extLst>
      <p:ext uri="{BB962C8B-B14F-4D97-AF65-F5344CB8AC3E}">
        <p14:creationId xmlns:p14="http://schemas.microsoft.com/office/powerpoint/2010/main" val="3592409369"/>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199</a:t>
            </a:fld>
            <a:endParaRPr lang="cs-CZ"/>
          </a:p>
        </p:txBody>
      </p:sp>
    </p:spTree>
    <p:extLst>
      <p:ext uri="{BB962C8B-B14F-4D97-AF65-F5344CB8AC3E}">
        <p14:creationId xmlns:p14="http://schemas.microsoft.com/office/powerpoint/2010/main" val="313635272"/>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200</a:t>
            </a:fld>
            <a:endParaRPr lang="cs-CZ"/>
          </a:p>
        </p:txBody>
      </p:sp>
    </p:spTree>
    <p:extLst>
      <p:ext uri="{BB962C8B-B14F-4D97-AF65-F5344CB8AC3E}">
        <p14:creationId xmlns:p14="http://schemas.microsoft.com/office/powerpoint/2010/main" val="3136352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16</a:t>
            </a:fld>
            <a:endParaRPr lang="cs-CZ"/>
          </a:p>
        </p:txBody>
      </p:sp>
    </p:spTree>
    <p:extLst>
      <p:ext uri="{BB962C8B-B14F-4D97-AF65-F5344CB8AC3E}">
        <p14:creationId xmlns:p14="http://schemas.microsoft.com/office/powerpoint/2010/main" val="142578019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201</a:t>
            </a:fld>
            <a:endParaRPr lang="cs-CZ"/>
          </a:p>
        </p:txBody>
      </p:sp>
    </p:spTree>
    <p:extLst>
      <p:ext uri="{BB962C8B-B14F-4D97-AF65-F5344CB8AC3E}">
        <p14:creationId xmlns:p14="http://schemas.microsoft.com/office/powerpoint/2010/main" val="3491115345"/>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202</a:t>
            </a:fld>
            <a:endParaRPr lang="cs-CZ"/>
          </a:p>
        </p:txBody>
      </p:sp>
    </p:spTree>
    <p:extLst>
      <p:ext uri="{BB962C8B-B14F-4D97-AF65-F5344CB8AC3E}">
        <p14:creationId xmlns:p14="http://schemas.microsoft.com/office/powerpoint/2010/main" val="191576170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203</a:t>
            </a:fld>
            <a:endParaRPr lang="cs-CZ"/>
          </a:p>
        </p:txBody>
      </p:sp>
    </p:spTree>
    <p:extLst>
      <p:ext uri="{BB962C8B-B14F-4D97-AF65-F5344CB8AC3E}">
        <p14:creationId xmlns:p14="http://schemas.microsoft.com/office/powerpoint/2010/main" val="2483377970"/>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204</a:t>
            </a:fld>
            <a:endParaRPr lang="cs-CZ"/>
          </a:p>
        </p:txBody>
      </p:sp>
    </p:spTree>
    <p:extLst>
      <p:ext uri="{BB962C8B-B14F-4D97-AF65-F5344CB8AC3E}">
        <p14:creationId xmlns:p14="http://schemas.microsoft.com/office/powerpoint/2010/main" val="161225732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47684">
              <a:defRPr/>
            </a:pPr>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207</a:t>
            </a:fld>
            <a:endParaRPr lang="cs-CZ"/>
          </a:p>
        </p:txBody>
      </p:sp>
    </p:spTree>
    <p:extLst>
      <p:ext uri="{BB962C8B-B14F-4D97-AF65-F5344CB8AC3E}">
        <p14:creationId xmlns:p14="http://schemas.microsoft.com/office/powerpoint/2010/main" val="35617268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47684">
              <a:defRPr/>
            </a:pPr>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208</a:t>
            </a:fld>
            <a:endParaRPr lang="cs-CZ"/>
          </a:p>
        </p:txBody>
      </p:sp>
    </p:spTree>
    <p:extLst>
      <p:ext uri="{BB962C8B-B14F-4D97-AF65-F5344CB8AC3E}">
        <p14:creationId xmlns:p14="http://schemas.microsoft.com/office/powerpoint/2010/main" val="356172681"/>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209</a:t>
            </a:fld>
            <a:endParaRPr lang="cs-CZ"/>
          </a:p>
        </p:txBody>
      </p:sp>
    </p:spTree>
    <p:extLst>
      <p:ext uri="{BB962C8B-B14F-4D97-AF65-F5344CB8AC3E}">
        <p14:creationId xmlns:p14="http://schemas.microsoft.com/office/powerpoint/2010/main" val="989342784"/>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210</a:t>
            </a:fld>
            <a:endParaRPr lang="cs-CZ"/>
          </a:p>
        </p:txBody>
      </p:sp>
    </p:spTree>
    <p:extLst>
      <p:ext uri="{BB962C8B-B14F-4D97-AF65-F5344CB8AC3E}">
        <p14:creationId xmlns:p14="http://schemas.microsoft.com/office/powerpoint/2010/main" val="989342784"/>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211</a:t>
            </a:fld>
            <a:endParaRPr lang="cs-CZ"/>
          </a:p>
        </p:txBody>
      </p:sp>
    </p:spTree>
    <p:extLst>
      <p:ext uri="{BB962C8B-B14F-4D97-AF65-F5344CB8AC3E}">
        <p14:creationId xmlns:p14="http://schemas.microsoft.com/office/powerpoint/2010/main" val="312176380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73E490E-5A42-4CF2-BF3B-BF9D12FB0052}" type="slidenum">
              <a:rPr lang="cs-CZ" smtClean="0"/>
              <a:t>213</a:t>
            </a:fld>
            <a:endParaRPr lang="cs-CZ"/>
          </a:p>
        </p:txBody>
      </p:sp>
    </p:spTree>
    <p:extLst>
      <p:ext uri="{BB962C8B-B14F-4D97-AF65-F5344CB8AC3E}">
        <p14:creationId xmlns:p14="http://schemas.microsoft.com/office/powerpoint/2010/main" val="2769325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10" name="Rectangle 9"/>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 y="2667000"/>
            <a:ext cx="9144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5479143"/>
            <a:ext cx="9144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cs-CZ" smtClean="0"/>
              <a:t>Kliknutím lze upravit styl.</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8F9A6DEF-A305-46A3-B0B4-150A36C37CC8}" type="datetime1">
              <a:rPr lang="cs-CZ" smtClean="0"/>
              <a:t>07.06.2017</a:t>
            </a:fld>
            <a:endParaRPr lang="cs-CZ"/>
          </a:p>
        </p:txBody>
      </p:sp>
      <p:sp>
        <p:nvSpPr>
          <p:cNvPr id="5" name="Footer Placeholder 4"/>
          <p:cNvSpPr>
            <a:spLocks noGrp="1"/>
          </p:cNvSpPr>
          <p:nvPr>
            <p:ph type="ftr" sz="quarter" idx="11"/>
          </p:nvPr>
        </p:nvSpPr>
        <p:spPr>
          <a:xfrm>
            <a:off x="5791200" y="6356350"/>
            <a:ext cx="2895600" cy="365125"/>
          </a:xfrm>
        </p:spPr>
        <p:txBody>
          <a:bodyPr/>
          <a:lstStyle>
            <a:lvl1pPr algn="r">
              <a:defRPr/>
            </a:lvl1pPr>
          </a:lstStyle>
          <a:p>
            <a:endParaRPr lang="cs-CZ"/>
          </a:p>
        </p:txBody>
      </p:sp>
      <p:sp>
        <p:nvSpPr>
          <p:cNvPr id="11" name="TextBox 10"/>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chemeClr val="accent1"/>
                </a:solidFill>
                <a:sym typeface="Wingdings"/>
              </a:rPr>
              <a:t></a:t>
            </a:r>
            <a:endParaRPr lang="en-US" sz="3200" spc="150" dirty="0">
              <a:solidFill>
                <a:schemeClr val="accent1"/>
              </a:solidFill>
            </a:endParaRPr>
          </a:p>
        </p:txBody>
      </p:sp>
      <p:sp>
        <p:nvSpPr>
          <p:cNvPr id="6" name="Slide Number Placeholder 5"/>
          <p:cNvSpPr>
            <a:spLocks noGrp="1"/>
          </p:cNvSpPr>
          <p:nvPr>
            <p:ph type="sldNum" sz="quarter" idx="12"/>
          </p:nvPr>
        </p:nvSpPr>
        <p:spPr>
          <a:xfrm>
            <a:off x="3962399" y="4392168"/>
            <a:ext cx="1219200" cy="365125"/>
          </a:xfrm>
        </p:spPr>
        <p:txBody>
          <a:bodyPr/>
          <a:lstStyle>
            <a:lvl1pPr algn="ctr">
              <a:defRPr sz="2400">
                <a:latin typeface="+mj-lt"/>
              </a:defRPr>
            </a:lvl1pPr>
          </a:lstStyle>
          <a:p>
            <a:fld id="{CA236EB0-B64D-4057-A451-20319D1DB345}" type="slidenum">
              <a:rPr lang="cs-CZ" smtClean="0"/>
              <a:t>‹#›</a:t>
            </a:fld>
            <a:endParaRPr lang="cs-CZ"/>
          </a:p>
        </p:txBody>
      </p:sp>
      <p:sp>
        <p:nvSpPr>
          <p:cNvPr id="15" name="TextBox 14"/>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chemeClr val="accent1"/>
                </a:solidFill>
                <a:sym typeface="Wingdings"/>
              </a:rPr>
              <a:t></a:t>
            </a:r>
            <a:endParaRPr lang="en-US" sz="3200" spc="150" dirty="0">
              <a:solidFill>
                <a:schemeClr val="accent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3ABAFA49-311C-4D17-8D0E-5CECD87545D0}" type="datetime1">
              <a:rPr lang="cs-CZ" smtClean="0"/>
              <a:t>07.06.2017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A236EB0-B64D-4057-A451-20319D1DB345}"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4591050" y="2409824"/>
            <a:ext cx="6858000" cy="203835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4668203" y="2570797"/>
            <a:ext cx="6858000" cy="171640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cs-CZ" smtClean="0"/>
              <a:t>Kliknutím lze upravit styl.</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D150F79B-2D00-4448-9B24-9B4242192521}" type="datetime1">
              <a:rPr lang="cs-CZ" smtClean="0"/>
              <a:t>07.06.2017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6096000" y="6356350"/>
            <a:ext cx="762000" cy="365125"/>
          </a:xfrm>
        </p:spPr>
        <p:txBody>
          <a:bodyPr/>
          <a:lstStyle/>
          <a:p>
            <a:fld id="{CA236EB0-B64D-4057-A451-20319D1DB345}" type="slidenum">
              <a:rPr lang="cs-CZ" smtClean="0"/>
              <a:t>‹#›</a:t>
            </a:fld>
            <a:endParaRPr lang="cs-CZ"/>
          </a:p>
        </p:txBody>
      </p:sp>
      <p:sp>
        <p:nvSpPr>
          <p:cNvPr id="9" name="Rectangle 8"/>
          <p:cNvSpPr/>
          <p:nvPr/>
        </p:nvSpPr>
        <p:spPr>
          <a:xfrm rot="5400000">
            <a:off x="3681476" y="3354324"/>
            <a:ext cx="6858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08BFAACD-026F-427E-9582-655B6B28670C}" type="datetime1">
              <a:rPr lang="cs-CZ" smtClean="0"/>
              <a:t>07.06.2017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A236EB0-B64D-4057-A451-20319D1DB345}"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2667000"/>
            <a:ext cx="9144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 y="5479143"/>
            <a:ext cx="9144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2AF2176A-65DC-48DB-A572-63AD2DF9684F}" type="datetime1">
              <a:rPr lang="cs-CZ" smtClean="0"/>
              <a:t>07.06.2017</a:t>
            </a:fld>
            <a:endParaRPr lang="cs-CZ"/>
          </a:p>
        </p:txBody>
      </p:sp>
      <p:sp>
        <p:nvSpPr>
          <p:cNvPr id="5" name="Footer Placeholder 4"/>
          <p:cNvSpPr>
            <a:spLocks noGrp="1"/>
          </p:cNvSpPr>
          <p:nvPr>
            <p:ph type="ftr" sz="quarter" idx="11"/>
          </p:nvPr>
        </p:nvSpPr>
        <p:spPr>
          <a:xfrm>
            <a:off x="5791200" y="6356350"/>
            <a:ext cx="2895600" cy="365125"/>
          </a:xfrm>
        </p:spPr>
        <p:txBody>
          <a:bodyPr/>
          <a:lstStyle/>
          <a:p>
            <a:endParaRPr lang="cs-CZ"/>
          </a:p>
        </p:txBody>
      </p:sp>
      <p:sp>
        <p:nvSpPr>
          <p:cNvPr id="6" name="Slide Number Placeholder 5"/>
          <p:cNvSpPr>
            <a:spLocks noGrp="1"/>
          </p:cNvSpPr>
          <p:nvPr>
            <p:ph type="sldNum" sz="quarter" idx="12"/>
          </p:nvPr>
        </p:nvSpPr>
        <p:spPr>
          <a:xfrm>
            <a:off x="3959352" y="4389120"/>
            <a:ext cx="1216152" cy="365125"/>
          </a:xfrm>
        </p:spPr>
        <p:txBody>
          <a:bodyPr/>
          <a:lstStyle>
            <a:lvl1pPr algn="ctr">
              <a:defRPr sz="2400">
                <a:solidFill>
                  <a:srgbClr val="FFFFFF"/>
                </a:solidFill>
              </a:defRPr>
            </a:lvl1pPr>
          </a:lstStyle>
          <a:p>
            <a:fld id="{CA236EB0-B64D-4057-A451-20319D1DB345}" type="slidenum">
              <a:rPr lang="cs-CZ" smtClean="0"/>
              <a:t>‹#›</a:t>
            </a:fld>
            <a:endParaRPr lang="cs-CZ"/>
          </a:p>
        </p:txBody>
      </p:sp>
      <p:sp>
        <p:nvSpPr>
          <p:cNvPr id="11" name="TextBox 10"/>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rgbClr val="FFFFFF"/>
                </a:solidFill>
                <a:sym typeface="Wingdings"/>
              </a:rPr>
              <a:t></a:t>
            </a:r>
            <a:endParaRPr lang="en-US" sz="3200" spc="150" dirty="0">
              <a:solidFill>
                <a:srgbClr val="FFFFFF"/>
              </a:solidFill>
            </a:endParaRPr>
          </a:p>
        </p:txBody>
      </p:sp>
      <p:sp>
        <p:nvSpPr>
          <p:cNvPr id="12" name="TextBox 11"/>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4"/>
          <p:cNvSpPr>
            <a:spLocks noGrp="1"/>
          </p:cNvSpPr>
          <p:nvPr>
            <p:ph type="dt" sz="half" idx="10"/>
          </p:nvPr>
        </p:nvSpPr>
        <p:spPr/>
        <p:txBody>
          <a:bodyPr/>
          <a:lstStyle/>
          <a:p>
            <a:fld id="{4952EA2A-00E1-436D-BE52-7A39D58B9B08}" type="datetime1">
              <a:rPr lang="cs-CZ" smtClean="0"/>
              <a:t>07.06.2017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A236EB0-B64D-4057-A451-20319D1DB345}"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36CA4B6C-FE9F-4292-BC0F-1A9FFC1B45EA}" type="datetime1">
              <a:rPr lang="cs-CZ" smtClean="0"/>
              <a:t>07.06.2017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CA236EB0-B64D-4057-A451-20319D1DB345}"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F5681999-E958-435A-AB53-8AD272AEE4BC}" type="datetime1">
              <a:rPr lang="cs-CZ" smtClean="0"/>
              <a:t>07.06.2017</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CA236EB0-B64D-4057-A451-20319D1DB345}"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856FF5-F9E7-45D7-9691-AA411713B3CB}" type="datetime1">
              <a:rPr lang="cs-CZ" smtClean="0"/>
              <a:t>07.06.2017</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CA236EB0-B64D-4057-A451-20319D1DB345}"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638800" cy="946150"/>
          </a:xfrm>
        </p:spPr>
        <p:txBody>
          <a:bodyPr anchor="ctr">
            <a:noAutofit/>
          </a:bodyPr>
          <a:lstStyle>
            <a:lvl1pPr algn="l">
              <a:defRPr sz="4000" b="0"/>
            </a:lvl1pPr>
          </a:lstStyle>
          <a:p>
            <a:r>
              <a:rPr lang="cs-CZ" smtClean="0"/>
              <a:t>Kliknutím lze upravit styl.</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04F14BCB-B5A2-44C6-8402-726EB5B4DD75}" type="datetime1">
              <a:rPr lang="cs-CZ" smtClean="0"/>
              <a:t>07.06.2017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A236EB0-B64D-4057-A451-20319D1DB345}" type="slidenum">
              <a:rPr lang="cs-CZ" smtClean="0"/>
              <a:t>‹#›</a:t>
            </a:fld>
            <a:endParaRPr lang="cs-CZ"/>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5" name="Date Placeholder 4"/>
          <p:cNvSpPr>
            <a:spLocks noGrp="1"/>
          </p:cNvSpPr>
          <p:nvPr>
            <p:ph type="dt" sz="half" idx="10"/>
          </p:nvPr>
        </p:nvSpPr>
        <p:spPr/>
        <p:txBody>
          <a:bodyPr/>
          <a:lstStyle/>
          <a:p>
            <a:fld id="{6DEADEF2-56C9-4E10-A1FE-B0FE08ADDF69}" type="datetime1">
              <a:rPr lang="cs-CZ" smtClean="0"/>
              <a:t>07.06.2017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A236EB0-B64D-4057-A451-20319D1DB345}" type="slidenum">
              <a:rPr lang="cs-CZ" smtClean="0"/>
              <a:t>‹#›</a:t>
            </a:fld>
            <a:endParaRPr lang="cs-CZ"/>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28600"/>
            <a:ext cx="5638800" cy="1005840"/>
          </a:xfrm>
        </p:spPr>
        <p:txBody>
          <a:bodyPr anchor="ctr">
            <a:noAutofit/>
          </a:bodyPr>
          <a:lstStyle>
            <a:lvl1pPr algn="l">
              <a:defRPr sz="4000" b="0"/>
            </a:lvl1pPr>
          </a:lstStyle>
          <a:p>
            <a:r>
              <a:rPr lang="cs-CZ" smtClean="0"/>
              <a:t>Kliknutím lze upravit styl.</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9144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67641"/>
            <a:ext cx="9144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82880"/>
            <a:ext cx="8229600" cy="1111664"/>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CFC48DDB-DB72-4F8C-96E0-756C862635AE}" type="datetime1">
              <a:rPr lang="cs-CZ" smtClean="0"/>
              <a:t>07.06.2017</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CA236EB0-B64D-4057-A451-20319D1DB345}" type="slidenum">
              <a:rPr lang="cs-CZ" smtClean="0"/>
              <a:t>‹#›</a:t>
            </a:fld>
            <a:endParaRPr lang="cs-CZ"/>
          </a:p>
        </p:txBody>
      </p:sp>
      <p:sp>
        <p:nvSpPr>
          <p:cNvPr id="9" name="Rectangle 8"/>
          <p:cNvSpPr/>
          <p:nvPr/>
        </p:nvSpPr>
        <p:spPr>
          <a:xfrm>
            <a:off x="0" y="1368552"/>
            <a:ext cx="9144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hdr="0" ftr="0" dt="0"/>
  <p:txStyles>
    <p:title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2.xml"/></Relationships>
</file>

<file path=ppt/slides/_rels/slide343.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5.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2.xml"/></Relationships>
</file>

<file path=ppt/slides/_rels/slide346.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2.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5.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2.xml"/></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7.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2.xml"/></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2.xml"/></Relationships>
</file>

<file path=ppt/slides/_rels/slide36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2.xml"/></Relationships>
</file>

<file path=ppt/slides/_rels/slide3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5.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2.xml"/></Relationships>
</file>

<file path=ppt/slides/_rels/slide3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7.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2.xml"/></Relationships>
</file>

<file path=ppt/slides/_rels/slide3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paragraphos.pecina.cz/2012/12/hleda-se-nejlepsi-z-cechu-pocesku.html?showComment=1354638502376"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smtClean="0"/>
              <a:t>Nový občanský zákoník</a:t>
            </a:r>
            <a:endParaRPr lang="cs-CZ" dirty="0"/>
          </a:p>
        </p:txBody>
      </p:sp>
      <p:sp>
        <p:nvSpPr>
          <p:cNvPr id="3" name="Podnadpis 2"/>
          <p:cNvSpPr>
            <a:spLocks noGrp="1"/>
          </p:cNvSpPr>
          <p:nvPr>
            <p:ph type="subTitle" idx="1"/>
          </p:nvPr>
        </p:nvSpPr>
        <p:spPr/>
        <p:txBody>
          <a:bodyPr/>
          <a:lstStyle/>
          <a:p>
            <a:r>
              <a:rPr lang="cs-CZ" dirty="0"/>
              <a:t>© Mgr</a:t>
            </a:r>
            <a:r>
              <a:rPr lang="cs-CZ" dirty="0" smtClean="0"/>
              <a:t>. Martin Prokeš, 2016</a:t>
            </a:r>
            <a:endParaRPr lang="cs-CZ" dirty="0"/>
          </a:p>
        </p:txBody>
      </p:sp>
      <p:sp>
        <p:nvSpPr>
          <p:cNvPr id="4" name="Zástupný symbol pro číslo snímku 3"/>
          <p:cNvSpPr>
            <a:spLocks noGrp="1"/>
          </p:cNvSpPr>
          <p:nvPr>
            <p:ph type="sldNum" sz="quarter" idx="12"/>
          </p:nvPr>
        </p:nvSpPr>
        <p:spPr/>
        <p:txBody>
          <a:bodyPr/>
          <a:lstStyle/>
          <a:p>
            <a:r>
              <a:rPr lang="cs-CZ" smtClean="0"/>
              <a:t>v.5</a:t>
            </a:r>
            <a:endParaRPr lang="cs-CZ" dirty="0"/>
          </a:p>
        </p:txBody>
      </p:sp>
    </p:spTree>
    <p:extLst>
      <p:ext uri="{BB962C8B-B14F-4D97-AF65-F5344CB8AC3E}">
        <p14:creationId xmlns:p14="http://schemas.microsoft.com/office/powerpoint/2010/main" val="42558661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a:bodyPr>
          <a:lstStyle/>
          <a:p>
            <a:r>
              <a:rPr lang="cs-CZ" dirty="0" smtClean="0"/>
              <a:t>„Nový </a:t>
            </a:r>
            <a:r>
              <a:rPr lang="cs-CZ" dirty="0"/>
              <a:t>zákoník tedy vychází z koncepce, podle </a:t>
            </a:r>
            <a:r>
              <a:rPr lang="cs-CZ" dirty="0" smtClean="0"/>
              <a:t>níž </a:t>
            </a:r>
            <a:r>
              <a:rPr lang="cs-CZ" u="sng" dirty="0" smtClean="0"/>
              <a:t>rozdíl </a:t>
            </a:r>
            <a:r>
              <a:rPr lang="cs-CZ" u="sng" dirty="0"/>
              <a:t>mezi majetkovým a nemajetkovým právem nelze hledat v právním důvodu (kauze) vzniku konkrétního nároku, ale v samotné povaze tohoto nároku.</a:t>
            </a:r>
            <a:r>
              <a:rPr lang="cs-CZ" dirty="0"/>
              <a:t> Proto vznikne-li v souvislosti se zásahem do fyzické nebo duševní integrity člověka škodlivý následek, je právo na odčinění tohoto následku nepromlčitelné jen tehdy, když svojí povahou nemá bezprostřední vliv na majetkovou sféru poškozeného. Odškodnění nemajetkové újmy v penězích se přitom v majetkové sféře poškozeného nepochybně projeví, proto se musí promlčovat</a:t>
            </a:r>
            <a:r>
              <a:rPr lang="cs-CZ" dirty="0" smtClean="0"/>
              <a:t>.“ (</a:t>
            </a:r>
            <a:r>
              <a:rPr lang="cs-CZ" i="1" dirty="0"/>
              <a:t>Karel Svoboda: K promlčení osobnostních práv a práva uskutečnit jednostranný právní úkon, [Právní rozhledy 21/2012, s. 761]</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10</a:t>
            </a:fld>
            <a:endParaRPr lang="cs-CZ"/>
          </a:p>
        </p:txBody>
      </p:sp>
    </p:spTree>
    <p:extLst>
      <p:ext uri="{BB962C8B-B14F-4D97-AF65-F5344CB8AC3E}">
        <p14:creationId xmlns:p14="http://schemas.microsoft.com/office/powerpoint/2010/main" val="394339272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určené jednotlivě (individuálně) a druhově (genericky)</a:t>
            </a:r>
          </a:p>
          <a:p>
            <a:pPr lvl="1"/>
            <a:r>
              <a:rPr lang="cs-CZ" dirty="0" smtClean="0"/>
              <a:t>individuálně – vždy nemovité</a:t>
            </a:r>
          </a:p>
          <a:p>
            <a:pPr lvl="1"/>
            <a:r>
              <a:rPr lang="cs-CZ" dirty="0" smtClean="0"/>
              <a:t>druhově – druhovými znaky (váhou, mírou, počtem,…)</a:t>
            </a:r>
          </a:p>
          <a:p>
            <a:r>
              <a:rPr lang="cs-CZ" dirty="0" smtClean="0"/>
              <a:t>zastupitelné a nezastupitelné (§ 499)</a:t>
            </a:r>
          </a:p>
          <a:p>
            <a:pPr lvl="1"/>
            <a:r>
              <a:rPr lang="cs-CZ" dirty="0" smtClean="0"/>
              <a:t>zastupitelná </a:t>
            </a:r>
            <a:r>
              <a:rPr lang="cs-CZ" dirty="0"/>
              <a:t>(res </a:t>
            </a:r>
            <a:r>
              <a:rPr lang="cs-CZ" dirty="0" err="1"/>
              <a:t>fungibiles</a:t>
            </a:r>
            <a:r>
              <a:rPr lang="cs-CZ" dirty="0"/>
              <a:t>) – </a:t>
            </a:r>
            <a:r>
              <a:rPr lang="cs-CZ" u="sng" dirty="0" smtClean="0"/>
              <a:t>movitá</a:t>
            </a:r>
            <a:r>
              <a:rPr lang="cs-CZ" dirty="0" smtClean="0"/>
              <a:t> věc, která může být nahrazena jinou věcí téhož druhu</a:t>
            </a:r>
          </a:p>
          <a:p>
            <a:pPr lvl="1"/>
            <a:r>
              <a:rPr lang="cs-CZ" dirty="0" smtClean="0"/>
              <a:t>nezastupitelná – ostatní</a:t>
            </a:r>
          </a:p>
          <a:p>
            <a:pPr lvl="1"/>
            <a:r>
              <a:rPr lang="cs-CZ" dirty="0" smtClean="0"/>
              <a:t>v pochybnostech podle zvyklostí</a:t>
            </a:r>
          </a:p>
          <a:p>
            <a:r>
              <a:rPr lang="cs-CZ" dirty="0" smtClean="0"/>
              <a:t>zuživatelné a nezuživatelné (§ 500)</a:t>
            </a:r>
          </a:p>
          <a:p>
            <a:pPr lvl="1"/>
            <a:r>
              <a:rPr lang="cs-CZ" dirty="0"/>
              <a:t>zuživatelná (res </a:t>
            </a:r>
            <a:r>
              <a:rPr lang="cs-CZ" dirty="0" err="1"/>
              <a:t>quae</a:t>
            </a:r>
            <a:r>
              <a:rPr lang="cs-CZ" dirty="0"/>
              <a:t> usu </a:t>
            </a:r>
            <a:r>
              <a:rPr lang="cs-CZ" dirty="0" err="1" smtClean="0"/>
              <a:t>consumuntur</a:t>
            </a:r>
            <a:r>
              <a:rPr lang="cs-CZ" dirty="0" smtClean="0"/>
              <a:t>)</a:t>
            </a:r>
          </a:p>
          <a:p>
            <a:pPr lvl="2"/>
            <a:r>
              <a:rPr lang="cs-CZ" u="sng" dirty="0" smtClean="0"/>
              <a:t>movitá</a:t>
            </a:r>
            <a:r>
              <a:rPr lang="cs-CZ" dirty="0" smtClean="0"/>
              <a:t> věc, jejíž běžné použití spočívá v jejím</a:t>
            </a:r>
          </a:p>
          <a:p>
            <a:pPr lvl="3"/>
            <a:r>
              <a:rPr lang="cs-CZ" dirty="0" smtClean="0"/>
              <a:t>spotřebování (potraviny)</a:t>
            </a:r>
          </a:p>
          <a:p>
            <a:pPr lvl="3"/>
            <a:r>
              <a:rPr lang="cs-CZ" dirty="0" smtClean="0"/>
              <a:t>zpracování (materiál)</a:t>
            </a:r>
          </a:p>
          <a:p>
            <a:pPr lvl="3"/>
            <a:r>
              <a:rPr lang="cs-CZ" dirty="0" smtClean="0"/>
              <a:t>zcizení (peníze)</a:t>
            </a:r>
          </a:p>
          <a:p>
            <a:pPr lvl="2"/>
            <a:r>
              <a:rPr lang="cs-CZ" u="sng" dirty="0" smtClean="0"/>
              <a:t>movitá</a:t>
            </a:r>
            <a:r>
              <a:rPr lang="cs-CZ" dirty="0" smtClean="0"/>
              <a:t> věc </a:t>
            </a:r>
            <a:r>
              <a:rPr lang="cs-CZ" dirty="0"/>
              <a:t>náležející k souboru</a:t>
            </a:r>
            <a:r>
              <a:rPr lang="cs-CZ" dirty="0" smtClean="0"/>
              <a:t>, jejíž běžné užití spočívá prodeji jednotlivě </a:t>
            </a:r>
          </a:p>
          <a:p>
            <a:pPr lvl="1"/>
            <a:r>
              <a:rPr lang="cs-CZ" dirty="0" smtClean="0"/>
              <a:t>nezuživatelné </a:t>
            </a:r>
            <a:r>
              <a:rPr lang="cs-CZ" dirty="0"/>
              <a:t>(res </a:t>
            </a:r>
            <a:r>
              <a:rPr lang="cs-CZ" dirty="0" err="1"/>
              <a:t>quae</a:t>
            </a:r>
            <a:r>
              <a:rPr lang="cs-CZ" dirty="0"/>
              <a:t> usu </a:t>
            </a:r>
            <a:r>
              <a:rPr lang="cs-CZ" dirty="0" err="1" smtClean="0"/>
              <a:t>minuuntur</a:t>
            </a:r>
            <a:r>
              <a:rPr lang="cs-CZ" dirty="0" smtClean="0"/>
              <a:t>; opotřebovávají se)</a:t>
            </a:r>
          </a:p>
          <a:p>
            <a:r>
              <a:rPr lang="cs-CZ" dirty="0" smtClean="0"/>
              <a:t>dělitelné a nedělitelné</a:t>
            </a:r>
          </a:p>
          <a:p>
            <a:pPr lvl="1"/>
            <a:r>
              <a:rPr lang="cs-CZ" dirty="0"/>
              <a:t>dělitelné </a:t>
            </a:r>
            <a:r>
              <a:rPr lang="cs-CZ" dirty="0" smtClean="0"/>
              <a:t>(partes </a:t>
            </a:r>
            <a:r>
              <a:rPr lang="cs-CZ" dirty="0"/>
              <a:t>pro </a:t>
            </a:r>
            <a:r>
              <a:rPr lang="cs-CZ" dirty="0" err="1" smtClean="0"/>
              <a:t>diviso</a:t>
            </a:r>
            <a:r>
              <a:rPr lang="cs-CZ" dirty="0" smtClean="0"/>
              <a:t>) na nové věci, aniž se znehodnotí</a:t>
            </a:r>
            <a:endParaRPr lang="cs-CZ" dirty="0"/>
          </a:p>
          <a:p>
            <a:r>
              <a:rPr lang="cs-CZ" dirty="0" smtClean="0"/>
              <a:t>jednoduché (corpus </a:t>
            </a:r>
            <a:r>
              <a:rPr lang="cs-CZ" dirty="0" err="1" smtClean="0"/>
              <a:t>unitum</a:t>
            </a:r>
            <a:r>
              <a:rPr lang="cs-CZ" dirty="0" smtClean="0"/>
              <a:t>; jedno těleso) a složené (res </a:t>
            </a:r>
            <a:r>
              <a:rPr lang="cs-CZ" dirty="0" err="1" smtClean="0"/>
              <a:t>composita</a:t>
            </a:r>
            <a:r>
              <a:rPr lang="cs-CZ" dirty="0" smtClean="0"/>
              <a:t>; několik spojených částí)</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100</a:t>
            </a:fld>
            <a:endParaRPr lang="cs-CZ"/>
          </a:p>
        </p:txBody>
      </p:sp>
    </p:spTree>
    <p:extLst>
      <p:ext uri="{BB962C8B-B14F-4D97-AF65-F5344CB8AC3E}">
        <p14:creationId xmlns:p14="http://schemas.microsoft.com/office/powerpoint/2010/main" val="3579427592"/>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4997152"/>
          </a:xfrm>
        </p:spPr>
        <p:txBody>
          <a:bodyPr>
            <a:normAutofit fontScale="70000" lnSpcReduction="20000"/>
          </a:bodyPr>
          <a:lstStyle/>
          <a:p>
            <a:r>
              <a:rPr lang="cs-CZ" dirty="0" smtClean="0"/>
              <a:t>věc hromadná, souborná (§ 501; </a:t>
            </a:r>
            <a:r>
              <a:rPr lang="cs-CZ" dirty="0" err="1"/>
              <a:t>universitas</a:t>
            </a:r>
            <a:r>
              <a:rPr lang="cs-CZ" dirty="0"/>
              <a:t> </a:t>
            </a:r>
            <a:r>
              <a:rPr lang="cs-CZ" dirty="0" err="1"/>
              <a:t>rerum</a:t>
            </a:r>
            <a:r>
              <a:rPr lang="cs-CZ" dirty="0"/>
              <a:t> </a:t>
            </a:r>
            <a:r>
              <a:rPr lang="cs-CZ" dirty="0" err="1" smtClean="0"/>
              <a:t>distantium</a:t>
            </a:r>
            <a:r>
              <a:rPr lang="cs-CZ" dirty="0" smtClean="0"/>
              <a:t>) a jednotlivá</a:t>
            </a:r>
          </a:p>
          <a:p>
            <a:pPr lvl="1"/>
            <a:r>
              <a:rPr lang="cs-CZ" dirty="0" smtClean="0"/>
              <a:t>soubor jednotlivých věcí</a:t>
            </a:r>
          </a:p>
          <a:p>
            <a:pPr lvl="1"/>
            <a:r>
              <a:rPr lang="cs-CZ" dirty="0" smtClean="0"/>
              <a:t>náležejících téže osobě</a:t>
            </a:r>
          </a:p>
          <a:p>
            <a:pPr lvl="1"/>
            <a:r>
              <a:rPr lang="cs-CZ" dirty="0" smtClean="0"/>
              <a:t>považovaný za jeden předmět (se pokládá za celek?; sledují tutéž hospodářskou </a:t>
            </a:r>
            <a:r>
              <a:rPr lang="cs-CZ" dirty="0" err="1" smtClean="0"/>
              <a:t>fci</a:t>
            </a:r>
            <a:r>
              <a:rPr lang="cs-CZ" dirty="0" smtClean="0"/>
              <a:t>)</a:t>
            </a:r>
          </a:p>
          <a:p>
            <a:pPr lvl="1"/>
            <a:r>
              <a:rPr lang="cs-CZ" dirty="0" smtClean="0"/>
              <a:t>nesoucí společné označení</a:t>
            </a:r>
          </a:p>
          <a:p>
            <a:pPr lvl="1"/>
            <a:r>
              <a:rPr lang="cs-CZ" dirty="0"/>
              <a:t>x soubor věcí? § 698, 718, § </a:t>
            </a:r>
            <a:r>
              <a:rPr lang="cs-CZ" u="sng" dirty="0"/>
              <a:t>2850</a:t>
            </a:r>
            <a:endParaRPr lang="cs-CZ" dirty="0" smtClean="0"/>
          </a:p>
          <a:p>
            <a:r>
              <a:rPr lang="cs-CZ" dirty="0" smtClean="0"/>
              <a:t>závod (§ 50</a:t>
            </a:r>
            <a:r>
              <a:rPr lang="en-US" dirty="0" smtClean="0"/>
              <a:t>2</a:t>
            </a:r>
            <a:r>
              <a:rPr lang="cs-CZ" dirty="0" smtClean="0"/>
              <a:t>; je věc)</a:t>
            </a:r>
          </a:p>
          <a:p>
            <a:pPr lvl="1"/>
            <a:r>
              <a:rPr lang="cs-CZ" dirty="0" smtClean="0"/>
              <a:t>organizovaný soubor jmění (§ 495 - tedy aktiv i pasiv)</a:t>
            </a:r>
          </a:p>
          <a:p>
            <a:pPr lvl="1"/>
            <a:r>
              <a:rPr lang="cs-CZ" u="sng" dirty="0" smtClean="0"/>
              <a:t>vytvořený</a:t>
            </a:r>
            <a:r>
              <a:rPr lang="cs-CZ" dirty="0" smtClean="0"/>
              <a:t> podnikatelem (§ 420-421)</a:t>
            </a:r>
          </a:p>
          <a:p>
            <a:pPr lvl="1"/>
            <a:r>
              <a:rPr lang="cs-CZ" dirty="0" smtClean="0"/>
              <a:t>který </a:t>
            </a:r>
            <a:r>
              <a:rPr lang="cs-CZ" u="sng" dirty="0" smtClean="0"/>
              <a:t>z jeho vůle</a:t>
            </a:r>
            <a:r>
              <a:rPr lang="cs-CZ" dirty="0" smtClean="0"/>
              <a:t> slouží (fakticky) k provozování jeho činnosti</a:t>
            </a:r>
          </a:p>
          <a:p>
            <a:pPr lvl="1"/>
            <a:r>
              <a:rPr lang="cs-CZ" dirty="0" smtClean="0"/>
              <a:t>PDV vše, co slouží k provozu závodu</a:t>
            </a:r>
          </a:p>
          <a:p>
            <a:pPr lvl="1"/>
            <a:r>
              <a:rPr lang="cs-CZ" dirty="0" smtClean="0"/>
              <a:t>vlastníkem závodu může být i nepodnikatel (např. dědic, který jej propachtuje)</a:t>
            </a:r>
          </a:p>
          <a:p>
            <a:pPr lvl="1"/>
            <a:r>
              <a:rPr lang="cs-CZ" dirty="0" smtClean="0"/>
              <a:t>srov. závod zemědělský (§ 1125/1 a 3062) a rodinný (§ 700 </a:t>
            </a:r>
            <a:r>
              <a:rPr lang="cs-CZ" dirty="0" err="1" smtClean="0"/>
              <a:t>an</a:t>
            </a:r>
            <a:r>
              <a:rPr lang="cs-CZ" dirty="0" smtClean="0"/>
              <a:t>.)</a:t>
            </a:r>
          </a:p>
          <a:p>
            <a:r>
              <a:rPr lang="cs-CZ" dirty="0" smtClean="0"/>
              <a:t>pobočka a odštěpný závod (§ 503)</a:t>
            </a:r>
          </a:p>
          <a:p>
            <a:pPr lvl="1"/>
            <a:r>
              <a:rPr lang="cs-CZ" dirty="0" smtClean="0"/>
              <a:t>pobočka = organizační složka (§ 2183 a 2357; Havel)</a:t>
            </a:r>
          </a:p>
          <a:p>
            <a:r>
              <a:rPr lang="cs-CZ" dirty="0" smtClean="0"/>
              <a:t>obchodní tajemství (§ 504)</a:t>
            </a:r>
          </a:p>
          <a:p>
            <a:pPr lvl="1"/>
            <a:r>
              <a:rPr lang="cs-CZ" dirty="0" smtClean="0"/>
              <a:t>tvoří skutečnosti</a:t>
            </a:r>
          </a:p>
          <a:p>
            <a:pPr lvl="2"/>
            <a:r>
              <a:rPr lang="cs-CZ" dirty="0" smtClean="0"/>
              <a:t>konkurenčně významné, určitelné, ocenitelné a v příslušných obch. kruzích běžně nedostupné</a:t>
            </a:r>
          </a:p>
          <a:p>
            <a:pPr lvl="1"/>
            <a:r>
              <a:rPr lang="cs-CZ" dirty="0" smtClean="0"/>
              <a:t>související se závodem</a:t>
            </a:r>
          </a:p>
          <a:p>
            <a:pPr lvl="1"/>
            <a:r>
              <a:rPr lang="cs-CZ" dirty="0" smtClean="0"/>
              <a:t>jejich vlastníkem tajené</a:t>
            </a:r>
          </a:p>
          <a:p>
            <a:pPr lvl="1"/>
            <a:endParaRPr lang="cs-CZ" dirty="0" smtClean="0"/>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101</a:t>
            </a:fld>
            <a:endParaRPr lang="cs-CZ"/>
          </a:p>
        </p:txBody>
      </p:sp>
    </p:spTree>
    <p:extLst>
      <p:ext uri="{BB962C8B-B14F-4D97-AF65-F5344CB8AC3E}">
        <p14:creationId xmlns:p14="http://schemas.microsoft.com/office/powerpoint/2010/main" val="284678232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Součást věci</a:t>
            </a:r>
            <a:endParaRPr lang="cs-CZ" dirty="0"/>
          </a:p>
        </p:txBody>
      </p:sp>
      <p:sp>
        <p:nvSpPr>
          <p:cNvPr id="3" name="Zástupný symbol pro obsah 2"/>
          <p:cNvSpPr>
            <a:spLocks noGrp="1"/>
          </p:cNvSpPr>
          <p:nvPr>
            <p:ph idx="1"/>
          </p:nvPr>
        </p:nvSpPr>
        <p:spPr>
          <a:xfrm>
            <a:off x="457200" y="1556792"/>
            <a:ext cx="8229600" cy="4752528"/>
          </a:xfrm>
        </p:spPr>
        <p:txBody>
          <a:bodyPr>
            <a:normAutofit/>
          </a:bodyPr>
          <a:lstStyle/>
          <a:p>
            <a:r>
              <a:rPr lang="cs-CZ" u="sng" dirty="0" smtClean="0"/>
              <a:t>vše</a:t>
            </a:r>
            <a:r>
              <a:rPr lang="cs-CZ" dirty="0" smtClean="0"/>
              <a:t> (§ 505)</a:t>
            </a:r>
          </a:p>
          <a:p>
            <a:pPr lvl="1"/>
            <a:r>
              <a:rPr lang="cs-CZ" dirty="0" smtClean="0"/>
              <a:t>co k věci podle její povahy náleží</a:t>
            </a:r>
          </a:p>
          <a:p>
            <a:pPr lvl="1"/>
            <a:r>
              <a:rPr lang="cs-CZ" dirty="0" smtClean="0"/>
              <a:t>nemůže být od věci odděleno, aniž se tím </a:t>
            </a:r>
            <a:r>
              <a:rPr lang="cs-CZ" u="sng" dirty="0" smtClean="0"/>
              <a:t>věc</a:t>
            </a:r>
            <a:r>
              <a:rPr lang="cs-CZ" dirty="0" smtClean="0"/>
              <a:t> znehodnotí</a:t>
            </a:r>
          </a:p>
          <a:p>
            <a:r>
              <a:rPr lang="cs-CZ" dirty="0" smtClean="0"/>
              <a:t>součást pozemku (§ 506)</a:t>
            </a:r>
          </a:p>
          <a:p>
            <a:pPr lvl="1"/>
            <a:r>
              <a:rPr lang="cs-CZ" dirty="0" smtClean="0"/>
              <a:t>prostor nad povrchem i pod povrchem (</a:t>
            </a:r>
            <a:r>
              <a:rPr lang="cs-CZ" dirty="0" err="1" smtClean="0"/>
              <a:t>Cuius</a:t>
            </a:r>
            <a:r>
              <a:rPr lang="cs-CZ" dirty="0" smtClean="0"/>
              <a:t> </a:t>
            </a:r>
            <a:r>
              <a:rPr lang="cs-CZ" dirty="0" err="1"/>
              <a:t>est</a:t>
            </a:r>
            <a:r>
              <a:rPr lang="cs-CZ" dirty="0"/>
              <a:t> </a:t>
            </a:r>
            <a:r>
              <a:rPr lang="cs-CZ" dirty="0" err="1"/>
              <a:t>solum</a:t>
            </a:r>
            <a:r>
              <a:rPr lang="cs-CZ" dirty="0"/>
              <a:t>, </a:t>
            </a:r>
            <a:r>
              <a:rPr lang="cs-CZ" dirty="0" err="1"/>
              <a:t>eius</a:t>
            </a:r>
            <a:r>
              <a:rPr lang="cs-CZ" dirty="0"/>
              <a:t> </a:t>
            </a:r>
            <a:r>
              <a:rPr lang="cs-CZ" dirty="0" err="1"/>
              <a:t>est</a:t>
            </a:r>
            <a:r>
              <a:rPr lang="cs-CZ" dirty="0"/>
              <a:t> </a:t>
            </a:r>
            <a:r>
              <a:rPr lang="cs-CZ" dirty="0" err="1"/>
              <a:t>usque</a:t>
            </a:r>
            <a:r>
              <a:rPr lang="cs-CZ" dirty="0"/>
              <a:t> ad </a:t>
            </a:r>
            <a:r>
              <a:rPr lang="cs-CZ" dirty="0" err="1"/>
              <a:t>coelum</a:t>
            </a:r>
            <a:r>
              <a:rPr lang="cs-CZ" dirty="0"/>
              <a:t> et ad </a:t>
            </a:r>
            <a:r>
              <a:rPr lang="cs-CZ" dirty="0" err="1" smtClean="0"/>
              <a:t>inferos</a:t>
            </a:r>
            <a:r>
              <a:rPr lang="cs-CZ" dirty="0" smtClean="0"/>
              <a:t>)</a:t>
            </a:r>
            <a:endParaRPr lang="cs-CZ" dirty="0"/>
          </a:p>
          <a:p>
            <a:pPr lvl="2"/>
            <a:r>
              <a:rPr lang="cs-CZ" dirty="0" smtClean="0"/>
              <a:t>„…</a:t>
            </a:r>
            <a:r>
              <a:rPr lang="cs-CZ" dirty="0"/>
              <a:t>vlastnické právo k pozemku zahrnuje i prostor nad jeho povrchem. … zasahovat částmi stavby (např. zateplením zdi, balkony apod.) do prostoru nad sousedním pozemkem bez právního důvodu není přípustné; ….“ NS 22 </a:t>
            </a:r>
            <a:r>
              <a:rPr lang="cs-CZ" dirty="0" err="1"/>
              <a:t>Cdo</a:t>
            </a:r>
            <a:r>
              <a:rPr lang="cs-CZ" dirty="0"/>
              <a:t> 1000/2010 z 19.12.2011 </a:t>
            </a:r>
            <a:r>
              <a:rPr lang="cs-CZ" dirty="0" smtClean="0"/>
              <a:t>(srov. i </a:t>
            </a:r>
            <a:r>
              <a:rPr lang="cs-CZ" dirty="0"/>
              <a:t>NS 4 </a:t>
            </a:r>
            <a:r>
              <a:rPr lang="cs-CZ" dirty="0" err="1"/>
              <a:t>Cz</a:t>
            </a:r>
            <a:r>
              <a:rPr lang="cs-CZ" dirty="0"/>
              <a:t> </a:t>
            </a:r>
            <a:r>
              <a:rPr lang="cs-CZ" dirty="0" smtClean="0"/>
              <a:t>3/68 z 24.1.1968); </a:t>
            </a:r>
            <a:r>
              <a:rPr lang="cs-CZ" dirty="0"/>
              <a:t>nad (prostor) není věc, pod (zemské vrstvy) je pozemek sám (srov. NS 2 </a:t>
            </a:r>
            <a:r>
              <a:rPr lang="cs-CZ" dirty="0" err="1"/>
              <a:t>Cdon</a:t>
            </a:r>
            <a:r>
              <a:rPr lang="cs-CZ" dirty="0"/>
              <a:t> 1438/96 </a:t>
            </a:r>
            <a:r>
              <a:rPr lang="cs-CZ" dirty="0" smtClean="0"/>
              <a:t>z 27. 11. 1997)</a:t>
            </a:r>
          </a:p>
          <a:p>
            <a:pPr lvl="2"/>
            <a:r>
              <a:rPr lang="cs-CZ" dirty="0" smtClean="0"/>
              <a:t>omezení vlast. </a:t>
            </a:r>
            <a:r>
              <a:rPr lang="cs-CZ" dirty="0" err="1" smtClean="0"/>
              <a:t>pr</a:t>
            </a:r>
            <a:r>
              <a:rPr lang="cs-CZ" dirty="0" smtClean="0"/>
              <a:t>. (§ 1023; srov. tam uvedené)</a:t>
            </a:r>
            <a:endParaRPr lang="cs-CZ" dirty="0"/>
          </a:p>
          <a:p>
            <a:pPr lvl="1"/>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102</a:t>
            </a:fld>
            <a:endParaRPr lang="cs-CZ"/>
          </a:p>
        </p:txBody>
      </p:sp>
    </p:spTree>
    <p:extLst>
      <p:ext uri="{BB962C8B-B14F-4D97-AF65-F5344CB8AC3E}">
        <p14:creationId xmlns:p14="http://schemas.microsoft.com/office/powerpoint/2010/main" val="2040930409"/>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pPr lvl="1"/>
            <a:r>
              <a:rPr lang="cs-CZ" dirty="0"/>
              <a:t>stavby zřízené na pozemku a jiná zařízení </a:t>
            </a:r>
            <a:endParaRPr lang="cs-CZ" dirty="0" smtClean="0"/>
          </a:p>
          <a:p>
            <a:pPr lvl="2"/>
            <a:r>
              <a:rPr lang="cs-CZ" u="sng" dirty="0" err="1" smtClean="0"/>
              <a:t>superficies</a:t>
            </a:r>
            <a:r>
              <a:rPr lang="cs-CZ" u="sng" dirty="0" smtClean="0"/>
              <a:t> </a:t>
            </a:r>
            <a:r>
              <a:rPr lang="cs-CZ" u="sng" dirty="0" err="1"/>
              <a:t>solo</a:t>
            </a:r>
            <a:r>
              <a:rPr lang="cs-CZ" u="sng" dirty="0"/>
              <a:t> </a:t>
            </a:r>
            <a:r>
              <a:rPr lang="cs-CZ" u="sng" dirty="0" smtClean="0"/>
              <a:t>cedit (</a:t>
            </a:r>
            <a:r>
              <a:rPr lang="cs-CZ" u="sng" dirty="0" err="1" smtClean="0"/>
              <a:t>it</a:t>
            </a:r>
            <a:r>
              <a:rPr lang="cs-CZ" u="sng" dirty="0"/>
              <a:t>. § </a:t>
            </a:r>
            <a:r>
              <a:rPr lang="cs-CZ" u="sng" dirty="0" smtClean="0"/>
              <a:t>3054)</a:t>
            </a:r>
          </a:p>
          <a:p>
            <a:pPr lvl="2"/>
            <a:r>
              <a:rPr lang="cs-CZ" dirty="0" smtClean="0"/>
              <a:t>x </a:t>
            </a:r>
            <a:r>
              <a:rPr lang="cs-CZ" dirty="0"/>
              <a:t>stavby dočasné; x právo stavby (§ 1240 </a:t>
            </a:r>
            <a:r>
              <a:rPr lang="cs-CZ" dirty="0" err="1"/>
              <a:t>an</a:t>
            </a:r>
            <a:r>
              <a:rPr lang="cs-CZ" dirty="0"/>
              <a:t>.)</a:t>
            </a:r>
            <a:endParaRPr lang="cs-CZ" dirty="0" smtClean="0"/>
          </a:p>
          <a:p>
            <a:pPr lvl="1"/>
            <a:r>
              <a:rPr lang="cs-CZ" dirty="0" smtClean="0"/>
              <a:t>rostlinstvo </a:t>
            </a:r>
            <a:r>
              <a:rPr lang="cs-CZ" dirty="0"/>
              <a:t>(§ 507) a stromy, dle toho, kde vyrůstá kmen (§ 1067)</a:t>
            </a:r>
          </a:p>
          <a:p>
            <a:pPr lvl="2"/>
            <a:r>
              <a:rPr lang="cs-CZ" dirty="0"/>
              <a:t>kmen na hranici → SV (§ 1115)</a:t>
            </a:r>
          </a:p>
          <a:p>
            <a:pPr lvl="1"/>
            <a:r>
              <a:rPr lang="cs-CZ" dirty="0"/>
              <a:t>včetně toho, co je</a:t>
            </a:r>
          </a:p>
          <a:p>
            <a:pPr lvl="2"/>
            <a:r>
              <a:rPr lang="cs-CZ" dirty="0"/>
              <a:t>zapuštěno v pozemku</a:t>
            </a:r>
          </a:p>
          <a:p>
            <a:pPr lvl="2"/>
            <a:r>
              <a:rPr lang="cs-CZ" dirty="0"/>
              <a:t>upevněno ve zdech (výhrada odděleného vlastnictví strojů § 508)</a:t>
            </a:r>
          </a:p>
          <a:p>
            <a:pPr lvl="1"/>
            <a:r>
              <a:rPr lang="cs-CZ" dirty="0"/>
              <a:t>x inženýrské sítě (§ 509)</a:t>
            </a:r>
          </a:p>
          <a:p>
            <a:pPr lvl="2"/>
            <a:r>
              <a:rPr lang="cs-CZ" dirty="0"/>
              <a:t>jejich součástí stavby a technická zařízení, která s nimi provozně souvisí (</a:t>
            </a:r>
            <a:r>
              <a:rPr lang="cs-CZ" dirty="0" smtClean="0"/>
              <a:t>PDV; </a:t>
            </a:r>
            <a:r>
              <a:rPr lang="cs-CZ" dirty="0"/>
              <a:t>dle ADZ 236 zpravidla nemovitost, byť nevyhovuje § </a:t>
            </a:r>
            <a:r>
              <a:rPr lang="cs-CZ" dirty="0" smtClean="0"/>
              <a:t>498/1)</a:t>
            </a:r>
          </a:p>
          <a:p>
            <a:pPr lvl="3"/>
            <a:r>
              <a:rPr lang="cs-CZ" dirty="0" smtClean="0"/>
              <a:t>viz např. kanalizace a kanalizační přípojky (NS 22 </a:t>
            </a:r>
            <a:r>
              <a:rPr lang="cs-CZ" dirty="0" err="1" smtClean="0"/>
              <a:t>Cdo</a:t>
            </a:r>
            <a:r>
              <a:rPr lang="cs-CZ" dirty="0" smtClean="0"/>
              <a:t> 2653/2011 z 28.11.2012)</a:t>
            </a:r>
            <a:endParaRPr lang="cs-CZ" dirty="0"/>
          </a:p>
          <a:p>
            <a:pPr lvl="1"/>
            <a:r>
              <a:rPr lang="cs-CZ" dirty="0"/>
              <a:t>ložisko nerostů nevyhrazených (§ 5/2 zákona č. 44/1988 Sb.)</a:t>
            </a:r>
          </a:p>
          <a:p>
            <a:r>
              <a:rPr lang="cs-CZ" dirty="0"/>
              <a:t>součástí práva stavby (§ 1242) je jemu vyhovující </a:t>
            </a:r>
            <a:r>
              <a:rPr lang="cs-CZ" dirty="0" smtClean="0"/>
              <a:t>stavba</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103</a:t>
            </a:fld>
            <a:endParaRPr lang="cs-CZ"/>
          </a:p>
        </p:txBody>
      </p:sp>
    </p:spTree>
    <p:extLst>
      <p:ext uri="{BB962C8B-B14F-4D97-AF65-F5344CB8AC3E}">
        <p14:creationId xmlns:p14="http://schemas.microsoft.com/office/powerpoint/2010/main" val="602426061"/>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Příslušenství věci</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vedlejší samostatná </a:t>
            </a:r>
            <a:r>
              <a:rPr lang="cs-CZ" u="sng" dirty="0" smtClean="0"/>
              <a:t>věc</a:t>
            </a:r>
            <a:r>
              <a:rPr lang="cs-CZ" dirty="0" smtClean="0"/>
              <a:t> (§ 510/1)</a:t>
            </a:r>
          </a:p>
          <a:p>
            <a:pPr lvl="1"/>
            <a:r>
              <a:rPr lang="cs-CZ" dirty="0" smtClean="0"/>
              <a:t>vlastníka věci hlavní</a:t>
            </a:r>
          </a:p>
          <a:p>
            <a:pPr lvl="1"/>
            <a:r>
              <a:rPr lang="cs-CZ" dirty="0" smtClean="0"/>
              <a:t>účelem k trvalému užívání společně s ní v rámci jejich hospodářského určení (posun k </a:t>
            </a:r>
            <a:r>
              <a:rPr lang="cs-CZ" dirty="0" err="1" smtClean="0"/>
              <a:t>obj</a:t>
            </a:r>
            <a:r>
              <a:rPr lang="cs-CZ" dirty="0" smtClean="0"/>
              <a:t>. hlediskům)</a:t>
            </a:r>
          </a:p>
          <a:p>
            <a:pPr lvl="1"/>
            <a:r>
              <a:rPr lang="cs-CZ" dirty="0" smtClean="0"/>
              <a:t>v pochybnostech podle zvyklostí (§ 511)</a:t>
            </a:r>
          </a:p>
          <a:p>
            <a:r>
              <a:rPr lang="cs-CZ" dirty="0" smtClean="0"/>
              <a:t>PDV </a:t>
            </a:r>
            <a:r>
              <a:rPr lang="en-US" dirty="0" err="1" smtClean="0"/>
              <a:t>accessorium</a:t>
            </a:r>
            <a:r>
              <a:rPr lang="en-US" dirty="0" smtClean="0"/>
              <a:t> </a:t>
            </a:r>
            <a:r>
              <a:rPr lang="en-US" dirty="0"/>
              <a:t>sequitur </a:t>
            </a:r>
            <a:r>
              <a:rPr lang="en-US" dirty="0" err="1" smtClean="0"/>
              <a:t>principale</a:t>
            </a:r>
            <a:r>
              <a:rPr lang="cs-CZ" dirty="0" smtClean="0"/>
              <a:t> (§ 510/2; široké)</a:t>
            </a:r>
          </a:p>
          <a:p>
            <a:pPr lvl="1"/>
            <a:r>
              <a:rPr lang="cs-CZ" dirty="0" err="1" smtClean="0"/>
              <a:t>spec</a:t>
            </a:r>
            <a:r>
              <a:rPr lang="cs-CZ" dirty="0" smtClean="0"/>
              <a:t>. postoupení pohledávky (§ 1880/1)</a:t>
            </a:r>
            <a:endParaRPr lang="en-US" dirty="0" smtClean="0"/>
          </a:p>
          <a:p>
            <a:r>
              <a:rPr lang="cs-CZ" dirty="0" smtClean="0"/>
              <a:t>příslušenství pohledávky (§ 513)</a:t>
            </a:r>
          </a:p>
          <a:p>
            <a:pPr lvl="1"/>
            <a:r>
              <a:rPr lang="cs-CZ" dirty="0" smtClean="0"/>
              <a:t>úroky</a:t>
            </a:r>
          </a:p>
          <a:p>
            <a:pPr lvl="1"/>
            <a:r>
              <a:rPr lang="cs-CZ" dirty="0" smtClean="0"/>
              <a:t>úroky z prodlení</a:t>
            </a:r>
          </a:p>
          <a:p>
            <a:pPr lvl="1"/>
            <a:r>
              <a:rPr lang="cs-CZ" dirty="0" smtClean="0"/>
              <a:t>náklady spojené s jejím uplatněním</a:t>
            </a:r>
          </a:p>
          <a:p>
            <a:pPr lvl="2"/>
            <a:r>
              <a:rPr lang="cs-CZ" dirty="0" smtClean="0"/>
              <a:t>mezi podnikateli nebo podnikatelem a veřejným zadavatelem min 1200 Kč (§ 3 </a:t>
            </a:r>
            <a:r>
              <a:rPr lang="cs-CZ" dirty="0" err="1" smtClean="0"/>
              <a:t>n.v</a:t>
            </a:r>
            <a:r>
              <a:rPr lang="cs-CZ" dirty="0" smtClean="0"/>
              <a:t>. </a:t>
            </a:r>
            <a:r>
              <a:rPr lang="cs-CZ" dirty="0"/>
              <a:t>351/2013 Sb.; </a:t>
            </a:r>
            <a:r>
              <a:rPr lang="cs-CZ" dirty="0" smtClean="0"/>
              <a:t>směrnice 2011/7/EU</a:t>
            </a:r>
            <a:r>
              <a:rPr lang="cs-CZ" dirty="0"/>
              <a:t>)</a:t>
            </a:r>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104</a:t>
            </a:fld>
            <a:endParaRPr lang="cs-CZ"/>
          </a:p>
        </p:txBody>
      </p:sp>
    </p:spTree>
    <p:extLst>
      <p:ext uri="{BB962C8B-B14F-4D97-AF65-F5344CB8AC3E}">
        <p14:creationId xmlns:p14="http://schemas.microsoft.com/office/powerpoint/2010/main" val="530137736"/>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skutečnosti</a:t>
            </a:r>
            <a:endParaRPr lang="cs-CZ" dirty="0"/>
          </a:p>
        </p:txBody>
      </p:sp>
      <p:sp>
        <p:nvSpPr>
          <p:cNvPr id="3" name="Zástupný symbol pro obsah 2"/>
          <p:cNvSpPr>
            <a:spLocks noGrp="1"/>
          </p:cNvSpPr>
          <p:nvPr>
            <p:ph idx="1"/>
          </p:nvPr>
        </p:nvSpPr>
        <p:spPr/>
        <p:txBody>
          <a:bodyPr/>
          <a:lstStyle/>
          <a:p>
            <a:pPr>
              <a:lnSpc>
                <a:spcPct val="90000"/>
              </a:lnSpc>
              <a:defRPr/>
            </a:pPr>
            <a:r>
              <a:rPr lang="cs-CZ" dirty="0" smtClean="0"/>
              <a:t>závislé na vůli osoby</a:t>
            </a:r>
          </a:p>
          <a:p>
            <a:pPr lvl="1">
              <a:lnSpc>
                <a:spcPct val="90000"/>
              </a:lnSpc>
              <a:defRPr/>
            </a:pPr>
            <a:r>
              <a:rPr lang="cs-CZ" dirty="0" smtClean="0"/>
              <a:t>právní jednání</a:t>
            </a:r>
          </a:p>
          <a:p>
            <a:pPr lvl="1">
              <a:lnSpc>
                <a:spcPct val="90000"/>
              </a:lnSpc>
              <a:defRPr/>
            </a:pPr>
            <a:r>
              <a:rPr lang="cs-CZ" dirty="0" smtClean="0"/>
              <a:t>vytvoření nové věci (?)</a:t>
            </a:r>
          </a:p>
          <a:p>
            <a:pPr lvl="1">
              <a:lnSpc>
                <a:spcPct val="90000"/>
              </a:lnSpc>
              <a:defRPr/>
            </a:pPr>
            <a:r>
              <a:rPr lang="cs-CZ" dirty="0" smtClean="0"/>
              <a:t>protiprávní jednání</a:t>
            </a:r>
          </a:p>
          <a:p>
            <a:pPr>
              <a:lnSpc>
                <a:spcPct val="90000"/>
              </a:lnSpc>
              <a:defRPr/>
            </a:pPr>
            <a:r>
              <a:rPr lang="cs-CZ" dirty="0" smtClean="0"/>
              <a:t>nezávislé na vůli osoby</a:t>
            </a:r>
          </a:p>
          <a:p>
            <a:pPr lvl="1">
              <a:lnSpc>
                <a:spcPct val="90000"/>
              </a:lnSpc>
              <a:defRPr/>
            </a:pPr>
            <a:r>
              <a:rPr lang="cs-CZ" dirty="0" smtClean="0"/>
              <a:t>konstitutivní rozhodnutí OVM</a:t>
            </a:r>
          </a:p>
          <a:p>
            <a:pPr lvl="1">
              <a:lnSpc>
                <a:spcPct val="90000"/>
              </a:lnSpc>
              <a:defRPr/>
            </a:pPr>
            <a:r>
              <a:rPr lang="cs-CZ" dirty="0" smtClean="0"/>
              <a:t>právní události (biologické procesy, živelní události, plynutí času, ztráta věci)</a:t>
            </a:r>
          </a:p>
          <a:p>
            <a:pPr lvl="1">
              <a:lnSpc>
                <a:spcPct val="90000"/>
              </a:lnSpc>
              <a:defRPr/>
            </a:pPr>
            <a:r>
              <a:rPr lang="cs-CZ" dirty="0" smtClean="0"/>
              <a:t>protiprávní stavy</a:t>
            </a:r>
          </a:p>
          <a:p>
            <a:pPr>
              <a:lnSpc>
                <a:spcPct val="90000"/>
              </a:lnSpc>
              <a:defRPr/>
            </a:pPr>
            <a:r>
              <a:rPr lang="cs-CZ" dirty="0" err="1" smtClean="0"/>
              <a:t>variae</a:t>
            </a:r>
            <a:r>
              <a:rPr lang="cs-CZ" dirty="0" smtClean="0"/>
              <a:t> </a:t>
            </a:r>
            <a:r>
              <a:rPr lang="cs-CZ" dirty="0" err="1"/>
              <a:t>causarum</a:t>
            </a:r>
            <a:r>
              <a:rPr lang="cs-CZ" dirty="0"/>
              <a:t> </a:t>
            </a:r>
            <a:r>
              <a:rPr lang="cs-CZ" dirty="0" err="1"/>
              <a:t>figurae</a:t>
            </a:r>
            <a:r>
              <a:rPr lang="cs-CZ" dirty="0"/>
              <a:t> (nález ztracené věci, hlasování, </a:t>
            </a:r>
            <a:r>
              <a:rPr lang="cs-CZ" dirty="0" smtClean="0"/>
              <a:t>…)</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105</a:t>
            </a:fld>
            <a:endParaRPr lang="cs-CZ"/>
          </a:p>
        </p:txBody>
      </p:sp>
    </p:spTree>
    <p:extLst>
      <p:ext uri="{BB962C8B-B14F-4D97-AF65-F5344CB8AC3E}">
        <p14:creationId xmlns:p14="http://schemas.microsoft.com/office/powerpoint/2010/main" val="104459102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jednání</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PJ vyvolává následky, které (§ 545)</a:t>
            </a:r>
          </a:p>
          <a:p>
            <a:pPr lvl="1"/>
            <a:r>
              <a:rPr lang="cs-CZ" dirty="0" smtClean="0"/>
              <a:t>jsou v něm vyjádřeny</a:t>
            </a:r>
          </a:p>
          <a:p>
            <a:pPr lvl="1"/>
            <a:r>
              <a:rPr lang="cs-CZ" dirty="0" smtClean="0"/>
              <a:t>plynou</a:t>
            </a:r>
          </a:p>
          <a:p>
            <a:pPr lvl="2"/>
            <a:r>
              <a:rPr lang="cs-CZ" dirty="0" smtClean="0"/>
              <a:t>ze zákona</a:t>
            </a:r>
          </a:p>
          <a:p>
            <a:pPr lvl="2"/>
            <a:r>
              <a:rPr lang="cs-CZ" dirty="0" smtClean="0"/>
              <a:t>dobrých mravů</a:t>
            </a:r>
          </a:p>
          <a:p>
            <a:pPr lvl="2"/>
            <a:r>
              <a:rPr lang="cs-CZ" dirty="0" smtClean="0"/>
              <a:t>zvyklostí (srov. § 9/1)</a:t>
            </a:r>
          </a:p>
          <a:p>
            <a:pPr lvl="2"/>
            <a:r>
              <a:rPr lang="cs-CZ" dirty="0" smtClean="0"/>
              <a:t>zavedené praxe stran</a:t>
            </a:r>
          </a:p>
          <a:p>
            <a:r>
              <a:rPr lang="cs-CZ" dirty="0" smtClean="0"/>
              <a:t>dle ADZ 250 NOZ „neaspiruje na definici </a:t>
            </a:r>
            <a:r>
              <a:rPr lang="cs-CZ" i="1" dirty="0" smtClean="0"/>
              <a:t>právního úkonu</a:t>
            </a:r>
            <a:r>
              <a:rPr lang="cs-CZ" dirty="0" smtClean="0"/>
              <a:t>“</a:t>
            </a:r>
          </a:p>
          <a:p>
            <a:pPr lvl="1"/>
            <a:r>
              <a:rPr lang="cs-CZ" dirty="0" smtClean="0"/>
              <a:t>x srov. </a:t>
            </a:r>
            <a:r>
              <a:rPr lang="cs-CZ" dirty="0"/>
              <a:t>§ 15/2: „</a:t>
            </a:r>
            <a:r>
              <a:rPr lang="cs-CZ" dirty="0">
                <a:solidFill>
                  <a:schemeClr val="tx2">
                    <a:lumMod val="40000"/>
                    <a:lumOff val="60000"/>
                  </a:schemeClr>
                </a:solidFill>
              </a:rPr>
              <a:t>Svéprávnost je způsobilost </a:t>
            </a:r>
            <a:r>
              <a:rPr lang="cs-CZ" dirty="0"/>
              <a:t>nabývat pro sebe vlastním právním jednáním práva a zavazovat se k povinnostem (právně jednat). </a:t>
            </a:r>
            <a:r>
              <a:rPr lang="cs-CZ" dirty="0" smtClean="0"/>
              <a:t>“</a:t>
            </a:r>
          </a:p>
          <a:p>
            <a:pPr lvl="1"/>
            <a:r>
              <a:rPr lang="cs-CZ" dirty="0" smtClean="0"/>
              <a:t>→ právně jednat = nabývat pro sebe vlastním právním jednáním práva a zavazovat se k povinnostem</a:t>
            </a:r>
          </a:p>
          <a:p>
            <a:pPr lvl="1"/>
            <a:r>
              <a:rPr lang="cs-CZ" dirty="0" smtClean="0"/>
              <a:t>→ právní jednání je projev vůle osoby (§ 551-553), kterým osoba nabývá práva, zavazuje se k povinnostem, mění je nebo ruší</a:t>
            </a:r>
          </a:p>
          <a:p>
            <a:r>
              <a:rPr lang="cs-CZ" dirty="0" smtClean="0"/>
              <a:t>přípustnost zpětné účinnosti PJ (např. § 553/2, § 582/1, § 1815)</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106</a:t>
            </a:fld>
            <a:endParaRPr lang="cs-CZ"/>
          </a:p>
        </p:txBody>
      </p:sp>
    </p:spTree>
    <p:extLst>
      <p:ext uri="{BB962C8B-B14F-4D97-AF65-F5344CB8AC3E}">
        <p14:creationId xmlns:p14="http://schemas.microsoft.com/office/powerpoint/2010/main" val="2989172378"/>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Podmínky</a:t>
            </a:r>
            <a:endParaRPr lang="cs-CZ" dirty="0"/>
          </a:p>
        </p:txBody>
      </p:sp>
      <p:sp>
        <p:nvSpPr>
          <p:cNvPr id="3" name="Zástupný symbol pro obsah 2"/>
          <p:cNvSpPr>
            <a:spLocks noGrp="1"/>
          </p:cNvSpPr>
          <p:nvPr>
            <p:ph idx="1"/>
          </p:nvPr>
        </p:nvSpPr>
        <p:spPr>
          <a:xfrm>
            <a:off x="457200" y="1600200"/>
            <a:ext cx="8229600" cy="4925144"/>
          </a:xfrm>
        </p:spPr>
        <p:txBody>
          <a:bodyPr>
            <a:normAutofit fontScale="85000" lnSpcReduction="10000"/>
          </a:bodyPr>
          <a:lstStyle/>
          <a:p>
            <a:r>
              <a:rPr lang="cs-CZ" dirty="0" smtClean="0"/>
              <a:t>PJ lze (§ 546)</a:t>
            </a:r>
          </a:p>
          <a:p>
            <a:pPr lvl="1"/>
            <a:r>
              <a:rPr lang="cs-CZ" dirty="0" smtClean="0"/>
              <a:t>jednáním</a:t>
            </a:r>
          </a:p>
          <a:p>
            <a:pPr lvl="2"/>
            <a:r>
              <a:rPr lang="cs-CZ" dirty="0" smtClean="0"/>
              <a:t>výslovným (ústně, písemně, </a:t>
            </a:r>
            <a:r>
              <a:rPr lang="cs-CZ" dirty="0" err="1" smtClean="0"/>
              <a:t>kval</a:t>
            </a:r>
            <a:r>
              <a:rPr lang="cs-CZ" dirty="0" smtClean="0"/>
              <a:t>. písemně, …)</a:t>
            </a:r>
          </a:p>
          <a:p>
            <a:pPr lvl="2"/>
            <a:r>
              <a:rPr lang="cs-CZ" dirty="0" smtClean="0"/>
              <a:t>konkludentním</a:t>
            </a:r>
          </a:p>
          <a:p>
            <a:pPr lvl="1"/>
            <a:r>
              <a:rPr lang="cs-CZ" dirty="0" smtClean="0"/>
              <a:t>opomenutím</a:t>
            </a:r>
          </a:p>
          <a:p>
            <a:r>
              <a:rPr lang="cs-CZ" dirty="0" smtClean="0"/>
              <a:t>podmínka (§ 548, § 27; x započtení § 1983)</a:t>
            </a:r>
          </a:p>
          <a:p>
            <a:pPr lvl="1"/>
            <a:r>
              <a:rPr lang="cs-CZ" dirty="0"/>
              <a:t>činí následky </a:t>
            </a:r>
            <a:r>
              <a:rPr lang="cs-CZ" dirty="0" smtClean="0"/>
              <a:t>PJ </a:t>
            </a:r>
            <a:r>
              <a:rPr lang="cs-CZ" dirty="0"/>
              <a:t>závislé na </a:t>
            </a:r>
            <a:r>
              <a:rPr lang="cs-CZ" dirty="0">
                <a:solidFill>
                  <a:srgbClr val="FF0000"/>
                </a:solidFill>
              </a:rPr>
              <a:t>nejisté</a:t>
            </a:r>
            <a:r>
              <a:rPr lang="cs-CZ" dirty="0"/>
              <a:t> (</a:t>
            </a:r>
            <a:r>
              <a:rPr lang="cs-CZ" dirty="0" err="1"/>
              <a:t>incertus</a:t>
            </a:r>
            <a:r>
              <a:rPr lang="cs-CZ" dirty="0"/>
              <a:t> </a:t>
            </a:r>
            <a:r>
              <a:rPr lang="cs-CZ" dirty="0" err="1"/>
              <a:t>an</a:t>
            </a:r>
            <a:r>
              <a:rPr lang="cs-CZ" dirty="0"/>
              <a:t>) skutečnosti </a:t>
            </a:r>
            <a:endParaRPr lang="cs-CZ" dirty="0" smtClean="0"/>
          </a:p>
          <a:p>
            <a:pPr lvl="2"/>
            <a:r>
              <a:rPr lang="cs-CZ" dirty="0"/>
              <a:t>budoucí o níž účastníkům, není známo, zda nastane,</a:t>
            </a:r>
          </a:p>
          <a:p>
            <a:pPr lvl="3"/>
            <a:r>
              <a:rPr lang="cs-CZ" dirty="0"/>
              <a:t>a pokud nastane, kdy se tak stane (</a:t>
            </a:r>
            <a:r>
              <a:rPr lang="cs-CZ" dirty="0" err="1"/>
              <a:t>ia</a:t>
            </a:r>
            <a:r>
              <a:rPr lang="cs-CZ" dirty="0"/>
              <a:t>, </a:t>
            </a:r>
            <a:r>
              <a:rPr lang="cs-CZ" dirty="0" err="1"/>
              <a:t>iq</a:t>
            </a:r>
            <a:r>
              <a:rPr lang="cs-CZ" dirty="0"/>
              <a:t>)</a:t>
            </a:r>
          </a:p>
          <a:p>
            <a:pPr lvl="3"/>
            <a:r>
              <a:rPr lang="cs-CZ" dirty="0"/>
              <a:t>ale nastane-li, ví kdy (</a:t>
            </a:r>
            <a:r>
              <a:rPr lang="cs-CZ" dirty="0" err="1"/>
              <a:t>ia</a:t>
            </a:r>
            <a:r>
              <a:rPr lang="cs-CZ" dirty="0"/>
              <a:t>, </a:t>
            </a:r>
            <a:r>
              <a:rPr lang="cs-CZ" dirty="0" err="1"/>
              <a:t>cq</a:t>
            </a:r>
            <a:r>
              <a:rPr lang="cs-CZ" dirty="0"/>
              <a:t>)</a:t>
            </a:r>
          </a:p>
          <a:p>
            <a:pPr lvl="2"/>
            <a:r>
              <a:rPr lang="cs-CZ" dirty="0"/>
              <a:t>minulá o níž účastníkům (zdánlivá podmínka – </a:t>
            </a:r>
            <a:r>
              <a:rPr lang="cs-CZ" dirty="0" err="1"/>
              <a:t>obj</a:t>
            </a:r>
            <a:r>
              <a:rPr lang="cs-CZ" dirty="0"/>
              <a:t>, se stalo, </a:t>
            </a:r>
            <a:r>
              <a:rPr lang="cs-CZ" dirty="0" err="1"/>
              <a:t>subj</a:t>
            </a:r>
            <a:r>
              <a:rPr lang="cs-CZ" dirty="0"/>
              <a:t>. se neví)</a:t>
            </a:r>
          </a:p>
          <a:p>
            <a:pPr lvl="3"/>
            <a:r>
              <a:rPr lang="cs-CZ" dirty="0"/>
              <a:t>není známo, zda nastala a případně kdy</a:t>
            </a:r>
          </a:p>
          <a:p>
            <a:pPr lvl="2"/>
            <a:r>
              <a:rPr lang="cs-CZ" dirty="0"/>
              <a:t>x je známo, že nastane (</a:t>
            </a:r>
            <a:r>
              <a:rPr lang="cs-CZ" dirty="0" err="1"/>
              <a:t>certus</a:t>
            </a:r>
            <a:r>
              <a:rPr lang="cs-CZ" dirty="0"/>
              <a:t> </a:t>
            </a:r>
            <a:r>
              <a:rPr lang="cs-CZ" dirty="0" err="1"/>
              <a:t>an</a:t>
            </a:r>
            <a:r>
              <a:rPr lang="cs-CZ" dirty="0"/>
              <a:t>), ať už se ví (ca, </a:t>
            </a:r>
            <a:r>
              <a:rPr lang="cs-CZ" dirty="0" err="1"/>
              <a:t>cq</a:t>
            </a:r>
            <a:r>
              <a:rPr lang="cs-CZ" dirty="0"/>
              <a:t>) neví kdy (ca, </a:t>
            </a:r>
            <a:r>
              <a:rPr lang="cs-CZ" dirty="0" err="1"/>
              <a:t>iq</a:t>
            </a:r>
            <a:r>
              <a:rPr lang="cs-CZ" dirty="0"/>
              <a:t>) - jde </a:t>
            </a:r>
            <a:r>
              <a:rPr lang="cs-CZ" dirty="0" smtClean="0"/>
              <a:t>o doložení času; </a:t>
            </a:r>
            <a:r>
              <a:rPr lang="cs-CZ" dirty="0"/>
              <a:t>po určité době právní následky </a:t>
            </a:r>
            <a:r>
              <a:rPr lang="cs-CZ" dirty="0" smtClean="0"/>
              <a:t>PJ (§ 550, § 601; </a:t>
            </a:r>
            <a:r>
              <a:rPr lang="cs-CZ" dirty="0"/>
              <a:t>x </a:t>
            </a:r>
            <a:r>
              <a:rPr lang="cs-CZ" dirty="0" smtClean="0"/>
              <a:t>§ 1983 </a:t>
            </a:r>
            <a:r>
              <a:rPr lang="cs-CZ" dirty="0" err="1" smtClean="0"/>
              <a:t>započ</a:t>
            </a:r>
            <a:r>
              <a:rPr lang="cs-CZ" dirty="0" smtClean="0"/>
              <a:t>.)</a:t>
            </a:r>
            <a:endParaRPr lang="cs-CZ" dirty="0"/>
          </a:p>
          <a:p>
            <a:pPr lvl="3"/>
            <a:r>
              <a:rPr lang="cs-CZ" dirty="0"/>
              <a:t>nastanou (</a:t>
            </a:r>
            <a:r>
              <a:rPr lang="cs-CZ" dirty="0" err="1"/>
              <a:t>dies</a:t>
            </a:r>
            <a:r>
              <a:rPr lang="cs-CZ" dirty="0"/>
              <a:t> a quo)</a:t>
            </a:r>
          </a:p>
          <a:p>
            <a:pPr lvl="3"/>
            <a:r>
              <a:rPr lang="cs-CZ" dirty="0"/>
              <a:t>zaniknou (</a:t>
            </a:r>
            <a:r>
              <a:rPr lang="cs-CZ" dirty="0" err="1"/>
              <a:t>dies</a:t>
            </a:r>
            <a:r>
              <a:rPr lang="cs-CZ" dirty="0"/>
              <a:t> ad </a:t>
            </a:r>
            <a:r>
              <a:rPr lang="cs-CZ" dirty="0" err="1"/>
              <a:t>quem</a:t>
            </a:r>
            <a:r>
              <a:rPr lang="cs-CZ" dirty="0" smtClean="0"/>
              <a:t>)</a:t>
            </a:r>
          </a:p>
          <a:p>
            <a:pPr lvl="1"/>
            <a:r>
              <a:rPr lang="cs-CZ" dirty="0" smtClean="0"/>
              <a:t>x prospěch alespoň jedné ze stran závisí na nejisté události</a:t>
            </a:r>
          </a:p>
          <a:p>
            <a:pPr lvl="2"/>
            <a:r>
              <a:rPr lang="cs-CZ" dirty="0" smtClean="0"/>
              <a:t>→ odvážná </a:t>
            </a:r>
            <a:r>
              <a:rPr lang="cs-CZ" dirty="0" err="1" smtClean="0"/>
              <a:t>sml</a:t>
            </a:r>
            <a:r>
              <a:rPr lang="cs-CZ" dirty="0" smtClean="0"/>
              <a:t>. (§ 2756 </a:t>
            </a:r>
            <a:r>
              <a:rPr lang="cs-CZ" dirty="0" err="1" smtClean="0"/>
              <a:t>an</a:t>
            </a:r>
            <a:r>
              <a:rPr lang="cs-CZ" dirty="0" smtClean="0"/>
              <a:t>.)</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107</a:t>
            </a:fld>
            <a:endParaRPr lang="cs-CZ"/>
          </a:p>
        </p:txBody>
      </p:sp>
    </p:spTree>
    <p:extLst>
      <p:ext uri="{BB962C8B-B14F-4D97-AF65-F5344CB8AC3E}">
        <p14:creationId xmlns:p14="http://schemas.microsoft.com/office/powerpoint/2010/main" val="168680153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druhy podmínek (§ 548/2)</a:t>
            </a:r>
          </a:p>
          <a:p>
            <a:pPr lvl="1"/>
            <a:r>
              <a:rPr lang="cs-CZ" dirty="0" smtClean="0"/>
              <a:t>odkládací (suspenzivní; PDV § 548/3)</a:t>
            </a:r>
          </a:p>
          <a:p>
            <a:pPr lvl="2"/>
            <a:r>
              <a:rPr lang="cs-CZ" dirty="0" smtClean="0"/>
              <a:t>i zákonné (např. § 1748, 1749)</a:t>
            </a:r>
          </a:p>
          <a:p>
            <a:pPr lvl="1"/>
            <a:r>
              <a:rPr lang="cs-CZ" dirty="0" smtClean="0"/>
              <a:t>rozvazovací (rezolutivní)</a:t>
            </a:r>
          </a:p>
          <a:p>
            <a:pPr lvl="2"/>
            <a:r>
              <a:rPr lang="cs-CZ" dirty="0"/>
              <a:t>x § 1246 </a:t>
            </a:r>
            <a:r>
              <a:rPr lang="cs-CZ" dirty="0" err="1"/>
              <a:t>pr</a:t>
            </a:r>
            <a:r>
              <a:rPr lang="cs-CZ" dirty="0"/>
              <a:t>. stavby</a:t>
            </a:r>
            <a:endParaRPr lang="cs-CZ" dirty="0" smtClean="0"/>
          </a:p>
          <a:p>
            <a:r>
              <a:rPr lang="cs-CZ" dirty="0" smtClean="0"/>
              <a:t>podmínka nemožná</a:t>
            </a:r>
          </a:p>
          <a:p>
            <a:pPr lvl="1"/>
            <a:r>
              <a:rPr lang="cs-CZ" dirty="0" smtClean="0"/>
              <a:t>odkládací – AN celého PJ(§ 580/2, § 588 )</a:t>
            </a:r>
          </a:p>
          <a:p>
            <a:pPr lvl="1"/>
            <a:r>
              <a:rPr lang="cs-CZ" dirty="0" smtClean="0"/>
              <a:t>rozvazovací – nepřihlíží se k ní (§ 548/1)</a:t>
            </a:r>
          </a:p>
          <a:p>
            <a:r>
              <a:rPr lang="cs-CZ" dirty="0" smtClean="0"/>
              <a:t>splnění podmínky (§ 549/1; nepřihlíží se)</a:t>
            </a:r>
          </a:p>
          <a:p>
            <a:pPr lvl="1"/>
            <a:r>
              <a:rPr lang="cs-CZ" dirty="0" smtClean="0"/>
              <a:t>záměrně</a:t>
            </a:r>
          </a:p>
          <a:p>
            <a:pPr lvl="1"/>
            <a:r>
              <a:rPr lang="cs-CZ" dirty="0" smtClean="0"/>
              <a:t>neoprávněným</a:t>
            </a:r>
          </a:p>
          <a:p>
            <a:pPr lvl="1"/>
            <a:r>
              <a:rPr lang="cs-CZ" dirty="0" smtClean="0"/>
              <a:t>jemuž je splnění na prospěch</a:t>
            </a:r>
          </a:p>
          <a:p>
            <a:r>
              <a:rPr lang="cs-CZ" dirty="0" smtClean="0"/>
              <a:t>zmaření podmínky (§ 549/2; PF splnění)</a:t>
            </a:r>
          </a:p>
          <a:p>
            <a:pPr lvl="1"/>
            <a:r>
              <a:rPr lang="cs-CZ" dirty="0" smtClean="0"/>
              <a:t>záměrně</a:t>
            </a:r>
          </a:p>
          <a:p>
            <a:pPr lvl="1"/>
            <a:r>
              <a:rPr lang="cs-CZ" dirty="0" smtClean="0"/>
              <a:t>neoprávněným</a:t>
            </a:r>
          </a:p>
          <a:p>
            <a:pPr lvl="1"/>
            <a:r>
              <a:rPr lang="cs-CZ" dirty="0" smtClean="0"/>
              <a:t>jemuž je nesplnění na prospěch</a:t>
            </a:r>
          </a:p>
          <a:p>
            <a:pPr lvl="1"/>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108</a:t>
            </a:fld>
            <a:endParaRPr lang="cs-CZ"/>
          </a:p>
        </p:txBody>
      </p:sp>
    </p:spTree>
    <p:extLst>
      <p:ext uri="{BB962C8B-B14F-4D97-AF65-F5344CB8AC3E}">
        <p14:creationId xmlns:p14="http://schemas.microsoft.com/office/powerpoint/2010/main" val="155898444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Zdánlivé právní jednání</a:t>
            </a:r>
          </a:p>
        </p:txBody>
      </p:sp>
      <p:sp>
        <p:nvSpPr>
          <p:cNvPr id="3" name="Zástupný symbol pro obsah 2"/>
          <p:cNvSpPr>
            <a:spLocks noGrp="1"/>
          </p:cNvSpPr>
          <p:nvPr>
            <p:ph idx="1"/>
          </p:nvPr>
        </p:nvSpPr>
        <p:spPr/>
        <p:txBody>
          <a:bodyPr>
            <a:normAutofit fontScale="92500" lnSpcReduction="20000"/>
          </a:bodyPr>
          <a:lstStyle/>
          <a:p>
            <a:r>
              <a:rPr lang="cs-CZ" dirty="0" smtClean="0"/>
              <a:t>zdánlivé PJ (non </a:t>
            </a:r>
            <a:r>
              <a:rPr lang="cs-CZ" dirty="0" err="1" smtClean="0"/>
              <a:t>negotium</a:t>
            </a:r>
            <a:r>
              <a:rPr lang="cs-CZ" dirty="0" smtClean="0"/>
              <a:t>)</a:t>
            </a:r>
          </a:p>
          <a:p>
            <a:pPr lvl="1"/>
            <a:r>
              <a:rPr lang="cs-CZ" dirty="0" smtClean="0"/>
              <a:t>nepřihlíží se → § 576, 579 se neaplikuje)</a:t>
            </a:r>
          </a:p>
          <a:p>
            <a:pPr lvl="1"/>
            <a:r>
              <a:rPr lang="cs-CZ" dirty="0" smtClean="0"/>
              <a:t>absence vůle (§ 551)</a:t>
            </a:r>
          </a:p>
          <a:p>
            <a:pPr lvl="2"/>
            <a:r>
              <a:rPr lang="cs-CZ" dirty="0" smtClean="0"/>
              <a:t>x nedostatek svéprávnosti (RN § 581, § 586) </a:t>
            </a:r>
          </a:p>
          <a:p>
            <a:pPr lvl="2"/>
            <a:r>
              <a:rPr lang="cs-CZ" dirty="0" smtClean="0"/>
              <a:t>x duševní porucha (RN § 581, § 586)</a:t>
            </a:r>
          </a:p>
          <a:p>
            <a:pPr lvl="2"/>
            <a:r>
              <a:rPr lang="cs-CZ" dirty="0"/>
              <a:t>x ovlivnění vůle hrozbou násilí (RN § 581, § 587 NOZ)</a:t>
            </a:r>
          </a:p>
          <a:p>
            <a:pPr lvl="1"/>
            <a:r>
              <a:rPr lang="cs-CZ" dirty="0" smtClean="0"/>
              <a:t>vady vůle</a:t>
            </a:r>
          </a:p>
          <a:p>
            <a:pPr lvl="2"/>
            <a:r>
              <a:rPr lang="cs-CZ" dirty="0" smtClean="0"/>
              <a:t>nevážnost (§ 552)</a:t>
            </a:r>
          </a:p>
          <a:p>
            <a:pPr lvl="1"/>
            <a:r>
              <a:rPr lang="cs-CZ" dirty="0" smtClean="0"/>
              <a:t>vady projevu vůle (§ 553)</a:t>
            </a:r>
          </a:p>
          <a:p>
            <a:pPr lvl="2"/>
            <a:r>
              <a:rPr lang="cs-CZ" dirty="0" smtClean="0"/>
              <a:t>nesrozumitelnost</a:t>
            </a:r>
          </a:p>
          <a:p>
            <a:pPr lvl="2"/>
            <a:r>
              <a:rPr lang="cs-CZ" dirty="0" smtClean="0"/>
              <a:t>neurčitost</a:t>
            </a:r>
          </a:p>
          <a:p>
            <a:pPr lvl="2"/>
            <a:r>
              <a:rPr lang="cs-CZ" dirty="0" smtClean="0"/>
              <a:t>x strany dostatečně vyjasní (PF bezvadnosti ex </a:t>
            </a:r>
            <a:r>
              <a:rPr lang="cs-CZ" dirty="0" err="1" smtClean="0"/>
              <a:t>tunc</a:t>
            </a:r>
            <a:r>
              <a:rPr lang="cs-CZ" dirty="0" smtClean="0"/>
              <a:t>)</a:t>
            </a:r>
          </a:p>
          <a:p>
            <a:pPr lvl="2"/>
            <a:r>
              <a:rPr lang="cs-CZ" dirty="0" smtClean="0"/>
              <a:t>x chyby v psaní a počtech (§ 578)</a:t>
            </a:r>
          </a:p>
          <a:p>
            <a:pPr lvl="1"/>
            <a:r>
              <a:rPr lang="cs-CZ" dirty="0" smtClean="0"/>
              <a:t>tam, kde NOZ určuje nepřihlížet (§ 76, 93, 338,…)</a:t>
            </a:r>
          </a:p>
          <a:p>
            <a:pPr lvl="2"/>
            <a:r>
              <a:rPr lang="cs-CZ" dirty="0" smtClean="0"/>
              <a:t>někdy určuje nepřihlížet i k absenci PJ (§ 67/1)</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109</a:t>
            </a:fld>
            <a:endParaRPr lang="cs-CZ"/>
          </a:p>
        </p:txBody>
      </p:sp>
    </p:spTree>
    <p:extLst>
      <p:ext uri="{BB962C8B-B14F-4D97-AF65-F5344CB8AC3E}">
        <p14:creationId xmlns:p14="http://schemas.microsoft.com/office/powerpoint/2010/main" val="32501107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Problém s jazykem…</a:t>
            </a:r>
            <a:endParaRPr lang="cs-CZ" dirty="0"/>
          </a:p>
        </p:txBody>
      </p:sp>
      <p:sp>
        <p:nvSpPr>
          <p:cNvPr id="3" name="Zástupný symbol pro obsah 2"/>
          <p:cNvSpPr>
            <a:spLocks noGrp="1"/>
          </p:cNvSpPr>
          <p:nvPr>
            <p:ph idx="1"/>
          </p:nvPr>
        </p:nvSpPr>
        <p:spPr/>
        <p:txBody>
          <a:bodyPr/>
          <a:lstStyle/>
          <a:p>
            <a:pPr algn="ctr"/>
            <a:r>
              <a:rPr lang="cs-CZ" dirty="0"/>
              <a:t>Je čárka ve větě právně významná?</a:t>
            </a:r>
          </a:p>
          <a:p>
            <a:pPr marL="0" indent="0" algn="ctr">
              <a:buNone/>
            </a:pPr>
            <a:endParaRPr lang="cs-CZ" dirty="0"/>
          </a:p>
          <a:p>
            <a:pPr marL="0" indent="0" algn="ctr">
              <a:buNone/>
            </a:pPr>
            <a:r>
              <a:rPr lang="cs-CZ" dirty="0"/>
              <a:t>1) Soudce: Popravit nemožno osvobodit.</a:t>
            </a:r>
          </a:p>
          <a:p>
            <a:pPr marL="0" indent="0" algn="ctr">
              <a:buNone/>
            </a:pPr>
            <a:endParaRPr lang="cs-CZ" dirty="0"/>
          </a:p>
          <a:p>
            <a:pPr marL="0" indent="0" algn="ctr">
              <a:buNone/>
            </a:pPr>
            <a:r>
              <a:rPr lang="cs-CZ" dirty="0"/>
              <a:t>2) Manželka: Tak co chceš?</a:t>
            </a:r>
          </a:p>
          <a:p>
            <a:pPr marL="0" indent="0" algn="ctr">
              <a:buNone/>
            </a:pPr>
            <a:endParaRPr lang="cs-CZ" dirty="0"/>
          </a:p>
          <a:p>
            <a:pPr marL="0" indent="0" algn="ctr">
              <a:buNone/>
            </a:pPr>
            <a:r>
              <a:rPr lang="cs-CZ" dirty="0" smtClean="0"/>
              <a:t>3) Co </a:t>
            </a:r>
            <a:r>
              <a:rPr lang="cs-CZ" dirty="0"/>
              <a:t>říká níže uvedená věta?</a:t>
            </a:r>
          </a:p>
          <a:p>
            <a:pPr marL="0" indent="0" algn="ctr">
              <a:buNone/>
            </a:pPr>
            <a:endParaRPr lang="cs-CZ" dirty="0"/>
          </a:p>
          <a:p>
            <a:pPr marL="0" indent="0" algn="ctr">
              <a:buNone/>
            </a:pPr>
            <a:r>
              <a:rPr lang="cs-CZ" dirty="0"/>
              <a:t>Knapp zaútočil na </a:t>
            </a:r>
            <a:r>
              <a:rPr lang="cs-CZ" dirty="0" err="1"/>
              <a:t>Gerlocha</a:t>
            </a:r>
            <a:r>
              <a:rPr lang="cs-CZ" dirty="0"/>
              <a:t> s nožem.</a:t>
            </a:r>
          </a:p>
          <a:p>
            <a:pPr marL="0" indent="0" algn="ctr">
              <a:buNone/>
            </a:pPr>
            <a:r>
              <a:rPr lang="cs-CZ" dirty="0"/>
              <a:t>(T. Sobek)</a:t>
            </a:r>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11</a:t>
            </a:fld>
            <a:endParaRPr lang="cs-CZ"/>
          </a:p>
        </p:txBody>
      </p:sp>
    </p:spTree>
    <p:extLst>
      <p:ext uri="{BB962C8B-B14F-4D97-AF65-F5344CB8AC3E}">
        <p14:creationId xmlns:p14="http://schemas.microsoft.com/office/powerpoint/2010/main" val="2327455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1000"/>
                                        <p:tgtEl>
                                          <p:spTgt spid="3">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ircle(in)">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circle(in)">
                                      <p:cBhvr>
                                        <p:cTn id="15" dur="10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circle(in)">
                                      <p:cBhvr>
                                        <p:cTn id="20" dur="1000"/>
                                        <p:tgtEl>
                                          <p:spTgt spid="3">
                                            <p:txEl>
                                              <p:pRg st="6" end="6"/>
                                            </p:txEl>
                                          </p:spTgt>
                                        </p:tgtEl>
                                      </p:cBhvr>
                                    </p:animEffect>
                                  </p:childTnLst>
                                </p:cTn>
                              </p:par>
                              <p:par>
                                <p:cTn id="21" presetID="6" presetClass="entr" presetSubtype="16"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circle(in)">
                                      <p:cBhvr>
                                        <p:cTn id="23" dur="2000"/>
                                        <p:tgtEl>
                                          <p:spTgt spid="3">
                                            <p:txEl>
                                              <p:pRg st="8" end="8"/>
                                            </p:txEl>
                                          </p:spTgt>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3">
                                            <p:txEl>
                                              <p:pRg st="9" end="9"/>
                                            </p:txEl>
                                          </p:spTgt>
                                        </p:tgtEl>
                                        <p:attrNameLst>
                                          <p:attrName>style.visibility</p:attrName>
                                        </p:attrNameLst>
                                      </p:cBhvr>
                                      <p:to>
                                        <p:strVal val="visible"/>
                                      </p:to>
                                    </p:set>
                                    <p:animEffect transition="in" filter="circle(in)">
                                      <p:cBhvr>
                                        <p:cTn id="26"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Identifikace nemovitostí</a:t>
            </a:r>
            <a:endParaRPr lang="cs-CZ" dirty="0"/>
          </a:p>
        </p:txBody>
      </p:sp>
      <p:sp>
        <p:nvSpPr>
          <p:cNvPr id="3" name="Zástupný symbol pro obsah 2"/>
          <p:cNvSpPr>
            <a:spLocks noGrp="1"/>
          </p:cNvSpPr>
          <p:nvPr>
            <p:ph idx="1"/>
          </p:nvPr>
        </p:nvSpPr>
        <p:spPr/>
        <p:txBody>
          <a:bodyPr/>
          <a:lstStyle/>
          <a:p>
            <a:r>
              <a:rPr lang="cs-CZ" dirty="0" smtClean="0"/>
              <a:t>v listinách pro zápis práv do KN (§ 8 </a:t>
            </a:r>
            <a:r>
              <a:rPr lang="cs-CZ" dirty="0" err="1" smtClean="0"/>
              <a:t>z.č</a:t>
            </a:r>
            <a:r>
              <a:rPr lang="cs-CZ" dirty="0" smtClean="0"/>
              <a:t>. </a:t>
            </a:r>
            <a:r>
              <a:rPr lang="cs-CZ" smtClean="0"/>
              <a:t>256/2013)</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110</a:t>
            </a:fld>
            <a:endParaRPr lang="cs-CZ"/>
          </a:p>
        </p:txBody>
      </p:sp>
    </p:spTree>
    <p:extLst>
      <p:ext uri="{BB962C8B-B14F-4D97-AF65-F5344CB8AC3E}">
        <p14:creationId xmlns:p14="http://schemas.microsoft.com/office/powerpoint/2010/main" val="216931358"/>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Výklad PJ</a:t>
            </a:r>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PJ se posuzuje</a:t>
            </a:r>
          </a:p>
          <a:p>
            <a:pPr lvl="1"/>
            <a:r>
              <a:rPr lang="cs-CZ" dirty="0" smtClean="0"/>
              <a:t>podle</a:t>
            </a:r>
          </a:p>
          <a:p>
            <a:pPr lvl="2"/>
            <a:r>
              <a:rPr lang="cs-CZ" dirty="0" smtClean="0"/>
              <a:t>svého obsahu (§ 555/1) a pravé povahy (§ 555/2 – konverze PJ)</a:t>
            </a:r>
          </a:p>
          <a:p>
            <a:pPr lvl="2"/>
            <a:r>
              <a:rPr lang="cs-CZ" dirty="0" smtClean="0"/>
              <a:t>úmyslu jednajícího (§ 556/1), lze-li jej zjistit a (alt.)</a:t>
            </a:r>
          </a:p>
          <a:p>
            <a:pPr lvl="3"/>
            <a:r>
              <a:rPr lang="cs-CZ" dirty="0" smtClean="0"/>
              <a:t>byl-li druhé straně znám</a:t>
            </a:r>
          </a:p>
          <a:p>
            <a:pPr lvl="3"/>
            <a:r>
              <a:rPr lang="cs-CZ" dirty="0" smtClean="0"/>
              <a:t>musela-li o něm vědět</a:t>
            </a:r>
          </a:p>
          <a:p>
            <a:pPr lvl="2"/>
            <a:r>
              <a:rPr lang="cs-CZ" dirty="0" smtClean="0"/>
              <a:t>významu, jaký by mu zpravidla přikládal adresát, nelze-li úmysl jednajícího zjistit</a:t>
            </a:r>
          </a:p>
          <a:p>
            <a:pPr lvl="1"/>
            <a:r>
              <a:rPr lang="cs-CZ" dirty="0" smtClean="0"/>
              <a:t>s přihlédnutím k (§ 556/2)</a:t>
            </a:r>
          </a:p>
          <a:p>
            <a:pPr lvl="2"/>
            <a:r>
              <a:rPr lang="cs-CZ" dirty="0" smtClean="0"/>
              <a:t>praxi zavedené mezi stranami v právním styku</a:t>
            </a:r>
          </a:p>
          <a:p>
            <a:pPr lvl="2"/>
            <a:r>
              <a:rPr lang="cs-CZ" dirty="0" smtClean="0"/>
              <a:t>tomu, co PJ předcházelo</a:t>
            </a:r>
          </a:p>
          <a:p>
            <a:pPr lvl="2"/>
            <a:r>
              <a:rPr lang="cs-CZ" dirty="0" smtClean="0"/>
              <a:t>následnému jednání stran (viz i § 1726)</a:t>
            </a:r>
          </a:p>
          <a:p>
            <a:pPr lvl="2"/>
            <a:r>
              <a:rPr lang="cs-CZ" dirty="0" smtClean="0"/>
              <a:t>mezi podnikateli k obchodním zvyklostem, NSJ (§ 558/2)</a:t>
            </a:r>
          </a:p>
          <a:p>
            <a:r>
              <a:rPr lang="cs-CZ" dirty="0" smtClean="0"/>
              <a:t>výklad </a:t>
            </a:r>
            <a:r>
              <a:rPr lang="cs-CZ" dirty="0" err="1" smtClean="0"/>
              <a:t>contra</a:t>
            </a:r>
            <a:r>
              <a:rPr lang="cs-CZ" dirty="0" smtClean="0"/>
              <a:t> </a:t>
            </a:r>
            <a:r>
              <a:rPr lang="cs-CZ" dirty="0" err="1" smtClean="0"/>
              <a:t>proferentem</a:t>
            </a:r>
            <a:r>
              <a:rPr lang="cs-CZ" dirty="0" smtClean="0"/>
              <a:t> (§ 557)</a:t>
            </a:r>
          </a:p>
          <a:p>
            <a:pPr lvl="1"/>
            <a:r>
              <a:rPr lang="cs-CZ" dirty="0" smtClean="0"/>
              <a:t>x § 1747 bezúplatné smlouvy</a:t>
            </a:r>
          </a:p>
          <a:p>
            <a:pPr lvl="1"/>
            <a:r>
              <a:rPr lang="cs-CZ" dirty="0" smtClean="0"/>
              <a:t>x § 1812/1 </a:t>
            </a:r>
            <a:r>
              <a:rPr lang="cs-CZ" dirty="0" err="1" smtClean="0"/>
              <a:t>SuseS</a:t>
            </a:r>
            <a:endParaRPr lang="cs-CZ" dirty="0" smtClean="0"/>
          </a:p>
          <a:p>
            <a:pPr lvl="1"/>
            <a:r>
              <a:rPr lang="cs-CZ" dirty="0" smtClean="0"/>
              <a:t>x  je-li jednou stranou podnikatel (§ 558) a druhou</a:t>
            </a:r>
            <a:endParaRPr lang="de-DE" dirty="0"/>
          </a:p>
          <a:p>
            <a:pPr lvl="2"/>
            <a:r>
              <a:rPr lang="cs-CZ" dirty="0" smtClean="0"/>
              <a:t>nepodnikatel</a:t>
            </a:r>
          </a:p>
          <a:p>
            <a:pPr lvl="3"/>
            <a:r>
              <a:rPr lang="cs-CZ" dirty="0" smtClean="0"/>
              <a:t>pravidelný význam, jestliže dovolávajíce se jej prokáže, že nepodnikateli musel být znám</a:t>
            </a:r>
          </a:p>
          <a:p>
            <a:pPr lvl="2"/>
            <a:r>
              <a:rPr lang="cs-CZ" dirty="0" smtClean="0"/>
              <a:t>také podnikatel </a:t>
            </a:r>
          </a:p>
          <a:p>
            <a:pPr lvl="3"/>
            <a:r>
              <a:rPr lang="cs-CZ" dirty="0" smtClean="0"/>
              <a:t>pravidelný význam</a:t>
            </a:r>
          </a:p>
          <a:p>
            <a:pPr lvl="1"/>
            <a:r>
              <a:rPr lang="cs-CZ" dirty="0" smtClean="0"/>
              <a:t>dříve srov. IV. ÚS 182/01 30. 11. 2001, </a:t>
            </a:r>
            <a:r>
              <a:rPr lang="pl-PL" dirty="0" smtClean="0"/>
              <a:t>NS 32 Cdo 4637/2009 z 23.11.2010, § 266/4 ObchZ, § 18/2 ZPr, </a:t>
            </a:r>
            <a:r>
              <a:rPr lang="de-DE" dirty="0"/>
              <a:t>SR I. ÚS 243/07-25 19.6.2008 </a:t>
            </a:r>
            <a:r>
              <a:rPr lang="de-DE" dirty="0" err="1"/>
              <a:t>bod</a:t>
            </a:r>
            <a:r>
              <a:rPr lang="de-DE" dirty="0"/>
              <a:t> </a:t>
            </a:r>
            <a:r>
              <a:rPr lang="de-DE" dirty="0" smtClean="0"/>
              <a:t>14</a:t>
            </a:r>
            <a:endParaRPr lang="cs-CZ" dirty="0" smtClean="0"/>
          </a:p>
          <a:p>
            <a:pPr lvl="1"/>
            <a:endParaRPr lang="cs-CZ" dirty="0" smtClean="0"/>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111</a:t>
            </a:fld>
            <a:endParaRPr lang="cs-CZ"/>
          </a:p>
        </p:txBody>
      </p:sp>
    </p:spTree>
    <p:extLst>
      <p:ext uri="{BB962C8B-B14F-4D97-AF65-F5344CB8AC3E}">
        <p14:creationId xmlns:p14="http://schemas.microsoft.com/office/powerpoint/2010/main" val="2067560579"/>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Forma PJ</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zásada </a:t>
            </a:r>
            <a:r>
              <a:rPr lang="cs-CZ" dirty="0" err="1" smtClean="0"/>
              <a:t>bezformálnosti</a:t>
            </a:r>
            <a:r>
              <a:rPr lang="cs-CZ" dirty="0" smtClean="0"/>
              <a:t> PJ (§ 559)</a:t>
            </a:r>
          </a:p>
          <a:p>
            <a:r>
              <a:rPr lang="cs-CZ" dirty="0" smtClean="0"/>
              <a:t>písemnost x listina</a:t>
            </a:r>
          </a:p>
          <a:p>
            <a:r>
              <a:rPr lang="cs-CZ" dirty="0" smtClean="0"/>
              <a:t>písemná forma PJ </a:t>
            </a:r>
          </a:p>
          <a:p>
            <a:pPr lvl="1"/>
            <a:r>
              <a:rPr lang="cs-CZ" dirty="0" smtClean="0"/>
              <a:t>„S ohledem na uvedenou argumentaci lze tak dospět k závěru, že nevyplývá-li z praxe, kterou mezi sebou strany zavedly, nebo zvyklostí něco jiného, lze podle čl. 13 Vídeňské úmluvy pro její účely považovat za písemnou formu i email.“ NS </a:t>
            </a:r>
            <a:r>
              <a:rPr lang="pl-PL" dirty="0" smtClean="0"/>
              <a:t>23 </a:t>
            </a:r>
            <a:r>
              <a:rPr lang="pl-PL" dirty="0"/>
              <a:t>Cdo </a:t>
            </a:r>
            <a:r>
              <a:rPr lang="pl-PL" dirty="0" smtClean="0"/>
              <a:t>1308/2011 z  17</a:t>
            </a:r>
            <a:r>
              <a:rPr lang="pl-PL" dirty="0"/>
              <a:t>. 12. 2013</a:t>
            </a:r>
            <a:endParaRPr lang="cs-CZ" dirty="0" smtClean="0"/>
          </a:p>
          <a:p>
            <a:pPr lvl="1"/>
            <a:r>
              <a:rPr lang="cs-CZ" dirty="0" smtClean="0"/>
              <a:t>x textová podoba (</a:t>
            </a:r>
            <a:r>
              <a:rPr lang="cs-CZ" dirty="0" err="1" smtClean="0"/>
              <a:t>SuseS</a:t>
            </a:r>
            <a:r>
              <a:rPr lang="cs-CZ" dirty="0" smtClean="0"/>
              <a:t> § 1810 </a:t>
            </a:r>
            <a:r>
              <a:rPr lang="cs-CZ" dirty="0" err="1" smtClean="0"/>
              <a:t>an</a:t>
            </a:r>
            <a:r>
              <a:rPr lang="cs-CZ" dirty="0" smtClean="0"/>
              <a:t>.)</a:t>
            </a:r>
          </a:p>
          <a:p>
            <a:pPr lvl="2"/>
            <a:r>
              <a:rPr lang="cs-CZ" dirty="0" smtClean="0"/>
              <a:t>textová podoba nemusí </a:t>
            </a:r>
            <a:r>
              <a:rPr lang="cs-CZ" dirty="0"/>
              <a:t>být písemné PJ, stačí jsou-li sdělované údaje poskytnuty takovým způsobem, že je lze uchovat a opakovaně </a:t>
            </a:r>
            <a:r>
              <a:rPr lang="cs-CZ" dirty="0" smtClean="0"/>
              <a:t>zobrazovat (§ 1819; s odlišnostmi ADZ 738 a ADZ 754)</a:t>
            </a:r>
          </a:p>
          <a:p>
            <a:r>
              <a:rPr lang="cs-CZ" dirty="0" smtClean="0"/>
              <a:t>obecné požadavky na písemnou formu PJ (§ 561)</a:t>
            </a:r>
          </a:p>
          <a:p>
            <a:pPr lvl="1"/>
            <a:r>
              <a:rPr lang="cs-CZ" dirty="0" smtClean="0"/>
              <a:t>podpis (mechanické prostředky. el. zvl. př. + § 562/1) </a:t>
            </a:r>
          </a:p>
          <a:p>
            <a:r>
              <a:rPr lang="cs-CZ" dirty="0" smtClean="0"/>
              <a:t>písemně a s podpisy na téže listině</a:t>
            </a:r>
          </a:p>
          <a:p>
            <a:pPr lvl="1"/>
            <a:r>
              <a:rPr lang="cs-CZ" dirty="0"/>
              <a:t>zřízení, převod, změna či zrušení věcného práva k nemovité věci (§ </a:t>
            </a:r>
            <a:r>
              <a:rPr lang="cs-CZ" dirty="0" smtClean="0"/>
              <a:t>560, § 561/2)</a:t>
            </a:r>
          </a:p>
          <a:p>
            <a:r>
              <a:rPr lang="cs-CZ" dirty="0" smtClean="0"/>
              <a:t>změna obsahu PJ s formou </a:t>
            </a:r>
            <a:r>
              <a:rPr lang="cs-CZ" dirty="0"/>
              <a:t>vyžadovanou </a:t>
            </a:r>
            <a:endParaRPr lang="cs-CZ" dirty="0" smtClean="0"/>
          </a:p>
          <a:p>
            <a:pPr lvl="1"/>
            <a:r>
              <a:rPr lang="cs-CZ" dirty="0" smtClean="0"/>
              <a:t>zákonem</a:t>
            </a:r>
          </a:p>
          <a:p>
            <a:pPr lvl="2"/>
            <a:r>
              <a:rPr lang="cs-CZ" dirty="0" smtClean="0"/>
              <a:t>v téže nebo přísnější formě</a:t>
            </a:r>
          </a:p>
          <a:p>
            <a:pPr lvl="1"/>
            <a:r>
              <a:rPr lang="cs-CZ" dirty="0" smtClean="0"/>
              <a:t>ujednáním smluvníků</a:t>
            </a:r>
          </a:p>
          <a:p>
            <a:pPr lvl="2"/>
            <a:r>
              <a:rPr lang="cs-CZ" dirty="0" smtClean="0"/>
              <a:t>i v jiné formě, </a:t>
            </a:r>
            <a:r>
              <a:rPr lang="cs-CZ" u="sng" dirty="0" smtClean="0"/>
              <a:t>pokud to ujednání stran nevylučuje</a:t>
            </a:r>
            <a:r>
              <a:rPr lang="cs-CZ" dirty="0" smtClean="0"/>
              <a:t> </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112</a:t>
            </a:fld>
            <a:endParaRPr lang="cs-CZ"/>
          </a:p>
        </p:txBody>
      </p:sp>
    </p:spTree>
    <p:extLst>
      <p:ext uri="{BB962C8B-B14F-4D97-AF65-F5344CB8AC3E}">
        <p14:creationId xmlns:p14="http://schemas.microsoft.com/office/powerpoint/2010/main" val="2013599259"/>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92500" lnSpcReduction="20000"/>
          </a:bodyPr>
          <a:lstStyle/>
          <a:p>
            <a:r>
              <a:rPr lang="cs-CZ" dirty="0"/>
              <a:t>osoba, která nemůže číst a psát (§ 563; § 39 ohledně svědků)</a:t>
            </a:r>
          </a:p>
          <a:p>
            <a:pPr lvl="1"/>
            <a:r>
              <a:rPr lang="cs-CZ" dirty="0"/>
              <a:t>seznámení se s obsahem PJ schopná → podepíše</a:t>
            </a:r>
          </a:p>
          <a:p>
            <a:pPr lvl="2"/>
            <a:r>
              <a:rPr lang="cs-CZ" dirty="0"/>
              <a:t>x neschopná podpisu před 2 svědky učiní vlastní znamení, ke kterému svědek </a:t>
            </a:r>
            <a:r>
              <a:rPr lang="cs-CZ" dirty="0" smtClean="0"/>
              <a:t>připíše </a:t>
            </a:r>
            <a:r>
              <a:rPr lang="cs-CZ" dirty="0"/>
              <a:t>jméno </a:t>
            </a:r>
            <a:r>
              <a:rPr lang="cs-CZ" dirty="0" smtClean="0"/>
              <a:t>jednajícího</a:t>
            </a:r>
          </a:p>
          <a:p>
            <a:pPr lvl="2"/>
            <a:r>
              <a:rPr lang="cs-CZ" dirty="0" smtClean="0"/>
              <a:t>má-li být podpis ověřen</a:t>
            </a:r>
            <a:r>
              <a:rPr lang="cs-CZ" smtClean="0"/>
              <a:t>, 2 svědci u legalizace (§ </a:t>
            </a:r>
            <a:r>
              <a:rPr lang="cs-CZ" dirty="0" smtClean="0"/>
              <a:t>10/5 </a:t>
            </a:r>
            <a:r>
              <a:rPr lang="cs-CZ" dirty="0" err="1" smtClean="0"/>
              <a:t>z.č</a:t>
            </a:r>
            <a:r>
              <a:rPr lang="cs-CZ" dirty="0" smtClean="0"/>
              <a:t>. 21/2006 Sb.)</a:t>
            </a:r>
            <a:endParaRPr lang="cs-CZ" dirty="0"/>
          </a:p>
          <a:p>
            <a:pPr lvl="1"/>
            <a:r>
              <a:rPr lang="cs-CZ" dirty="0"/>
              <a:t>jinak a také při ex lege vlastnoručním projevu (§ 1533 závěť, § 1540) veřejnou listinou</a:t>
            </a:r>
          </a:p>
          <a:p>
            <a:pPr lvl="2"/>
            <a:r>
              <a:rPr lang="cs-CZ" dirty="0"/>
              <a:t>je-li toho PJ schopen, připojí vlastní znamení</a:t>
            </a:r>
          </a:p>
          <a:p>
            <a:r>
              <a:rPr lang="cs-CZ" dirty="0" smtClean="0"/>
              <a:t>PDV spolehlivosti záznamů údajů o PJ v el. systému (§ 562/2 V1)</a:t>
            </a:r>
          </a:p>
          <a:p>
            <a:pPr lvl="1"/>
            <a:r>
              <a:rPr lang="cs-CZ" dirty="0" smtClean="0"/>
              <a:t>provádějí-li se systematicky a posloupně</a:t>
            </a:r>
          </a:p>
          <a:p>
            <a:pPr lvl="1"/>
            <a:r>
              <a:rPr lang="cs-CZ" dirty="0" smtClean="0"/>
              <a:t>jsou chráněny proti změnám</a:t>
            </a:r>
          </a:p>
          <a:p>
            <a:r>
              <a:rPr lang="cs-CZ" dirty="0" smtClean="0"/>
              <a:t>PDV spolehlivosti záznamu pořízeného při provozu závodu (§ 562/2 V2)</a:t>
            </a:r>
          </a:p>
          <a:p>
            <a:pPr lvl="1"/>
            <a:r>
              <a:rPr lang="cs-CZ" dirty="0" smtClean="0"/>
              <a:t>dovolává-li se jej </a:t>
            </a:r>
            <a:r>
              <a:rPr lang="cs-CZ" dirty="0" err="1" smtClean="0"/>
              <a:t>jej</a:t>
            </a:r>
            <a:r>
              <a:rPr lang="cs-CZ" dirty="0" smtClean="0"/>
              <a:t> nepořídivší</a:t>
            </a:r>
          </a:p>
          <a:p>
            <a:pPr lvl="1"/>
            <a:r>
              <a:rPr lang="cs-CZ" dirty="0" smtClean="0"/>
              <a:t>k svému prospěchu</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113</a:t>
            </a:fld>
            <a:endParaRPr lang="cs-CZ"/>
          </a:p>
        </p:txBody>
      </p:sp>
    </p:spTree>
    <p:extLst>
      <p:ext uri="{BB962C8B-B14F-4D97-AF65-F5344CB8AC3E}">
        <p14:creationId xmlns:p14="http://schemas.microsoft.com/office/powerpoint/2010/main" val="191271829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Soukromá a veřejná listina</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soukromá listina</a:t>
            </a:r>
          </a:p>
          <a:p>
            <a:pPr lvl="1"/>
            <a:r>
              <a:rPr lang="cs-CZ" dirty="0" smtClean="0"/>
              <a:t>kdo se jí dovolává, dokazuje její pravost a správnost (§ 565)</a:t>
            </a:r>
          </a:p>
          <a:p>
            <a:pPr lvl="2"/>
            <a:r>
              <a:rPr lang="cs-CZ" dirty="0" smtClean="0"/>
              <a:t>nepodepsané </a:t>
            </a:r>
            <a:r>
              <a:rPr lang="cs-CZ" dirty="0"/>
              <a:t>(§ </a:t>
            </a:r>
            <a:r>
              <a:rPr lang="cs-CZ" dirty="0" smtClean="0"/>
              <a:t>566/1)</a:t>
            </a:r>
          </a:p>
          <a:p>
            <a:pPr lvl="1"/>
            <a:r>
              <a:rPr lang="cs-CZ" dirty="0" smtClean="0"/>
              <a:t>PDV uznání pravosti a správnosti SL tím, proti komu byla použita, šlo-li o (§ 565)</a:t>
            </a:r>
          </a:p>
          <a:p>
            <a:pPr lvl="2"/>
            <a:r>
              <a:rPr lang="cs-CZ" dirty="0" smtClean="0"/>
              <a:t>osobu, která listinu zjevně podepsala</a:t>
            </a:r>
          </a:p>
          <a:p>
            <a:pPr lvl="2"/>
            <a:r>
              <a:rPr lang="cs-CZ" dirty="0" smtClean="0"/>
              <a:t>jejího dědice</a:t>
            </a:r>
          </a:p>
          <a:p>
            <a:pPr lvl="2"/>
            <a:r>
              <a:rPr lang="cs-CZ" dirty="0" smtClean="0"/>
              <a:t>nabyvatele jmění při přeměně PO, který je jejím právním nástupcem </a:t>
            </a:r>
          </a:p>
          <a:p>
            <a:pPr lvl="1"/>
            <a:r>
              <a:rPr lang="cs-CZ" dirty="0" smtClean="0"/>
              <a:t>PDV, že obsah a den vystavení i nepodepsané SL odpovídá skutečnosti (§ 566/2)</a:t>
            </a:r>
          </a:p>
          <a:p>
            <a:pPr lvl="2"/>
            <a:r>
              <a:rPr lang="cs-CZ" dirty="0" smtClean="0"/>
              <a:t>týkající se </a:t>
            </a:r>
            <a:r>
              <a:rPr lang="cs-CZ" u="sng" dirty="0" smtClean="0"/>
              <a:t>právních skutečností</a:t>
            </a:r>
            <a:r>
              <a:rPr lang="cs-CZ" dirty="0" smtClean="0"/>
              <a:t>, k nimž dochází při běžném provozu závodu (§ 502)</a:t>
            </a:r>
          </a:p>
          <a:p>
            <a:pPr lvl="2"/>
            <a:r>
              <a:rPr lang="cs-CZ" dirty="0"/>
              <a:t>dovolává-li se </a:t>
            </a:r>
            <a:r>
              <a:rPr lang="cs-CZ" dirty="0" smtClean="0"/>
              <a:t>jí </a:t>
            </a:r>
            <a:r>
              <a:rPr lang="cs-CZ" dirty="0"/>
              <a:t>jej nepořídivší</a:t>
            </a:r>
          </a:p>
          <a:p>
            <a:pPr lvl="2"/>
            <a:r>
              <a:rPr lang="cs-CZ" dirty="0"/>
              <a:t>k svému prospěchu</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114</a:t>
            </a:fld>
            <a:endParaRPr lang="cs-CZ"/>
          </a:p>
        </p:txBody>
      </p:sp>
    </p:spTree>
    <p:extLst>
      <p:ext uri="{BB962C8B-B14F-4D97-AF65-F5344CB8AC3E}">
        <p14:creationId xmlns:p14="http://schemas.microsoft.com/office/powerpoint/2010/main" val="3705256042"/>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veřejná listina</a:t>
            </a:r>
          </a:p>
          <a:p>
            <a:pPr lvl="1"/>
            <a:r>
              <a:rPr lang="cs-CZ" dirty="0" smtClean="0"/>
              <a:t>plný důkaz skutečnosti v ní potvrzené, dokud není prokázán opak</a:t>
            </a:r>
          </a:p>
          <a:p>
            <a:pPr lvl="2"/>
            <a:r>
              <a:rPr lang="cs-CZ" dirty="0" smtClean="0"/>
              <a:t>plný důkaz = není potřeba doplňovat</a:t>
            </a:r>
          </a:p>
          <a:p>
            <a:pPr lvl="1"/>
            <a:r>
              <a:rPr lang="cs-CZ" dirty="0" smtClean="0"/>
              <a:t>nahrazení VL jinou VL  o PJ mezi týmiž (§ 569) má účinky vůči 3. os</a:t>
            </a:r>
          </a:p>
          <a:p>
            <a:pPr lvl="2"/>
            <a:r>
              <a:rPr lang="cs-CZ" dirty="0" smtClean="0"/>
              <a:t>zveřejněním jejího obsahu ve veřejném seznamu</a:t>
            </a:r>
          </a:p>
          <a:p>
            <a:pPr lvl="2"/>
            <a:r>
              <a:rPr lang="cs-CZ" dirty="0" smtClean="0"/>
              <a:t>předložením 3. os</a:t>
            </a:r>
          </a:p>
          <a:p>
            <a:r>
              <a:rPr lang="cs-CZ" dirty="0" smtClean="0"/>
              <a:t>veřejný seznam</a:t>
            </a:r>
          </a:p>
          <a:p>
            <a:pPr lvl="1"/>
            <a:r>
              <a:rPr lang="cs-CZ" dirty="0" smtClean="0"/>
              <a:t>„Veřejný </a:t>
            </a:r>
            <a:r>
              <a:rPr lang="cs-CZ" dirty="0"/>
              <a:t>seznam je tedy souhrnné označení veřejných evidencí věcí, zatímco veřejný rejstřík je souhrnným označením veřejných evidencí osob. Adjektivum "veřejný" se označuje veřejná přístupnost těchto evidencí. Ne každá veřejnoprávní evidence je veřejně přístupná. Proto souhrn veřejných seznamů nezahrnuje všechny veřejnoprávní evidence věcí, ale jen ty, do nichž lze nahlížet, aniž je třeba překonávat formální překážky (např. osvědčením právního zájmu na nahlédnutí</a:t>
            </a:r>
            <a:r>
              <a:rPr lang="cs-CZ" dirty="0" smtClean="0"/>
              <a:t>).“ ADZ 428 x rejstřík zástav, evidence zaknihovaných CP</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115</a:t>
            </a:fld>
            <a:endParaRPr lang="cs-CZ"/>
          </a:p>
        </p:txBody>
      </p:sp>
    </p:spTree>
    <p:extLst>
      <p:ext uri="{BB962C8B-B14F-4D97-AF65-F5344CB8AC3E}">
        <p14:creationId xmlns:p14="http://schemas.microsoft.com/office/powerpoint/2010/main" val="4264320016"/>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PJ vůči nepřítomnému</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PJ vůči nepřítomné osobě působí od okamžiku, kdy jí projev vůle dojde (§ 570; § 1734-1735 pro ofertu)</a:t>
            </a:r>
          </a:p>
          <a:p>
            <a:pPr lvl="1"/>
            <a:r>
              <a:rPr lang="cs-CZ" dirty="0" smtClean="0"/>
              <a:t>zmaří-li adresát vědomě dojití, PDN dojití</a:t>
            </a:r>
          </a:p>
          <a:p>
            <a:pPr lvl="1"/>
            <a:r>
              <a:rPr lang="cs-CZ" dirty="0" err="1" smtClean="0"/>
              <a:t>neplnosvéprávné</a:t>
            </a:r>
            <a:endParaRPr lang="cs-CZ" dirty="0" smtClean="0"/>
          </a:p>
          <a:p>
            <a:pPr lvl="2"/>
            <a:r>
              <a:rPr lang="cs-CZ" dirty="0" smtClean="0"/>
              <a:t>od okamžiku dojití zákonnému zástupci nebo opatrovníkovi</a:t>
            </a:r>
          </a:p>
          <a:p>
            <a:pPr lvl="3"/>
            <a:r>
              <a:rPr lang="cs-CZ" dirty="0" smtClean="0"/>
              <a:t>x jen právně výhodné, od okamžiku, kdy je učiněno vůči </a:t>
            </a:r>
            <a:r>
              <a:rPr lang="cs-CZ" dirty="0" err="1" smtClean="0"/>
              <a:t>neplnosvéprávnému</a:t>
            </a:r>
            <a:endParaRPr lang="cs-CZ" dirty="0" smtClean="0"/>
          </a:p>
          <a:p>
            <a:pPr lvl="1"/>
            <a:r>
              <a:rPr lang="cs-CZ" dirty="0" smtClean="0"/>
              <a:t>x §1818 odstoupení spotřebitele od </a:t>
            </a:r>
            <a:r>
              <a:rPr lang="cs-CZ" dirty="0" err="1" smtClean="0"/>
              <a:t>SuseS</a:t>
            </a:r>
            <a:endParaRPr lang="cs-CZ" dirty="0" smtClean="0"/>
          </a:p>
          <a:p>
            <a:pPr lvl="1"/>
            <a:r>
              <a:rPr lang="cs-CZ" dirty="0" smtClean="0"/>
              <a:t>zrušení (§ 572; § 1731 oferta; § 1742 akceptace)</a:t>
            </a:r>
          </a:p>
          <a:p>
            <a:r>
              <a:rPr lang="cs-CZ" dirty="0" smtClean="0"/>
              <a:t> změna projevu vůle vlivem (§ 571 alt.)</a:t>
            </a:r>
          </a:p>
          <a:p>
            <a:pPr lvl="1"/>
            <a:r>
              <a:rPr lang="cs-CZ" dirty="0" smtClean="0"/>
              <a:t>prostředků použitých PJ</a:t>
            </a:r>
          </a:p>
          <a:p>
            <a:pPr lvl="1"/>
            <a:r>
              <a:rPr lang="cs-CZ" dirty="0" smtClean="0"/>
              <a:t>okolností </a:t>
            </a:r>
            <a:r>
              <a:rPr lang="cs-CZ" dirty="0" err="1" smtClean="0"/>
              <a:t>nastavších</a:t>
            </a:r>
            <a:r>
              <a:rPr lang="cs-CZ" dirty="0" smtClean="0"/>
              <a:t> během přepravy</a:t>
            </a:r>
          </a:p>
          <a:p>
            <a:pPr lvl="1"/>
            <a:r>
              <a:rPr lang="cs-CZ" dirty="0" smtClean="0"/>
              <a:t>jde o vnější omyl (omyl o projevu vůle) </a:t>
            </a:r>
          </a:p>
          <a:p>
            <a:pPr lvl="1"/>
            <a:r>
              <a:rPr lang="cs-CZ" dirty="0" smtClean="0"/>
              <a:t>→ jako omyl vnitřní (§ 583 </a:t>
            </a:r>
            <a:r>
              <a:rPr lang="cs-CZ" dirty="0" err="1" smtClean="0"/>
              <a:t>an</a:t>
            </a:r>
            <a:r>
              <a:rPr lang="cs-CZ" dirty="0" smtClean="0"/>
              <a:t>.)</a:t>
            </a:r>
          </a:p>
          <a:p>
            <a:r>
              <a:rPr lang="cs-CZ" dirty="0" smtClean="0"/>
              <a:t>PDV doby dojití </a:t>
            </a:r>
            <a:r>
              <a:rPr lang="cs-CZ" dirty="0"/>
              <a:t>po odeslání </a:t>
            </a:r>
            <a:r>
              <a:rPr lang="cs-CZ" dirty="0" smtClean="0"/>
              <a:t>„poštou“ (§ 573; </a:t>
            </a:r>
            <a:r>
              <a:rPr lang="cs-CZ" u="sng" dirty="0" smtClean="0"/>
              <a:t>došlá</a:t>
            </a:r>
            <a:r>
              <a:rPr lang="cs-CZ" dirty="0" smtClean="0"/>
              <a:t> zásilka došla)</a:t>
            </a:r>
          </a:p>
          <a:p>
            <a:pPr lvl="1"/>
            <a:r>
              <a:rPr lang="cs-CZ" dirty="0" smtClean="0"/>
              <a:t>třetí pracovní den </a:t>
            </a:r>
            <a:r>
              <a:rPr lang="cs-CZ" dirty="0" err="1" smtClean="0"/>
              <a:t>jednostátně</a:t>
            </a:r>
            <a:endParaRPr lang="cs-CZ" dirty="0" smtClean="0"/>
          </a:p>
          <a:p>
            <a:pPr lvl="1"/>
            <a:r>
              <a:rPr lang="cs-CZ" dirty="0" smtClean="0"/>
              <a:t>patnáctý pracovní den do jiného státu</a:t>
            </a:r>
          </a:p>
          <a:p>
            <a:pPr lvl="1"/>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116</a:t>
            </a:fld>
            <a:endParaRPr lang="cs-CZ"/>
          </a:p>
        </p:txBody>
      </p:sp>
    </p:spTree>
    <p:extLst>
      <p:ext uri="{BB962C8B-B14F-4D97-AF65-F5344CB8AC3E}">
        <p14:creationId xmlns:p14="http://schemas.microsoft.com/office/powerpoint/2010/main" val="172474039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pPr marL="357188" indent="623888"/>
            <a:r>
              <a:rPr lang="cs-CZ" dirty="0" smtClean="0"/>
              <a:t>„Podle </a:t>
            </a:r>
            <a:r>
              <a:rPr lang="cs-CZ" dirty="0"/>
              <a:t>ustálené soudní praxe (srovnej např. usnesení Nejvyššího soudu ze dne 22. 9. 2010, </a:t>
            </a:r>
            <a:r>
              <a:rPr lang="cs-CZ" dirty="0" err="1"/>
              <a:t>sp</a:t>
            </a:r>
            <a:r>
              <a:rPr lang="cs-CZ" dirty="0"/>
              <a:t>. zn. 26 </a:t>
            </a:r>
            <a:r>
              <a:rPr lang="cs-CZ" dirty="0" err="1"/>
              <a:t>Cdo</a:t>
            </a:r>
            <a:r>
              <a:rPr lang="cs-CZ" dirty="0"/>
              <a:t> 4074/2009, již citované rozsudky </a:t>
            </a:r>
            <a:r>
              <a:rPr lang="cs-CZ" dirty="0" err="1"/>
              <a:t>sp</a:t>
            </a:r>
            <a:r>
              <a:rPr lang="cs-CZ" dirty="0"/>
              <a:t>. zn. 26 </a:t>
            </a:r>
            <a:r>
              <a:rPr lang="cs-CZ" dirty="0" err="1"/>
              <a:t>Cdo</a:t>
            </a:r>
            <a:r>
              <a:rPr lang="cs-CZ" dirty="0"/>
              <a:t> 238/2008 a </a:t>
            </a:r>
            <a:r>
              <a:rPr lang="cs-CZ" dirty="0" err="1"/>
              <a:t>sp</a:t>
            </a:r>
            <a:r>
              <a:rPr lang="cs-CZ" dirty="0"/>
              <a:t>. zn. 26 </a:t>
            </a:r>
            <a:r>
              <a:rPr lang="cs-CZ" dirty="0" err="1"/>
              <a:t>Cdo</a:t>
            </a:r>
            <a:r>
              <a:rPr lang="cs-CZ" dirty="0"/>
              <a:t> 864/2004, usnesení Nejvyššího soudu ze dne 08. 06. 2011, </a:t>
            </a:r>
            <a:r>
              <a:rPr lang="cs-CZ" dirty="0" err="1"/>
              <a:t>sp</a:t>
            </a:r>
            <a:r>
              <a:rPr lang="cs-CZ" dirty="0"/>
              <a:t>. zn. 26 </a:t>
            </a:r>
            <a:r>
              <a:rPr lang="cs-CZ" dirty="0" err="1"/>
              <a:t>Cdo</a:t>
            </a:r>
            <a:r>
              <a:rPr lang="cs-CZ" dirty="0"/>
              <a:t> 278/2011, i rozhodnutí na něž poukazuje dovolatel) měl-li nájemce na základě oznámení pošty objektivně možnost vyzvednout si uloženou zásilku obsahující výpověď z nájmu bytu a seznámit se s jejím obsahem dříve, než se nevyzvednutá zásilka vrátila zpět, nastaly hmotněprávní účinky výpovědi v okamžiku, kdy i přes oznámení o uložení zásilky této objektivní možnosti seznámit se s obsahem zásilky (a tudíž i s výpovědí z nájmu bytu) nevyužil.</a:t>
            </a:r>
          </a:p>
          <a:p>
            <a:pPr marL="357188" indent="623888">
              <a:buNone/>
            </a:pPr>
            <a:r>
              <a:rPr lang="cs-CZ" dirty="0" smtClean="0"/>
              <a:t>Jsou-li </a:t>
            </a:r>
            <a:r>
              <a:rPr lang="cs-CZ" dirty="0"/>
              <a:t>účinky doručení hmotněprávního úkonu spojeny s okamžikem, kdy byla zásilka uložena u pošty, měl-li adresát takovéhoto úkonu objektivně možnost se s ní seznámit, i když tak (před jejím vrácením odesílateli) neučinil, a to bez ohledu na délku doby, po níž byla zásilka u pošty uložena, pak okolnost, že si adresát později zásilku vyzvedl (ač mu v tom dříve objektivní okolnosti nebránily), nemůže odsunout účinky doručení na dobu, kdy se s jejím obsahem skutečně seznámil. Hmotněprávní úkon je třeba považovat za perfektní (doručený) okamžikem, kdy se adresát tohoto úkonu měl možnost s ním objektivně seznámit, doručení nelze vázat na okamžik, kdy je adresát ochoten tak opravdu učinit (vyzvednout si zásilku, seznámit se s jejím obsahem</a:t>
            </a:r>
            <a:r>
              <a:rPr lang="cs-CZ" dirty="0" smtClean="0"/>
              <a:t>).“ </a:t>
            </a:r>
            <a:r>
              <a:rPr lang="cs-CZ" dirty="0"/>
              <a:t>NS 26 </a:t>
            </a:r>
            <a:r>
              <a:rPr lang="cs-CZ" dirty="0" err="1"/>
              <a:t>Cdo</a:t>
            </a:r>
            <a:r>
              <a:rPr lang="cs-CZ" dirty="0"/>
              <a:t> </a:t>
            </a:r>
            <a:r>
              <a:rPr lang="cs-CZ" dirty="0" smtClean="0"/>
              <a:t>2988/2011 z 13.11.2012</a:t>
            </a:r>
            <a:endParaRPr lang="cs-CZ" dirty="0"/>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117</a:t>
            </a:fld>
            <a:endParaRPr lang="cs-CZ"/>
          </a:p>
        </p:txBody>
      </p:sp>
    </p:spTree>
    <p:extLst>
      <p:ext uri="{BB962C8B-B14F-4D97-AF65-F5344CB8AC3E}">
        <p14:creationId xmlns:p14="http://schemas.microsoft.com/office/powerpoint/2010/main" val="1796841661"/>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Neplatnost PJ</a:t>
            </a:r>
            <a:endParaRPr lang="cs-CZ" dirty="0"/>
          </a:p>
        </p:txBody>
      </p:sp>
      <p:sp>
        <p:nvSpPr>
          <p:cNvPr id="3" name="Zástupný symbol pro obsah 2"/>
          <p:cNvSpPr>
            <a:spLocks noGrp="1"/>
          </p:cNvSpPr>
          <p:nvPr>
            <p:ph idx="1"/>
          </p:nvPr>
        </p:nvSpPr>
        <p:spPr>
          <a:xfrm>
            <a:off x="457200" y="1600200"/>
            <a:ext cx="8229600" cy="4853136"/>
          </a:xfrm>
        </p:spPr>
        <p:txBody>
          <a:bodyPr>
            <a:normAutofit fontScale="77500" lnSpcReduction="20000"/>
          </a:bodyPr>
          <a:lstStyle/>
          <a:p>
            <a:r>
              <a:rPr lang="cs-CZ" dirty="0" err="1" smtClean="0"/>
              <a:t>potius</a:t>
            </a:r>
            <a:r>
              <a:rPr lang="cs-CZ" dirty="0" smtClean="0"/>
              <a:t> </a:t>
            </a:r>
            <a:r>
              <a:rPr lang="cs-CZ" dirty="0" err="1" smtClean="0"/>
              <a:t>valeat</a:t>
            </a:r>
            <a:r>
              <a:rPr lang="cs-CZ" dirty="0" smtClean="0"/>
              <a:t> </a:t>
            </a:r>
            <a:r>
              <a:rPr lang="cs-CZ" dirty="0" err="1" smtClean="0"/>
              <a:t>actus</a:t>
            </a:r>
            <a:r>
              <a:rPr lang="cs-CZ" dirty="0" smtClean="0"/>
              <a:t> </a:t>
            </a:r>
            <a:r>
              <a:rPr lang="cs-CZ" dirty="0" err="1" smtClean="0"/>
              <a:t>quam</a:t>
            </a:r>
            <a:r>
              <a:rPr lang="cs-CZ" dirty="0" smtClean="0"/>
              <a:t> </a:t>
            </a:r>
            <a:r>
              <a:rPr lang="cs-CZ" dirty="0" err="1" smtClean="0"/>
              <a:t>pereat</a:t>
            </a:r>
            <a:r>
              <a:rPr lang="cs-CZ" dirty="0" smtClean="0"/>
              <a:t> (§ 574; </a:t>
            </a:r>
            <a:r>
              <a:rPr lang="pl-PL" dirty="0"/>
              <a:t>I. ÚS 625/03 </a:t>
            </a:r>
            <a:r>
              <a:rPr lang="pl-PL" dirty="0" smtClean="0"/>
              <a:t>z </a:t>
            </a:r>
            <a:r>
              <a:rPr lang="pl-PL" dirty="0"/>
              <a:t>14. 4. </a:t>
            </a:r>
            <a:r>
              <a:rPr lang="pl-PL" dirty="0" smtClean="0"/>
              <a:t>2005</a:t>
            </a:r>
            <a:r>
              <a:rPr lang="cs-CZ" dirty="0" smtClean="0"/>
              <a:t>)</a:t>
            </a:r>
          </a:p>
          <a:p>
            <a:pPr lvl="1"/>
            <a:r>
              <a:rPr lang="cs-CZ" dirty="0" smtClean="0"/>
              <a:t>x nicotnost (nepřihlíží se,…)</a:t>
            </a:r>
          </a:p>
          <a:p>
            <a:r>
              <a:rPr lang="cs-CZ" dirty="0"/>
              <a:t>pravidlem je RN (§ 586 </a:t>
            </a:r>
            <a:r>
              <a:rPr lang="cs-CZ" dirty="0" smtClean="0"/>
              <a:t>NOZ; PF platnosti), </a:t>
            </a:r>
            <a:r>
              <a:rPr lang="cs-CZ" dirty="0"/>
              <a:t>výjimkou AN (§ 588 NOZ, § 19/1 </a:t>
            </a:r>
            <a:r>
              <a:rPr lang="cs-CZ" dirty="0" err="1"/>
              <a:t>ZPr</a:t>
            </a:r>
            <a:r>
              <a:rPr lang="cs-CZ" dirty="0"/>
              <a:t>)</a:t>
            </a:r>
            <a:endParaRPr lang="cs-CZ" dirty="0" smtClean="0"/>
          </a:p>
          <a:p>
            <a:r>
              <a:rPr lang="cs-CZ" dirty="0" smtClean="0"/>
              <a:t>§ 575 konverze</a:t>
            </a:r>
          </a:p>
          <a:p>
            <a:pPr lvl="1"/>
            <a:r>
              <a:rPr lang="cs-CZ" dirty="0" smtClean="0"/>
              <a:t>x § 555/2 (simulace; vědomost a úmysl)</a:t>
            </a:r>
          </a:p>
          <a:p>
            <a:r>
              <a:rPr lang="cs-CZ" dirty="0" smtClean="0"/>
              <a:t>částečná neplatnost (§ 576)</a:t>
            </a:r>
          </a:p>
          <a:p>
            <a:pPr lvl="1"/>
            <a:r>
              <a:rPr lang="cs-CZ" dirty="0" smtClean="0"/>
              <a:t>lze-li předpokládat, že by k PJ došlo i bez neplatné části</a:t>
            </a:r>
          </a:p>
          <a:p>
            <a:pPr lvl="1"/>
            <a:r>
              <a:rPr lang="cs-CZ" dirty="0" smtClean="0"/>
              <a:t>rozpoznala-li by strana neplatnost včas</a:t>
            </a:r>
          </a:p>
          <a:p>
            <a:pPr lvl="1"/>
            <a:r>
              <a:rPr lang="cs-CZ" dirty="0" smtClean="0"/>
              <a:t>jen v nezákonném určení rozsahu (§ 577; </a:t>
            </a:r>
            <a:r>
              <a:rPr lang="cs-CZ" dirty="0" err="1" smtClean="0"/>
              <a:t>spec</a:t>
            </a:r>
            <a:r>
              <a:rPr lang="cs-CZ" dirty="0" smtClean="0"/>
              <a:t>. SP § 2051; </a:t>
            </a:r>
            <a:r>
              <a:rPr lang="cs-CZ" dirty="0" err="1" smtClean="0"/>
              <a:t>Adh</a:t>
            </a:r>
            <a:r>
              <a:rPr lang="cs-CZ" dirty="0" smtClean="0"/>
              <a:t>. </a:t>
            </a:r>
            <a:r>
              <a:rPr lang="cs-CZ" dirty="0" err="1" smtClean="0"/>
              <a:t>sml</a:t>
            </a:r>
            <a:r>
              <a:rPr lang="cs-CZ" dirty="0" smtClean="0"/>
              <a:t>. § 1800/2)</a:t>
            </a:r>
          </a:p>
          <a:p>
            <a:pPr lvl="2"/>
            <a:r>
              <a:rPr lang="cs-CZ" dirty="0" smtClean="0"/>
              <a:t>volná soudní moderace na spravedlivé uspořádání </a:t>
            </a:r>
            <a:r>
              <a:rPr lang="cs-CZ" dirty="0" err="1" smtClean="0"/>
              <a:t>prpov</a:t>
            </a:r>
            <a:endParaRPr lang="cs-CZ" dirty="0" smtClean="0"/>
          </a:p>
          <a:p>
            <a:pPr lvl="2"/>
            <a:r>
              <a:rPr lang="cs-CZ" dirty="0" smtClean="0"/>
              <a:t>s podmínkou, zda by k PJ došlo, </a:t>
            </a:r>
            <a:r>
              <a:rPr lang="cs-CZ" dirty="0"/>
              <a:t>rozpoznala-li by strana neplatnost </a:t>
            </a:r>
            <a:r>
              <a:rPr lang="cs-CZ" dirty="0" smtClean="0"/>
              <a:t>včas</a:t>
            </a:r>
          </a:p>
          <a:p>
            <a:r>
              <a:rPr lang="cs-CZ" dirty="0" smtClean="0"/>
              <a:t>chyby v psaní a počtech (§ 578)</a:t>
            </a:r>
          </a:p>
          <a:p>
            <a:pPr lvl="1"/>
            <a:r>
              <a:rPr lang="cs-CZ" dirty="0" smtClean="0"/>
              <a:t>je-li význam PJ nepochybný, nejsou na újmu (vyl. neplatnosti i zdánlivosti)</a:t>
            </a:r>
          </a:p>
          <a:p>
            <a:r>
              <a:rPr lang="cs-CZ" dirty="0" smtClean="0"/>
              <a:t>způsobení neplatnosti PJ (§ 579)</a:t>
            </a:r>
          </a:p>
          <a:p>
            <a:pPr lvl="1"/>
            <a:r>
              <a:rPr lang="cs-CZ" dirty="0" smtClean="0"/>
              <a:t>nemožnost namítnout neplatnost (§ 586/1)</a:t>
            </a:r>
          </a:p>
          <a:p>
            <a:pPr lvl="1"/>
            <a:r>
              <a:rPr lang="cs-CZ" dirty="0" smtClean="0"/>
              <a:t>dovolat se vlastní nepoctivosti</a:t>
            </a:r>
          </a:p>
          <a:p>
            <a:pPr lvl="1"/>
            <a:r>
              <a:rPr lang="cs-CZ" dirty="0" smtClean="0"/>
              <a:t>nahradit škodu straně o neplatnosti nevědoucí</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118</a:t>
            </a:fld>
            <a:endParaRPr lang="cs-CZ"/>
          </a:p>
        </p:txBody>
      </p:sp>
    </p:spTree>
    <p:extLst>
      <p:ext uri="{BB962C8B-B14F-4D97-AF65-F5344CB8AC3E}">
        <p14:creationId xmlns:p14="http://schemas.microsoft.com/office/powerpoint/2010/main" val="3858533805"/>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6408712"/>
          </a:xfrm>
        </p:spPr>
        <p:txBody>
          <a:bodyPr>
            <a:normAutofit fontScale="92500" lnSpcReduction="10000"/>
          </a:bodyPr>
          <a:lstStyle/>
          <a:p>
            <a:r>
              <a:rPr lang="cs-CZ" dirty="0" smtClean="0"/>
              <a:t>hlavní důvody neplatnosti PJ a jejich následky</a:t>
            </a:r>
          </a:p>
          <a:p>
            <a:pPr lvl="1"/>
            <a:r>
              <a:rPr lang="cs-CZ" dirty="0" smtClean="0"/>
              <a:t>zjevný rozpor s dobrými mravy (§ </a:t>
            </a:r>
            <a:r>
              <a:rPr lang="cs-CZ" dirty="0"/>
              <a:t>580/1 </a:t>
            </a:r>
            <a:r>
              <a:rPr lang="cs-CZ" dirty="0" smtClean="0"/>
              <a:t>→ </a:t>
            </a:r>
            <a:r>
              <a:rPr lang="cs-CZ" dirty="0"/>
              <a:t>AN </a:t>
            </a:r>
            <a:r>
              <a:rPr lang="cs-CZ" dirty="0" smtClean="0"/>
              <a:t>§ 588)</a:t>
            </a:r>
          </a:p>
          <a:p>
            <a:pPr lvl="2"/>
            <a:r>
              <a:rPr lang="cs-CZ" dirty="0" smtClean="0"/>
              <a:t>zjevný =  zřejmý, jednoznačný (+ nepresumuje se)</a:t>
            </a:r>
          </a:p>
          <a:p>
            <a:pPr lvl="1"/>
            <a:r>
              <a:rPr lang="cs-CZ" dirty="0" smtClean="0"/>
              <a:t>rozpor se zákonem, vyžaduje-li </a:t>
            </a:r>
            <a:r>
              <a:rPr lang="cs-CZ" dirty="0"/>
              <a:t>to jeho smysl a účel (§ 580/1)</a:t>
            </a:r>
            <a:endParaRPr lang="cs-CZ" dirty="0" smtClean="0"/>
          </a:p>
          <a:p>
            <a:pPr lvl="2"/>
            <a:r>
              <a:rPr lang="cs-CZ" dirty="0" smtClean="0"/>
              <a:t>což vyžadují, když neplatnost sleduje „jako svůj základní cíl ochranu určité osoby“ ADZ 260 → § 586 RN</a:t>
            </a:r>
          </a:p>
          <a:p>
            <a:pPr lvl="2"/>
            <a:r>
              <a:rPr lang="cs-CZ" dirty="0" smtClean="0"/>
              <a:t>+ zjevně narušující veřejný pořádek </a:t>
            </a:r>
            <a:r>
              <a:rPr lang="cs-CZ" dirty="0"/>
              <a:t>→ </a:t>
            </a:r>
            <a:r>
              <a:rPr lang="cs-CZ" dirty="0" smtClean="0"/>
              <a:t>§ 588 AN</a:t>
            </a:r>
          </a:p>
          <a:p>
            <a:pPr lvl="2"/>
            <a:r>
              <a:rPr lang="cs-CZ" dirty="0" smtClean="0"/>
              <a:t>rozpor s </a:t>
            </a:r>
            <a:r>
              <a:rPr lang="cs-CZ" dirty="0" err="1" smtClean="0"/>
              <a:t>pr</a:t>
            </a:r>
            <a:r>
              <a:rPr lang="cs-CZ" dirty="0" smtClean="0"/>
              <a:t>. předpisy o cenách → PDN ujednání ceny přípustné (§ 1792/2)</a:t>
            </a:r>
          </a:p>
          <a:p>
            <a:pPr lvl="2"/>
            <a:r>
              <a:rPr lang="cs-CZ" dirty="0" smtClean="0"/>
              <a:t>byt nezpůsobilý obývání  (§ 2242/2)</a:t>
            </a:r>
          </a:p>
          <a:p>
            <a:pPr lvl="2"/>
            <a:r>
              <a:rPr lang="cs-CZ" dirty="0"/>
              <a:t>⇾ je možný rozpor se zákonem, který nemá za následek </a:t>
            </a:r>
            <a:r>
              <a:rPr lang="cs-CZ" dirty="0" smtClean="0"/>
              <a:t>neplatnost</a:t>
            </a:r>
          </a:p>
          <a:p>
            <a:pPr lvl="2"/>
            <a:r>
              <a:rPr lang="cs-CZ" dirty="0"/>
              <a:t>⇾ </a:t>
            </a:r>
            <a:r>
              <a:rPr lang="cs-CZ" dirty="0" smtClean="0"/>
              <a:t>je-li </a:t>
            </a:r>
            <a:r>
              <a:rPr lang="cs-CZ" dirty="0"/>
              <a:t>odchylka zakázána neplatností zvlášť, pak </a:t>
            </a:r>
            <a:r>
              <a:rPr lang="cs-CZ" dirty="0" smtClean="0"/>
              <a:t>vždy?</a:t>
            </a:r>
          </a:p>
          <a:p>
            <a:pPr lvl="1"/>
            <a:r>
              <a:rPr lang="cs-CZ" dirty="0" smtClean="0"/>
              <a:t>s nemožným plněním </a:t>
            </a:r>
            <a:r>
              <a:rPr lang="cs-CZ" dirty="0"/>
              <a:t>(§ </a:t>
            </a:r>
            <a:r>
              <a:rPr lang="cs-CZ" dirty="0" smtClean="0"/>
              <a:t>580/2) </a:t>
            </a:r>
            <a:r>
              <a:rPr lang="cs-CZ" dirty="0"/>
              <a:t>→ § 588 </a:t>
            </a:r>
            <a:r>
              <a:rPr lang="cs-CZ" dirty="0" smtClean="0"/>
              <a:t>AN; </a:t>
            </a:r>
          </a:p>
          <a:p>
            <a:pPr lvl="2"/>
            <a:r>
              <a:rPr lang="cs-CZ" dirty="0" smtClean="0"/>
              <a:t>x následná nemožnost plnění (§ 2006 </a:t>
            </a:r>
            <a:r>
              <a:rPr lang="cs-CZ" dirty="0" err="1" smtClean="0"/>
              <a:t>an</a:t>
            </a:r>
            <a:r>
              <a:rPr lang="cs-CZ" dirty="0" smtClean="0"/>
              <a:t>.)</a:t>
            </a:r>
          </a:p>
          <a:p>
            <a:pPr lvl="2"/>
            <a:r>
              <a:rPr lang="cs-CZ" dirty="0"/>
              <a:t>vědomé plnění za účelem zcela nemožným vylučuje BO (§ 2998) </a:t>
            </a:r>
          </a:p>
          <a:p>
            <a:pPr lvl="1"/>
            <a:r>
              <a:rPr lang="cs-CZ" dirty="0" smtClean="0"/>
              <a:t>nedostatek svéprávnosti (581; </a:t>
            </a:r>
            <a:r>
              <a:rPr lang="cs-CZ" dirty="0"/>
              <a:t>→ § 586 RN</a:t>
            </a:r>
            <a:r>
              <a:rPr lang="cs-CZ" dirty="0" smtClean="0"/>
              <a:t>) </a:t>
            </a:r>
          </a:p>
          <a:p>
            <a:pPr lvl="2"/>
            <a:r>
              <a:rPr lang="cs-CZ" dirty="0" smtClean="0"/>
              <a:t>obecný (+ modifikace § 65; +splnění D § 1934; + darování § 2066)</a:t>
            </a:r>
          </a:p>
          <a:p>
            <a:pPr lvl="2"/>
            <a:r>
              <a:rPr lang="cs-CZ" dirty="0" smtClean="0"/>
              <a:t>duševní porucha</a:t>
            </a:r>
          </a:p>
          <a:p>
            <a:pPr lvl="3"/>
            <a:r>
              <a:rPr lang="cs-CZ" dirty="0" smtClean="0"/>
              <a:t>postačuje prokázání </a:t>
            </a:r>
            <a:r>
              <a:rPr lang="cs-CZ" b="1" dirty="0" smtClean="0"/>
              <a:t>vysoké </a:t>
            </a:r>
            <a:r>
              <a:rPr lang="cs-CZ" b="1" dirty="0"/>
              <a:t>míry pravděpodobnosti</a:t>
            </a:r>
            <a:r>
              <a:rPr lang="cs-CZ" dirty="0"/>
              <a:t> </a:t>
            </a:r>
            <a:r>
              <a:rPr lang="cs-CZ" dirty="0" smtClean="0"/>
              <a:t>,že </a:t>
            </a:r>
            <a:r>
              <a:rPr lang="cs-CZ" dirty="0"/>
              <a:t>plně svéprávná osoba jednala v duševní poruše, která ji v daný moment činila neschopnou právně jednat</a:t>
            </a:r>
            <a:r>
              <a:rPr lang="cs-CZ" dirty="0" smtClean="0"/>
              <a:t>. (I. ÚS 173/13 z 20.8.2014 bod 38; překonává </a:t>
            </a:r>
            <a:r>
              <a:rPr lang="cs-CZ" dirty="0" err="1" smtClean="0"/>
              <a:t>prejudikaturu</a:t>
            </a:r>
            <a:r>
              <a:rPr lang="cs-CZ" dirty="0" smtClean="0"/>
              <a:t> NS požadující jistotu)</a:t>
            </a:r>
          </a:p>
          <a:p>
            <a:pPr lvl="3"/>
            <a:endParaRPr lang="cs-CZ" dirty="0" smtClean="0"/>
          </a:p>
        </p:txBody>
      </p:sp>
      <p:sp>
        <p:nvSpPr>
          <p:cNvPr id="2" name="Zástupný symbol pro číslo snímku 1"/>
          <p:cNvSpPr>
            <a:spLocks noGrp="1"/>
          </p:cNvSpPr>
          <p:nvPr>
            <p:ph type="sldNum" sz="quarter" idx="12"/>
          </p:nvPr>
        </p:nvSpPr>
        <p:spPr/>
        <p:txBody>
          <a:bodyPr/>
          <a:lstStyle/>
          <a:p>
            <a:fld id="{CA236EB0-B64D-4057-A451-20319D1DB345}" type="slidenum">
              <a:rPr lang="cs-CZ" smtClean="0"/>
              <a:t>119</a:t>
            </a:fld>
            <a:endParaRPr lang="cs-CZ"/>
          </a:p>
        </p:txBody>
      </p:sp>
    </p:spTree>
    <p:extLst>
      <p:ext uri="{BB962C8B-B14F-4D97-AF65-F5344CB8AC3E}">
        <p14:creationId xmlns:p14="http://schemas.microsoft.com/office/powerpoint/2010/main" val="35409042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Terminologie</a:t>
            </a:r>
            <a:endParaRPr lang="cs-CZ" dirty="0"/>
          </a:p>
        </p:txBody>
      </p:sp>
      <p:sp>
        <p:nvSpPr>
          <p:cNvPr id="3" name="Zástupný symbol pro obsah 2"/>
          <p:cNvSpPr>
            <a:spLocks noGrp="1"/>
          </p:cNvSpPr>
          <p:nvPr>
            <p:ph idx="1"/>
          </p:nvPr>
        </p:nvSpPr>
        <p:spPr>
          <a:xfrm>
            <a:off x="457200" y="1600200"/>
            <a:ext cx="8229600" cy="4781128"/>
          </a:xfrm>
        </p:spPr>
        <p:txBody>
          <a:bodyPr>
            <a:normAutofit fontScale="70000" lnSpcReduction="20000"/>
          </a:bodyPr>
          <a:lstStyle/>
          <a:p>
            <a:r>
              <a:rPr lang="cs-CZ" dirty="0" smtClean="0"/>
              <a:t>snaha o terminologickou jednotnost</a:t>
            </a:r>
          </a:p>
          <a:p>
            <a:pPr lvl="1"/>
            <a:r>
              <a:rPr lang="cs-CZ" dirty="0" smtClean="0"/>
              <a:t>pro stejné pojmy stejná slova</a:t>
            </a:r>
          </a:p>
          <a:p>
            <a:pPr lvl="1"/>
            <a:r>
              <a:rPr lang="cs-CZ" dirty="0" smtClean="0"/>
              <a:t>pro různé pojmy různá slova</a:t>
            </a:r>
          </a:p>
          <a:p>
            <a:pPr lvl="2"/>
            <a:r>
              <a:rPr lang="cs-CZ" dirty="0" smtClean="0"/>
              <a:t>smlouva x závazek x dluh; věc x záležitost</a:t>
            </a:r>
          </a:p>
          <a:p>
            <a:pPr lvl="2"/>
            <a:r>
              <a:rPr lang="cs-CZ" dirty="0"/>
              <a:t>x právo </a:t>
            </a:r>
            <a:r>
              <a:rPr lang="cs-CZ" dirty="0" smtClean="0"/>
              <a:t>= objektivní </a:t>
            </a:r>
            <a:r>
              <a:rPr lang="cs-CZ" dirty="0"/>
              <a:t>i </a:t>
            </a:r>
            <a:r>
              <a:rPr lang="cs-CZ" dirty="0" smtClean="0"/>
              <a:t>subjektivní (oprávnění)</a:t>
            </a:r>
            <a:endParaRPr lang="cs-CZ" strike="sngStrike" dirty="0" smtClean="0"/>
          </a:p>
          <a:p>
            <a:r>
              <a:rPr lang="cs-CZ" dirty="0" smtClean="0"/>
              <a:t> </a:t>
            </a:r>
            <a:r>
              <a:rPr lang="cs-CZ" strike="sngStrike" dirty="0" smtClean="0"/>
              <a:t>je povinen</a:t>
            </a:r>
            <a:r>
              <a:rPr lang="cs-CZ" dirty="0" smtClean="0"/>
              <a:t> → rozkazovací způsob (nechť zaplatí, vydá,…)</a:t>
            </a:r>
          </a:p>
          <a:p>
            <a:r>
              <a:rPr lang="cs-CZ" dirty="0" smtClean="0"/>
              <a:t> </a:t>
            </a:r>
            <a:r>
              <a:rPr lang="cs-CZ" strike="sngStrike" dirty="0" smtClean="0"/>
              <a:t>je oprávněn</a:t>
            </a:r>
            <a:r>
              <a:rPr lang="cs-CZ" dirty="0" smtClean="0"/>
              <a:t> </a:t>
            </a:r>
            <a:r>
              <a:rPr lang="cs-CZ" dirty="0"/>
              <a:t>→ </a:t>
            </a:r>
            <a:r>
              <a:rPr lang="cs-CZ" dirty="0" smtClean="0"/>
              <a:t>může, má právo</a:t>
            </a:r>
          </a:p>
          <a:p>
            <a:r>
              <a:rPr lang="cs-CZ" dirty="0" smtClean="0"/>
              <a:t>jiný právní předpis – zákon – tento zákon</a:t>
            </a:r>
          </a:p>
          <a:p>
            <a:r>
              <a:rPr lang="cs-CZ" dirty="0" smtClean="0"/>
              <a:t>zákon stanoví, smlouva určuje</a:t>
            </a:r>
          </a:p>
          <a:p>
            <a:r>
              <a:rPr lang="cs-CZ" dirty="0" smtClean="0"/>
              <a:t>právní domněnky a fikce</a:t>
            </a:r>
          </a:p>
          <a:p>
            <a:pPr lvl="1"/>
            <a:r>
              <a:rPr lang="cs-CZ" dirty="0" smtClean="0"/>
              <a:t>PDV – má se za to, že (srov. ale § 993)</a:t>
            </a:r>
          </a:p>
          <a:p>
            <a:pPr lvl="1"/>
            <a:r>
              <a:rPr lang="cs-CZ" dirty="0" smtClean="0"/>
              <a:t>PDN – platí, že</a:t>
            </a:r>
          </a:p>
          <a:p>
            <a:pPr lvl="1"/>
            <a:r>
              <a:rPr lang="cs-CZ" dirty="0" smtClean="0"/>
              <a:t>PF – považuje se, hledí se na (srov. ale § 19/1)</a:t>
            </a:r>
          </a:p>
          <a:p>
            <a:r>
              <a:rPr lang="cs-CZ" dirty="0" smtClean="0"/>
              <a:t>slovo nebo</a:t>
            </a:r>
          </a:p>
          <a:p>
            <a:pPr lvl="1"/>
            <a:r>
              <a:rPr lang="cs-CZ" dirty="0" smtClean="0"/>
              <a:t>bez čárky (slučovací význam)</a:t>
            </a:r>
          </a:p>
          <a:p>
            <a:pPr lvl="1"/>
            <a:r>
              <a:rPr lang="cs-CZ" dirty="0" smtClean="0"/>
              <a:t>s čárkou (vylučovací význam; alt. anebo s čárkou)</a:t>
            </a:r>
          </a:p>
          <a:p>
            <a:r>
              <a:rPr lang="cs-CZ" dirty="0" smtClean="0"/>
              <a:t>nárok je složkou práva (oprávnění) vznikající jeho dospělostí</a:t>
            </a:r>
          </a:p>
          <a:p>
            <a:pPr lvl="1"/>
            <a:r>
              <a:rPr lang="cs-CZ" dirty="0" smtClean="0"/>
              <a:t>promlčením zaniká nárok, nikoliv oprávnění</a:t>
            </a:r>
          </a:p>
          <a:p>
            <a:pPr lvl="1"/>
            <a:r>
              <a:rPr lang="cs-CZ" dirty="0" smtClean="0"/>
              <a:t>některá oprávnění nejsou nárokem vybavena (srov. Sázku, hru a los - § 2873 </a:t>
            </a:r>
            <a:r>
              <a:rPr lang="cs-CZ" dirty="0" err="1" smtClean="0"/>
              <a:t>an</a:t>
            </a:r>
            <a:r>
              <a:rPr lang="cs-CZ" dirty="0" smtClean="0"/>
              <a:t>.)</a:t>
            </a:r>
          </a:p>
          <a:p>
            <a:r>
              <a:rPr lang="cs-CZ" dirty="0" smtClean="0"/>
              <a:t>právní vztah ≠ právní poměr (Bezouška k § 3028/2)? </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12</a:t>
            </a:fld>
            <a:endParaRPr lang="cs-CZ"/>
          </a:p>
        </p:txBody>
      </p:sp>
    </p:spTree>
    <p:extLst>
      <p:ext uri="{BB962C8B-B14F-4D97-AF65-F5344CB8AC3E}">
        <p14:creationId xmlns:p14="http://schemas.microsoft.com/office/powerpoint/2010/main" val="3022127248"/>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CA236EB0-B64D-4057-A451-20319D1DB345}" type="slidenum">
              <a:rPr lang="cs-CZ" smtClean="0"/>
              <a:t>120</a:t>
            </a:fld>
            <a:endParaRPr lang="cs-CZ"/>
          </a:p>
        </p:txBody>
      </p:sp>
      <p:sp>
        <p:nvSpPr>
          <p:cNvPr id="3" name="Zástupný symbol pro obsah 2"/>
          <p:cNvSpPr>
            <a:spLocks noGrp="1"/>
          </p:cNvSpPr>
          <p:nvPr>
            <p:ph idx="4294967295"/>
          </p:nvPr>
        </p:nvSpPr>
        <p:spPr>
          <a:xfrm>
            <a:off x="467544" y="332656"/>
            <a:ext cx="8229600" cy="5822107"/>
          </a:xfrm>
        </p:spPr>
        <p:txBody>
          <a:bodyPr>
            <a:normAutofit/>
          </a:bodyPr>
          <a:lstStyle/>
          <a:p>
            <a:pPr lvl="1"/>
            <a:r>
              <a:rPr lang="cs-CZ" dirty="0"/>
              <a:t>nedostatek formy (§ 582 → § 586 RN x AN pro rozpor s VP, ochranou SS; nájem bytu § 2237)</a:t>
            </a:r>
          </a:p>
          <a:p>
            <a:pPr lvl="2"/>
            <a:r>
              <a:rPr lang="cs-CZ" dirty="0"/>
              <a:t>x strany zhojí (</a:t>
            </a:r>
            <a:r>
              <a:rPr lang="cs-CZ" dirty="0" err="1"/>
              <a:t>konvalidace</a:t>
            </a:r>
            <a:r>
              <a:rPr lang="cs-CZ" dirty="0"/>
              <a:t>)</a:t>
            </a:r>
          </a:p>
          <a:p>
            <a:pPr lvl="2"/>
            <a:r>
              <a:rPr lang="cs-CZ" dirty="0"/>
              <a:t>nedostatek sjednané nebo částí čtvrtou NOZ požadované formy</a:t>
            </a:r>
          </a:p>
          <a:p>
            <a:pPr lvl="3"/>
            <a:r>
              <a:rPr lang="cs-CZ" dirty="0"/>
              <a:t>lze namítnout, jen nebylo-li již plněno</a:t>
            </a:r>
          </a:p>
          <a:p>
            <a:pPr lvl="1"/>
            <a:r>
              <a:rPr lang="cs-CZ" dirty="0" smtClean="0"/>
              <a:t>omyl </a:t>
            </a:r>
            <a:r>
              <a:rPr lang="cs-CZ" dirty="0"/>
              <a:t>(§ 583 → § 586 RN; rozpor s </a:t>
            </a:r>
            <a:r>
              <a:rPr lang="cs-CZ" dirty="0" err="1"/>
              <a:t>DobrMr</a:t>
            </a:r>
            <a:r>
              <a:rPr lang="cs-CZ" dirty="0"/>
              <a:t> AN § 588)</a:t>
            </a:r>
          </a:p>
          <a:p>
            <a:pPr lvl="2"/>
            <a:r>
              <a:rPr lang="cs-CZ" dirty="0"/>
              <a:t>v nějž uvedla 2. </a:t>
            </a:r>
            <a:r>
              <a:rPr lang="cs-CZ" dirty="0" smtClean="0"/>
              <a:t>SS, mj. i mlčením v případě porušení informační povinnosti dle § 1728/2 </a:t>
            </a:r>
            <a:r>
              <a:rPr lang="cs-CZ" dirty="0"/>
              <a:t>(x SOZ i když 2. SS nevyvolala, ale ví o </a:t>
            </a:r>
            <a:r>
              <a:rPr lang="cs-CZ" dirty="0" smtClean="0"/>
              <a:t>něm)</a:t>
            </a:r>
            <a:endParaRPr lang="cs-CZ" dirty="0"/>
          </a:p>
          <a:p>
            <a:pPr lvl="3"/>
            <a:r>
              <a:rPr lang="cs-CZ" dirty="0"/>
              <a:t>o rozhodující okolnosti</a:t>
            </a:r>
          </a:p>
          <a:p>
            <a:pPr lvl="3"/>
            <a:r>
              <a:rPr lang="cs-CZ" dirty="0"/>
              <a:t>vyvolaný lstí i </a:t>
            </a:r>
            <a:r>
              <a:rPr lang="en-US" dirty="0"/>
              <a:t>o </a:t>
            </a:r>
            <a:r>
              <a:rPr lang="cs-CZ" dirty="0"/>
              <a:t>vedlejší</a:t>
            </a:r>
            <a:r>
              <a:rPr lang="en-US" dirty="0"/>
              <a:t> </a:t>
            </a:r>
            <a:r>
              <a:rPr lang="en-US" dirty="0" err="1"/>
              <a:t>okolnosti</a:t>
            </a:r>
            <a:r>
              <a:rPr lang="en-US" dirty="0"/>
              <a:t> </a:t>
            </a:r>
            <a:r>
              <a:rPr lang="cs-CZ" dirty="0"/>
              <a:t>(§ 584/2)</a:t>
            </a:r>
          </a:p>
          <a:p>
            <a:pPr lvl="2"/>
            <a:r>
              <a:rPr lang="cs-CZ" dirty="0"/>
              <a:t>x vedlejší okolnost, neprohlášené za rozhodující (§ 584/1; platný)</a:t>
            </a:r>
          </a:p>
          <a:p>
            <a:pPr lvl="3"/>
            <a:r>
              <a:rPr lang="cs-CZ" dirty="0"/>
              <a:t>→ omýlený vůči </a:t>
            </a:r>
            <a:r>
              <a:rPr lang="cs-CZ" dirty="0" err="1"/>
              <a:t>omylujícímu</a:t>
            </a:r>
            <a:r>
              <a:rPr lang="cs-CZ" dirty="0"/>
              <a:t> </a:t>
            </a:r>
            <a:r>
              <a:rPr lang="cs-CZ" dirty="0" err="1"/>
              <a:t>pr</a:t>
            </a:r>
            <a:r>
              <a:rPr lang="cs-CZ" dirty="0"/>
              <a:t>. na přiměřenou náhradu (+ § 585)</a:t>
            </a:r>
          </a:p>
          <a:p>
            <a:pPr lvl="2"/>
            <a:r>
              <a:rPr lang="cs-CZ" dirty="0" err="1"/>
              <a:t>spec</a:t>
            </a:r>
            <a:r>
              <a:rPr lang="cs-CZ" dirty="0"/>
              <a:t>. § 2996 pro alternativní plnění (§ 1926 </a:t>
            </a:r>
            <a:r>
              <a:rPr lang="cs-CZ" dirty="0" err="1"/>
              <a:t>an</a:t>
            </a:r>
            <a:r>
              <a:rPr lang="cs-CZ" dirty="0"/>
              <a:t>.) a § 1904 narovnání (omyl o nejistém x vyvolaný lstí)</a:t>
            </a:r>
          </a:p>
          <a:p>
            <a:pPr lvl="1"/>
            <a:r>
              <a:rPr lang="cs-CZ" dirty="0"/>
              <a:t>hrozba násilí vyvolávající důvodnou obavu (§ 587; → § 586 RN) </a:t>
            </a:r>
          </a:p>
          <a:p>
            <a:pPr lvl="2"/>
            <a:r>
              <a:rPr lang="cs-CZ" dirty="0" err="1"/>
              <a:t>etsi</a:t>
            </a:r>
            <a:r>
              <a:rPr lang="cs-CZ" dirty="0"/>
              <a:t> </a:t>
            </a:r>
            <a:r>
              <a:rPr lang="cs-CZ" dirty="0" err="1"/>
              <a:t>coactus</a:t>
            </a:r>
            <a:r>
              <a:rPr lang="cs-CZ" dirty="0"/>
              <a:t> </a:t>
            </a:r>
            <a:r>
              <a:rPr lang="cs-CZ" dirty="0" err="1"/>
              <a:t>tamen</a:t>
            </a:r>
            <a:r>
              <a:rPr lang="cs-CZ" dirty="0"/>
              <a:t> </a:t>
            </a:r>
            <a:r>
              <a:rPr lang="cs-CZ" dirty="0" err="1"/>
              <a:t>voluit</a:t>
            </a:r>
            <a:r>
              <a:rPr lang="cs-CZ" dirty="0"/>
              <a:t> (třebas donucena, přece jen </a:t>
            </a:r>
            <a:r>
              <a:rPr lang="cs-CZ" dirty="0" smtClean="0"/>
              <a:t>chtěla)</a:t>
            </a:r>
          </a:p>
          <a:p>
            <a:pPr lvl="2"/>
            <a:r>
              <a:rPr lang="cs-CZ" dirty="0" smtClean="0"/>
              <a:t>x absence vůle ⇾ nicotnost (§ 551) </a:t>
            </a:r>
          </a:p>
          <a:p>
            <a:pPr lvl="1"/>
            <a:r>
              <a:rPr lang="cs-CZ" dirty="0" smtClean="0"/>
              <a:t>znemožnění nebo ohrožení bydlení rodiny (§ 747; RN)</a:t>
            </a:r>
            <a:endParaRPr lang="cs-CZ" dirty="0"/>
          </a:p>
        </p:txBody>
      </p:sp>
    </p:spTree>
    <p:extLst>
      <p:ext uri="{BB962C8B-B14F-4D97-AF65-F5344CB8AC3E}">
        <p14:creationId xmlns:p14="http://schemas.microsoft.com/office/powerpoint/2010/main" val="1604933879"/>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Relativní neúčinnost</a:t>
            </a:r>
            <a:endParaRPr lang="cs-CZ" dirty="0"/>
          </a:p>
        </p:txBody>
      </p:sp>
      <p:sp>
        <p:nvSpPr>
          <p:cNvPr id="4" name="Zástupný symbol pro obsah 3"/>
          <p:cNvSpPr>
            <a:spLocks noGrp="1"/>
          </p:cNvSpPr>
          <p:nvPr>
            <p:ph idx="1"/>
          </p:nvPr>
        </p:nvSpPr>
        <p:spPr/>
        <p:txBody>
          <a:bodyPr/>
          <a:lstStyle/>
          <a:p>
            <a:r>
              <a:rPr lang="cs-CZ" dirty="0" smtClean="0"/>
              <a:t>§ 593 a výhrada dle něj</a:t>
            </a:r>
            <a:endParaRPr lang="cs-CZ" dirty="0"/>
          </a:p>
        </p:txBody>
      </p:sp>
      <p:sp>
        <p:nvSpPr>
          <p:cNvPr id="2" name="Zástupný symbol pro číslo snímku 1"/>
          <p:cNvSpPr>
            <a:spLocks noGrp="1"/>
          </p:cNvSpPr>
          <p:nvPr>
            <p:ph type="sldNum" sz="quarter" idx="12"/>
          </p:nvPr>
        </p:nvSpPr>
        <p:spPr/>
        <p:txBody>
          <a:bodyPr/>
          <a:lstStyle/>
          <a:p>
            <a:fld id="{CA236EB0-B64D-4057-A451-20319D1DB345}" type="slidenum">
              <a:rPr lang="cs-CZ" smtClean="0"/>
              <a:t>121</a:t>
            </a:fld>
            <a:endParaRPr lang="cs-CZ"/>
          </a:p>
        </p:txBody>
      </p:sp>
    </p:spTree>
    <p:extLst>
      <p:ext uri="{BB962C8B-B14F-4D97-AF65-F5344CB8AC3E}">
        <p14:creationId xmlns:p14="http://schemas.microsoft.com/office/powerpoint/2010/main" val="24221878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Čas jako právní skutečnost</a:t>
            </a:r>
            <a:endParaRPr lang="cs-CZ" dirty="0"/>
          </a:p>
        </p:txBody>
      </p:sp>
      <p:sp>
        <p:nvSpPr>
          <p:cNvPr id="3" name="Zástupný symbol pro obsah 2"/>
          <p:cNvSpPr>
            <a:spLocks noGrp="1"/>
          </p:cNvSpPr>
          <p:nvPr>
            <p:ph idx="1"/>
          </p:nvPr>
        </p:nvSpPr>
        <p:spPr/>
        <p:txBody>
          <a:bodyPr>
            <a:normAutofit fontScale="77500" lnSpcReduction="20000"/>
          </a:bodyPr>
          <a:lstStyle/>
          <a:p>
            <a:pPr marL="0" lvl="1" indent="0" algn="ctr">
              <a:buNone/>
            </a:pPr>
            <a:r>
              <a:rPr lang="cs-CZ" sz="2400" dirty="0" smtClean="0"/>
              <a:t>"</a:t>
            </a:r>
            <a:r>
              <a:rPr lang="cs-CZ" sz="2400" dirty="0"/>
              <a:t>Řekněte nám, kde jste byl v noci z 28. října na 14. února</a:t>
            </a:r>
            <a:r>
              <a:rPr lang="cs-CZ" sz="2400" dirty="0" smtClean="0"/>
              <a:t>?“</a:t>
            </a:r>
          </a:p>
          <a:p>
            <a:pPr marL="0" lvl="1" indent="0" algn="ctr">
              <a:buNone/>
            </a:pPr>
            <a:r>
              <a:rPr lang="cs-CZ" dirty="0"/>
              <a:t>Soudní proces v </a:t>
            </a:r>
            <a:r>
              <a:rPr lang="cs-CZ" dirty="0" err="1"/>
              <a:t>Thule</a:t>
            </a:r>
            <a:r>
              <a:rPr lang="cs-CZ" dirty="0"/>
              <a:t>, Grónsko</a:t>
            </a:r>
          </a:p>
          <a:p>
            <a:endParaRPr lang="cs-CZ" dirty="0" smtClean="0"/>
          </a:p>
          <a:p>
            <a:r>
              <a:rPr lang="cs-CZ" dirty="0" smtClean="0"/>
              <a:t>právně </a:t>
            </a:r>
            <a:r>
              <a:rPr lang="cs-CZ" dirty="0"/>
              <a:t>významný jako</a:t>
            </a:r>
          </a:p>
          <a:p>
            <a:pPr lvl="1"/>
            <a:r>
              <a:rPr lang="cs-CZ" dirty="0"/>
              <a:t>pevně stanovený čas (datum)</a:t>
            </a:r>
          </a:p>
          <a:p>
            <a:pPr lvl="1"/>
            <a:r>
              <a:rPr lang="cs-CZ" dirty="0"/>
              <a:t>plynoucí čas </a:t>
            </a:r>
            <a:r>
              <a:rPr lang="cs-CZ" dirty="0" smtClean="0"/>
              <a:t>(NOZ rozlišuje lhůty </a:t>
            </a:r>
            <a:r>
              <a:rPr lang="cs-CZ" dirty="0"/>
              <a:t>a </a:t>
            </a:r>
            <a:r>
              <a:rPr lang="cs-CZ" dirty="0" smtClean="0"/>
              <a:t>doby; viz ale </a:t>
            </a:r>
            <a:r>
              <a:rPr lang="cs-CZ" smtClean="0"/>
              <a:t>§ 1735 V2; 1979)</a:t>
            </a:r>
            <a:endParaRPr lang="cs-CZ" dirty="0"/>
          </a:p>
          <a:p>
            <a:pPr lvl="2"/>
            <a:r>
              <a:rPr lang="cs-CZ" dirty="0"/>
              <a:t>lhůta k uplatnění práva (</a:t>
            </a:r>
            <a:r>
              <a:rPr lang="cs-CZ" dirty="0" err="1"/>
              <a:t>pr</a:t>
            </a:r>
            <a:r>
              <a:rPr lang="cs-CZ" dirty="0"/>
              <a:t>. </a:t>
            </a:r>
            <a:r>
              <a:rPr lang="cs-CZ" dirty="0" smtClean="0"/>
              <a:t>jednání) </a:t>
            </a:r>
            <a:r>
              <a:rPr lang="cs-CZ" dirty="0"/>
              <a:t>nebo </a:t>
            </a:r>
            <a:r>
              <a:rPr lang="cs-CZ" dirty="0" smtClean="0"/>
              <a:t>plnění</a:t>
            </a:r>
          </a:p>
          <a:p>
            <a:pPr lvl="3"/>
            <a:r>
              <a:rPr lang="cs-CZ" dirty="0" smtClean="0"/>
              <a:t>ADZ 267: čas vymezený osobě, aby si projevem vůle zachovala vlastní právo</a:t>
            </a:r>
            <a:endParaRPr lang="cs-CZ" dirty="0"/>
          </a:p>
          <a:p>
            <a:pPr lvl="2"/>
            <a:r>
              <a:rPr lang="cs-CZ" dirty="0" smtClean="0"/>
              <a:t>doba</a:t>
            </a:r>
            <a:r>
              <a:rPr lang="cs-CZ" dirty="0"/>
              <a:t>, jejímž uplynutím nastane vznik, změna nebo zánik práv a </a:t>
            </a:r>
            <a:r>
              <a:rPr lang="cs-CZ" dirty="0" smtClean="0"/>
              <a:t>povinností</a:t>
            </a:r>
          </a:p>
          <a:p>
            <a:pPr lvl="3"/>
            <a:r>
              <a:rPr lang="cs-CZ" dirty="0" smtClean="0"/>
              <a:t>ADZ 267: ostatní případy</a:t>
            </a:r>
            <a:endParaRPr lang="cs-CZ" dirty="0"/>
          </a:p>
          <a:p>
            <a:r>
              <a:rPr lang="cs-CZ" dirty="0" smtClean="0"/>
              <a:t>věk osob</a:t>
            </a:r>
          </a:p>
          <a:p>
            <a:pPr lvl="1"/>
            <a:r>
              <a:rPr lang="cs-CZ" dirty="0" smtClean="0"/>
              <a:t>mladší (před Y. výročím narození; § 34)</a:t>
            </a:r>
          </a:p>
          <a:p>
            <a:pPr lvl="2"/>
            <a:r>
              <a:rPr lang="cs-CZ" dirty="0" smtClean="0"/>
              <a:t>také nedosáhl (§ 35, § 811, § 2279/2)</a:t>
            </a:r>
          </a:p>
          <a:p>
            <a:pPr lvl="1"/>
            <a:r>
              <a:rPr lang="cs-CZ" dirty="0" smtClean="0"/>
              <a:t>dovršil (v den Y</a:t>
            </a:r>
            <a:r>
              <a:rPr lang="cs-CZ" dirty="0"/>
              <a:t>. </a:t>
            </a:r>
            <a:r>
              <a:rPr lang="cs-CZ" dirty="0" smtClean="0"/>
              <a:t>výročí narození; § 30, § 35/1, § 74/2, § 100/1, § 622, § 672/2, § 1526)</a:t>
            </a:r>
          </a:p>
          <a:p>
            <a:pPr lvl="2"/>
            <a:r>
              <a:rPr lang="cs-CZ" dirty="0" smtClean="0"/>
              <a:t>také dosáhl (§ 37, § 806, § 807, § 862/2, § 1300/2, § 1548, § 2279/2)</a:t>
            </a:r>
          </a:p>
          <a:p>
            <a:pPr lvl="1"/>
            <a:r>
              <a:rPr lang="cs-CZ" dirty="0" smtClean="0"/>
              <a:t>starší (po Y</a:t>
            </a:r>
            <a:r>
              <a:rPr lang="cs-CZ" dirty="0"/>
              <a:t>. </a:t>
            </a:r>
            <a:r>
              <a:rPr lang="cs-CZ" dirty="0" smtClean="0"/>
              <a:t>výročí narození;</a:t>
            </a:r>
            <a:r>
              <a:rPr lang="cs-CZ" dirty="0"/>
              <a:t> </a:t>
            </a:r>
            <a:r>
              <a:rPr lang="cs-CZ" dirty="0" smtClean="0"/>
              <a:t>§ </a:t>
            </a:r>
            <a:r>
              <a:rPr lang="cs-CZ" dirty="0"/>
              <a:t>863/1, § 867/2</a:t>
            </a:r>
            <a:r>
              <a:rPr lang="cs-CZ" dirty="0" smtClean="0"/>
              <a:t>)</a:t>
            </a:r>
          </a:p>
          <a:p>
            <a:r>
              <a:rPr lang="cs-CZ" dirty="0"/>
              <a:t>§ 600: </a:t>
            </a:r>
            <a:r>
              <a:rPr lang="cs-CZ" dirty="0" err="1"/>
              <a:t>pr</a:t>
            </a:r>
            <a:r>
              <a:rPr lang="cs-CZ" dirty="0"/>
              <a:t>. události stanoví zákon nebo </a:t>
            </a:r>
            <a:r>
              <a:rPr lang="cs-CZ" u="sng" dirty="0"/>
              <a:t>ujednání </a:t>
            </a:r>
            <a:r>
              <a:rPr lang="cs-CZ" u="sng" dirty="0" smtClean="0"/>
              <a:t>stran</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122</a:t>
            </a:fld>
            <a:endParaRPr lang="cs-CZ"/>
          </a:p>
        </p:txBody>
      </p:sp>
    </p:spTree>
    <p:extLst>
      <p:ext uri="{BB962C8B-B14F-4D97-AF65-F5344CB8AC3E}">
        <p14:creationId xmlns:p14="http://schemas.microsoft.com/office/powerpoint/2010/main" val="3131875216"/>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počítání času</a:t>
            </a:r>
          </a:p>
          <a:p>
            <a:pPr lvl="1"/>
            <a:r>
              <a:rPr lang="cs-CZ" dirty="0" smtClean="0"/>
              <a:t>připadne-li </a:t>
            </a:r>
            <a:r>
              <a:rPr lang="cs-CZ" dirty="0"/>
              <a:t>poslední den </a:t>
            </a:r>
            <a:r>
              <a:rPr lang="cs-CZ" b="1" u="sng" dirty="0" smtClean="0"/>
              <a:t>L</a:t>
            </a:r>
            <a:r>
              <a:rPr lang="cs-CZ" dirty="0" smtClean="0"/>
              <a:t> </a:t>
            </a:r>
            <a:r>
              <a:rPr lang="cs-CZ" dirty="0"/>
              <a:t>na sobotu, neděli nebo svátek, je posledním dnem lhůty pracovní den nejblíže následující</a:t>
            </a:r>
            <a:r>
              <a:rPr lang="cs-CZ" dirty="0" smtClean="0"/>
              <a:t>.</a:t>
            </a:r>
          </a:p>
          <a:p>
            <a:pPr lvl="2"/>
            <a:r>
              <a:rPr lang="cs-CZ" dirty="0" smtClean="0"/>
              <a:t>svátky </a:t>
            </a:r>
            <a:r>
              <a:rPr lang="cs-CZ" dirty="0" err="1" smtClean="0"/>
              <a:t>z.č</a:t>
            </a:r>
            <a:r>
              <a:rPr lang="cs-CZ" dirty="0" smtClean="0"/>
              <a:t>. 245/2000 Sb.</a:t>
            </a:r>
          </a:p>
          <a:p>
            <a:pPr lvl="1"/>
            <a:r>
              <a:rPr lang="cs-CZ" dirty="0" err="1" smtClean="0"/>
              <a:t>LnD</a:t>
            </a:r>
            <a:r>
              <a:rPr lang="cs-CZ" dirty="0" smtClean="0"/>
              <a:t> v kratších jednotkách než jsou dny (§ 608) ???</a:t>
            </a:r>
          </a:p>
          <a:p>
            <a:pPr lvl="2"/>
            <a:r>
              <a:rPr lang="cs-CZ" dirty="0" smtClean="0"/>
              <a:t>koncepce nulté hodiny analogicky?</a:t>
            </a:r>
          </a:p>
          <a:p>
            <a:pPr lvl="1"/>
            <a:r>
              <a:rPr lang="cs-CZ" dirty="0" err="1" smtClean="0"/>
              <a:t>LnD</a:t>
            </a:r>
            <a:r>
              <a:rPr lang="cs-CZ" dirty="0" smtClean="0"/>
              <a:t> určená podle dnů </a:t>
            </a:r>
          </a:p>
          <a:p>
            <a:pPr lvl="2"/>
            <a:r>
              <a:rPr lang="cs-CZ" dirty="0" smtClean="0"/>
              <a:t>počíná dnem, který následuje po skutečnosti rozhodné pro jejich počátek (§ 605/1)</a:t>
            </a:r>
          </a:p>
          <a:p>
            <a:pPr lvl="2"/>
            <a:r>
              <a:rPr lang="cs-CZ" dirty="0" smtClean="0"/>
              <a:t>konec připadá na den,  který je dle počtu dnů lhůty poslední</a:t>
            </a:r>
          </a:p>
          <a:p>
            <a:pPr lvl="1"/>
            <a:r>
              <a:rPr lang="cs-CZ" dirty="0" err="1" smtClean="0"/>
              <a:t>LnD</a:t>
            </a:r>
            <a:r>
              <a:rPr lang="cs-CZ" dirty="0" smtClean="0"/>
              <a:t> určená podle týdnů, měsíců nebo let (§ 605/2)</a:t>
            </a:r>
          </a:p>
          <a:p>
            <a:pPr lvl="2"/>
            <a:r>
              <a:rPr lang="cs-CZ" dirty="0" smtClean="0"/>
              <a:t>počíná ? (srov. </a:t>
            </a:r>
            <a:r>
              <a:rPr lang="cs-CZ" smtClean="0"/>
              <a:t>§ 738 OZ 1937)</a:t>
            </a:r>
            <a:endParaRPr lang="cs-CZ" dirty="0" smtClean="0"/>
          </a:p>
          <a:p>
            <a:pPr lvl="2"/>
            <a:r>
              <a:rPr lang="cs-CZ" dirty="0" smtClean="0"/>
              <a:t>konec připadá na den</a:t>
            </a:r>
            <a:r>
              <a:rPr lang="cs-CZ" dirty="0"/>
              <a:t>, který se pojmenováním nebo číslem shoduje se dnem, na který připadá skutečnost, od níž se </a:t>
            </a:r>
            <a:r>
              <a:rPr lang="cs-CZ" dirty="0" err="1" smtClean="0"/>
              <a:t>LnD</a:t>
            </a:r>
            <a:r>
              <a:rPr lang="cs-CZ" dirty="0" smtClean="0"/>
              <a:t> počítá (§ 605/2)</a:t>
            </a:r>
          </a:p>
          <a:p>
            <a:pPr lvl="3"/>
            <a:r>
              <a:rPr lang="cs-CZ" dirty="0" smtClean="0"/>
              <a:t>není-li </a:t>
            </a:r>
            <a:r>
              <a:rPr lang="cs-CZ" dirty="0"/>
              <a:t>takový den v posledním měsíci, připadne konec lhůty nebo doby na poslední den </a:t>
            </a:r>
            <a:r>
              <a:rPr lang="cs-CZ" dirty="0" smtClean="0"/>
              <a:t>měsíce</a:t>
            </a:r>
          </a:p>
          <a:p>
            <a:pPr lvl="2"/>
            <a:r>
              <a:rPr lang="cs-CZ" dirty="0"/>
              <a:t>polovinou měsíce se rozumí 15 dnů (počítá se nakonec</a:t>
            </a:r>
            <a:r>
              <a:rPr lang="cs-CZ" dirty="0" smtClean="0"/>
              <a:t>)</a:t>
            </a:r>
          </a:p>
          <a:p>
            <a:pPr lvl="3"/>
            <a:r>
              <a:rPr lang="cs-CZ" dirty="0" smtClean="0"/>
              <a:t>x čas plnění </a:t>
            </a:r>
            <a:r>
              <a:rPr lang="cs-CZ" dirty="0" err="1" smtClean="0"/>
              <a:t>spec</a:t>
            </a:r>
            <a:r>
              <a:rPr lang="cs-CZ" dirty="0" smtClean="0"/>
              <a:t>. § 1959</a:t>
            </a:r>
          </a:p>
          <a:p>
            <a:pPr lvl="2"/>
            <a:r>
              <a:rPr lang="cs-CZ" dirty="0" smtClean="0"/>
              <a:t>středem měsíce jeho 15. den</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123</a:t>
            </a:fld>
            <a:endParaRPr lang="cs-CZ"/>
          </a:p>
        </p:txBody>
      </p:sp>
    </p:spTree>
    <p:extLst>
      <p:ext uri="{BB962C8B-B14F-4D97-AF65-F5344CB8AC3E}">
        <p14:creationId xmlns:p14="http://schemas.microsoft.com/office/powerpoint/2010/main" val="1689159362"/>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počítání času zpět</a:t>
            </a:r>
          </a:p>
          <a:p>
            <a:pPr lvl="1"/>
            <a:r>
              <a:rPr lang="cs-CZ" dirty="0" err="1" smtClean="0"/>
              <a:t>LnD</a:t>
            </a:r>
            <a:r>
              <a:rPr lang="cs-CZ" dirty="0" smtClean="0"/>
              <a:t> počíná </a:t>
            </a:r>
            <a:r>
              <a:rPr lang="cs-CZ" dirty="0"/>
              <a:t>dnem, který </a:t>
            </a:r>
            <a:r>
              <a:rPr lang="cs-CZ" dirty="0" smtClean="0"/>
              <a:t>předchází </a:t>
            </a:r>
            <a:r>
              <a:rPr lang="cs-CZ" dirty="0"/>
              <a:t>skutečnosti rozhodné pro </a:t>
            </a:r>
            <a:r>
              <a:rPr lang="cs-CZ" dirty="0" smtClean="0"/>
              <a:t>její počátek</a:t>
            </a:r>
          </a:p>
          <a:p>
            <a:pPr lvl="1"/>
            <a:r>
              <a:rPr lang="cs-CZ" dirty="0"/>
              <a:t>připadne-li poslední den </a:t>
            </a:r>
            <a:r>
              <a:rPr lang="cs-CZ" b="1" u="sng" dirty="0"/>
              <a:t>L</a:t>
            </a:r>
            <a:r>
              <a:rPr lang="cs-CZ" dirty="0"/>
              <a:t> na sobotu, neděli nebo svátek, je posledním dnem lhůty pracovní den nejblíže </a:t>
            </a:r>
            <a:r>
              <a:rPr lang="cs-CZ" dirty="0" smtClean="0"/>
              <a:t>předcházející</a:t>
            </a:r>
          </a:p>
          <a:p>
            <a:pPr lvl="1"/>
            <a:r>
              <a:rPr lang="cs-CZ" dirty="0" err="1" smtClean="0"/>
              <a:t>LnD</a:t>
            </a:r>
            <a:r>
              <a:rPr lang="cs-CZ" dirty="0" smtClean="0"/>
              <a:t> je </a:t>
            </a:r>
            <a:r>
              <a:rPr lang="cs-CZ" dirty="0"/>
              <a:t>zachována, nastane-li </a:t>
            </a:r>
            <a:r>
              <a:rPr lang="cs-CZ" dirty="0" smtClean="0"/>
              <a:t>právní </a:t>
            </a:r>
            <a:r>
              <a:rPr lang="cs-CZ" dirty="0"/>
              <a:t>skutečnost </a:t>
            </a:r>
            <a:r>
              <a:rPr lang="cs-CZ" dirty="0" smtClean="0"/>
              <a:t>v poslední den </a:t>
            </a:r>
            <a:r>
              <a:rPr lang="cs-CZ" dirty="0" err="1" smtClean="0"/>
              <a:t>LnD</a:t>
            </a:r>
            <a:endParaRPr lang="cs-CZ" dirty="0" smtClean="0"/>
          </a:p>
          <a:p>
            <a:pPr lvl="1"/>
            <a:r>
              <a:rPr lang="cs-CZ" dirty="0" smtClean="0"/>
              <a:t>např. nejpozději </a:t>
            </a:r>
            <a:r>
              <a:rPr lang="cs-CZ" dirty="0"/>
              <a:t>3 pracovní dny přede dnem konání přezkumného jednání o popřené </a:t>
            </a:r>
            <a:r>
              <a:rPr lang="cs-CZ" dirty="0" smtClean="0"/>
              <a:t>pohledávce (§ 200/2 IZ)</a:t>
            </a:r>
          </a:p>
          <a:p>
            <a:pPr lvl="2"/>
            <a:r>
              <a:rPr lang="cs-CZ" dirty="0" smtClean="0"/>
              <a:t>„Jde </a:t>
            </a:r>
            <a:r>
              <a:rPr lang="cs-CZ" dirty="0"/>
              <a:t>o lhůtu počítanou "zpětně" ode dne konání přezkumného jednání, přičemž platí </a:t>
            </a:r>
            <a:r>
              <a:rPr lang="cs-CZ" dirty="0" smtClean="0"/>
              <a:t>…, </a:t>
            </a:r>
            <a:r>
              <a:rPr lang="cs-CZ" dirty="0"/>
              <a:t>že den konání přezkumného jednání je dnem, kdy došlo ke skutečnosti určující počátek lhůty a jako takový se do běhu lhůty nezapočítává </a:t>
            </a:r>
            <a:r>
              <a:rPr lang="cs-CZ" dirty="0" smtClean="0"/>
              <a:t>…. </a:t>
            </a:r>
            <a:r>
              <a:rPr lang="cs-CZ" dirty="0"/>
              <a:t>Prvním pracovním dnem přede dnem konání přezkumného jednání o popřené pohledávce je tudíž pracovní den nejblíže předcházející dni konání přezkumného jednání o popřené pohledávce.</a:t>
            </a:r>
          </a:p>
          <a:p>
            <a:pPr lvl="2"/>
            <a:r>
              <a:rPr lang="cs-CZ" dirty="0" smtClean="0"/>
              <a:t>o </a:t>
            </a:r>
            <a:r>
              <a:rPr lang="cs-CZ" dirty="0"/>
              <a:t>podání doručené insolvenčnímu soudu nejpozději v průběhu třetího pracovního dne počítaného zpětně ode dne konání přezkumného jednání o popřené pohledávce. Názor odvolacího soudu, podle kterého mezi dnem, kdy insolvenčnímu soudu dojde podání obsahující popěrný úkon a dnem konání přezkumného jednání o popřené pohledávce musí uběhnout celé 3 dny (72 hodin), není správný</a:t>
            </a:r>
            <a:r>
              <a:rPr lang="cs-CZ" dirty="0" smtClean="0"/>
              <a:t>.“ NS 29 </a:t>
            </a:r>
            <a:r>
              <a:rPr lang="cs-CZ" dirty="0" err="1" smtClean="0"/>
              <a:t>ICdo</a:t>
            </a:r>
            <a:r>
              <a:rPr lang="cs-CZ" dirty="0" smtClean="0"/>
              <a:t> 17/2012-66 z 29. 11. 2012</a:t>
            </a:r>
          </a:p>
          <a:p>
            <a:pPr lvl="1"/>
            <a:r>
              <a:rPr lang="cs-CZ" dirty="0" smtClean="0"/>
              <a:t>srov. i NS 29 Odo 783/2003</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124</a:t>
            </a:fld>
            <a:endParaRPr lang="cs-CZ"/>
          </a:p>
        </p:txBody>
      </p:sp>
    </p:spTree>
    <p:extLst>
      <p:ext uri="{BB962C8B-B14F-4D97-AF65-F5344CB8AC3E}">
        <p14:creationId xmlns:p14="http://schemas.microsoft.com/office/powerpoint/2010/main" val="1836490285"/>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Jak dlouho je „bez zbytečného odkladu“ (bezodkladně)?</a:t>
            </a:r>
          </a:p>
          <a:p>
            <a:pPr lvl="1"/>
            <a:r>
              <a:rPr lang="cs-CZ" dirty="0" smtClean="0"/>
              <a:t>„Z časového určení „bez zbytečného odkladu“ je třeba dovodit, že jde o velmi krátkou lhůtu, jíž je míněno bezodkladné, neprodlené, bezprostřední či okamžité jednání směřující ke splnění povinnosti či k učinění právního úkonu či jiného projevu vůle, přičemž doba trvání lhůty bude záviset na okolnostech konkrétního případu.“ (NS </a:t>
            </a:r>
            <a:r>
              <a:rPr lang="pl-PL" dirty="0"/>
              <a:t>32 Cdo </a:t>
            </a:r>
            <a:r>
              <a:rPr lang="pl-PL" dirty="0" smtClean="0"/>
              <a:t>2484/2012 z </a:t>
            </a:r>
            <a:r>
              <a:rPr lang="pl-PL" dirty="0"/>
              <a:t>10. 12. </a:t>
            </a:r>
            <a:r>
              <a:rPr lang="pl-PL" dirty="0" smtClean="0"/>
              <a:t>2013 a judikatura tam uvedená</a:t>
            </a:r>
            <a:r>
              <a:rPr lang="cs-CZ" dirty="0" smtClean="0"/>
              <a:t>)</a:t>
            </a:r>
          </a:p>
          <a:p>
            <a:pPr lvl="1"/>
            <a:r>
              <a:rPr lang="cs-CZ" dirty="0" smtClean="0"/>
              <a:t>„…pojem </a:t>
            </a:r>
            <a:r>
              <a:rPr lang="cs-CZ" dirty="0"/>
              <a:t>"bez zbytečného odkladu" užitý v ustanovení § 529 odst. 2 Občanského zákoníku je pojmem vágním a je třeba jej vykládat vždy s ohledem na okolnosti konkrétního případu. V každém konkrétním případě je však vždy třeba zkoumat, zda dlužník bezodkladně využil všechny možnosti pro splnění této povinnosti, případně jaké skutečnosti mu v tom bránily</a:t>
            </a:r>
            <a:r>
              <a:rPr lang="cs-CZ" dirty="0" smtClean="0"/>
              <a:t>.“ IV. ÚS 314/05 z 15.8.2005</a:t>
            </a:r>
          </a:p>
          <a:p>
            <a:pPr lvl="1"/>
            <a:r>
              <a:rPr lang="cs-CZ" dirty="0" smtClean="0"/>
              <a:t>„…jde </a:t>
            </a:r>
            <a:r>
              <a:rPr lang="cs-CZ" dirty="0"/>
              <a:t>o lhůtu v řádu dnů, maximálně týdnů, v co nejkratším časovém úseku, přičemž v praxi je nutno tento pojem vykládat podle konkrétního případu (tedy „ad hoc“) v závislosti od účelu, který chce zákonodárce konkrétním ustanovením za pomoci tohoto pojmu dosáhnout</a:t>
            </a:r>
            <a:r>
              <a:rPr lang="cs-CZ" dirty="0" smtClean="0"/>
              <a:t>.“</a:t>
            </a:r>
            <a:r>
              <a:rPr lang="cs-CZ" dirty="0"/>
              <a:t>(NS </a:t>
            </a:r>
            <a:r>
              <a:rPr lang="pl-PL" dirty="0"/>
              <a:t>32 Cdo 2484/2012 z 10. 12. 2013 a judikatura tam uvedená</a:t>
            </a:r>
            <a:r>
              <a:rPr lang="cs-CZ"/>
              <a:t>)</a:t>
            </a:r>
            <a:endParaRPr lang="cs-CZ" dirty="0" smtClean="0"/>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125</a:t>
            </a:fld>
            <a:endParaRPr lang="cs-CZ"/>
          </a:p>
        </p:txBody>
      </p:sp>
    </p:spTree>
    <p:extLst>
      <p:ext uri="{BB962C8B-B14F-4D97-AF65-F5344CB8AC3E}">
        <p14:creationId xmlns:p14="http://schemas.microsoft.com/office/powerpoint/2010/main" val="4088073353"/>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význam času (+ § 550 doložení času)</a:t>
            </a:r>
          </a:p>
          <a:p>
            <a:r>
              <a:rPr lang="cs-CZ" dirty="0" err="1"/>
              <a:t>pr</a:t>
            </a:r>
            <a:r>
              <a:rPr lang="cs-CZ" dirty="0"/>
              <a:t>. a </a:t>
            </a:r>
            <a:r>
              <a:rPr lang="cs-CZ" dirty="0" err="1"/>
              <a:t>pov</a:t>
            </a:r>
            <a:r>
              <a:rPr lang="cs-CZ" dirty="0"/>
              <a:t>. jež se na- či pozbývají určitého dne</a:t>
            </a:r>
          </a:p>
          <a:p>
            <a:pPr lvl="1"/>
            <a:r>
              <a:rPr lang="cs-CZ" dirty="0" err="1"/>
              <a:t>pr</a:t>
            </a:r>
            <a:r>
              <a:rPr lang="cs-CZ" dirty="0"/>
              <a:t>. a </a:t>
            </a:r>
            <a:r>
              <a:rPr lang="cs-CZ" dirty="0" err="1"/>
              <a:t>pov</a:t>
            </a:r>
            <a:r>
              <a:rPr lang="cs-CZ" dirty="0"/>
              <a:t>. vznikají počátkem dne a zanikají koncem dne, nevylučuje-li to povaha právního případu (§ 601/1)</a:t>
            </a:r>
          </a:p>
          <a:p>
            <a:pPr lvl="1"/>
            <a:r>
              <a:rPr lang="cs-CZ" dirty="0"/>
              <a:t>podmiňuje-li zánik </a:t>
            </a:r>
            <a:r>
              <a:rPr lang="cs-CZ" dirty="0" err="1"/>
              <a:t>pr</a:t>
            </a:r>
            <a:r>
              <a:rPr lang="cs-CZ" dirty="0"/>
              <a:t>. vznik jiného, nastává oboje současně koncem dne, není-li kdy ujednáno nebo stanoveno jinak (§ 601/2)</a:t>
            </a:r>
          </a:p>
          <a:p>
            <a:r>
              <a:rPr lang="cs-CZ" dirty="0" err="1"/>
              <a:t>pr</a:t>
            </a:r>
            <a:r>
              <a:rPr lang="cs-CZ" dirty="0"/>
              <a:t>. se má vykonat a </a:t>
            </a:r>
            <a:r>
              <a:rPr lang="cs-CZ" dirty="0" err="1"/>
              <a:t>pov</a:t>
            </a:r>
            <a:r>
              <a:rPr lang="cs-CZ" dirty="0"/>
              <a:t>. splnit v obvyklou denní </a:t>
            </a:r>
            <a:r>
              <a:rPr lang="cs-CZ" dirty="0" smtClean="0"/>
              <a:t>dobu</a:t>
            </a:r>
          </a:p>
          <a:p>
            <a:pPr lvl="1"/>
            <a:r>
              <a:rPr lang="cs-CZ" dirty="0" smtClean="0"/>
              <a:t>provozní či otvírací hodiny atd.</a:t>
            </a:r>
            <a:endParaRPr lang="cs-CZ" dirty="0"/>
          </a:p>
          <a:p>
            <a:pPr lvl="1"/>
            <a:r>
              <a:rPr lang="cs-CZ" dirty="0"/>
              <a:t>x zvyklosti, zavedená praxe stran, zvláštní okolnosti </a:t>
            </a:r>
            <a:r>
              <a:rPr lang="cs-CZ" dirty="0" smtClean="0"/>
              <a:t>případu</a:t>
            </a:r>
          </a:p>
          <a:p>
            <a:endParaRPr lang="cs-CZ" dirty="0"/>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126</a:t>
            </a:fld>
            <a:endParaRPr lang="cs-CZ"/>
          </a:p>
        </p:txBody>
      </p:sp>
    </p:spTree>
    <p:extLst>
      <p:ext uri="{BB962C8B-B14F-4D97-AF65-F5344CB8AC3E}">
        <p14:creationId xmlns:p14="http://schemas.microsoft.com/office/powerpoint/2010/main" val="2855236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4997152"/>
          </a:xfrm>
        </p:spPr>
        <p:txBody>
          <a:bodyPr>
            <a:normAutofit fontScale="70000" lnSpcReduction="20000"/>
          </a:bodyPr>
          <a:lstStyle/>
          <a:p>
            <a:r>
              <a:rPr lang="cs-CZ" dirty="0"/>
              <a:t>„Smyslem právního institutu lhůty je snížení entropie (neurčitosti) při uplatňování práv, resp. pravomocí, časové omezení stavu nejistoty v právních vztazích (což hraje zejména důležitou roli z hlediska dokazování v případech sporů), urychlení procesu rozhodování s cílem reálného dosažení zamýšlených cílů</a:t>
            </a:r>
            <a:r>
              <a:rPr lang="cs-CZ" dirty="0" smtClean="0"/>
              <a:t>.“ </a:t>
            </a:r>
            <a:r>
              <a:rPr lang="cs-CZ" dirty="0" err="1" smtClean="0"/>
              <a:t>Pl</a:t>
            </a:r>
            <a:r>
              <a:rPr lang="cs-CZ" dirty="0" smtClean="0"/>
              <a:t>. ÚS 33/97 z 17.12.1997</a:t>
            </a:r>
          </a:p>
          <a:p>
            <a:pPr lvl="1"/>
            <a:r>
              <a:rPr lang="cs-CZ" dirty="0" smtClean="0"/>
              <a:t>„…na </a:t>
            </a:r>
            <a:r>
              <a:rPr lang="cs-CZ" dirty="0"/>
              <a:t>druhou stranu ale zmíněné omezení uplatnění práv například prostřednictvím zákonodárcem stanovené lhůty jistě nesmí vést k jejich popření, respektive k jejich vyprázdnění, zvláště jde-li o základní práva a </a:t>
            </a:r>
            <a:r>
              <a:rPr lang="cs-CZ" dirty="0" smtClean="0"/>
              <a:t>svobody… „ </a:t>
            </a:r>
            <a:r>
              <a:rPr lang="cs-CZ" dirty="0" err="1" smtClean="0"/>
              <a:t>Pl</a:t>
            </a:r>
            <a:r>
              <a:rPr lang="cs-CZ" dirty="0" smtClean="0"/>
              <a:t>. ÚS 16/12 z 16.10.2012 bod 45</a:t>
            </a:r>
          </a:p>
          <a:p>
            <a:r>
              <a:rPr lang="cs-CZ" dirty="0" smtClean="0"/>
              <a:t>„Rušení </a:t>
            </a:r>
            <a:r>
              <a:rPr lang="cs-CZ" dirty="0"/>
              <a:t>lhůt porušuje zásady právního státu, neboť významně zasahuje do principu právních jistot, který je jednou ze základních náležitostí současných demokratických právních systémů. Lhůta sama o sobě nemůže být protiústavní. Může se však takto jevit s ohledem na konkrétní okolnosti</a:t>
            </a:r>
            <a:r>
              <a:rPr lang="cs-CZ" dirty="0" smtClean="0"/>
              <a:t>.“ </a:t>
            </a:r>
            <a:r>
              <a:rPr lang="cs-CZ" dirty="0" err="1" smtClean="0"/>
              <a:t>Pl</a:t>
            </a:r>
            <a:r>
              <a:rPr lang="cs-CZ" dirty="0" smtClean="0"/>
              <a:t>. ÚS 46/2000 z 6.6.2001</a:t>
            </a:r>
          </a:p>
          <a:p>
            <a:r>
              <a:rPr lang="cs-CZ" dirty="0"/>
              <a:t>Těmito okolnostmi podle Ústavního soudu </a:t>
            </a:r>
            <a:r>
              <a:rPr lang="cs-CZ" dirty="0" smtClean="0"/>
              <a:t>jsou (</a:t>
            </a:r>
            <a:r>
              <a:rPr lang="cs-CZ" dirty="0" err="1" smtClean="0"/>
              <a:t>Pl</a:t>
            </a:r>
            <a:r>
              <a:rPr lang="cs-CZ" dirty="0" smtClean="0"/>
              <a:t>. ÚS 16/12 z 16.10.2012 bod 36):</a:t>
            </a:r>
          </a:p>
          <a:p>
            <a:pPr lvl="1"/>
            <a:r>
              <a:rPr lang="cs-CZ" dirty="0"/>
              <a:t>Nepřiměřenost (disproporcionalita) lhůty ve vztahu k ní časově omezené možnosti uplatnění ústavně garantovaného práva (nároku), případně k ní vymezenému časovému úseku omezení subjektivního práva</a:t>
            </a:r>
            <a:r>
              <a:rPr lang="cs-CZ" dirty="0" smtClean="0"/>
              <a:t>.</a:t>
            </a:r>
          </a:p>
          <a:p>
            <a:pPr lvl="1"/>
            <a:r>
              <a:rPr lang="cs-CZ" dirty="0"/>
              <a:t>Svévole zákonodárce při stanovení lhůty (jejím zakotvení anebo zrušení</a:t>
            </a:r>
            <a:r>
              <a:rPr lang="cs-CZ" dirty="0" smtClean="0"/>
              <a:t>).</a:t>
            </a:r>
          </a:p>
          <a:p>
            <a:pPr lvl="1"/>
            <a:r>
              <a:rPr lang="cs-CZ" dirty="0"/>
              <a:t>Ústavně neakceptovatelná nerovnost dvou skupin subjektů, jež je výsledkem zrušení určité zákonné podmínky uplatnění práva pro její protiústavnost, přičemž se tímto zrušením pro dotčenou skupinu subjektů v důsledku uplynutí lhůt již v důsledku derogace bez dalšího možnost uplatnění práva neotevírá</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127</a:t>
            </a:fld>
            <a:endParaRPr lang="cs-CZ" dirty="0"/>
          </a:p>
        </p:txBody>
      </p:sp>
    </p:spTree>
    <p:extLst>
      <p:ext uri="{BB962C8B-B14F-4D97-AF65-F5344CB8AC3E}">
        <p14:creationId xmlns:p14="http://schemas.microsoft.com/office/powerpoint/2010/main" val="1209389792"/>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Promlčení (§ 609 </a:t>
            </a:r>
            <a:r>
              <a:rPr lang="cs-CZ" dirty="0" err="1" smtClean="0"/>
              <a:t>an</a:t>
            </a:r>
            <a:r>
              <a:rPr lang="cs-CZ" dirty="0" smtClean="0"/>
              <a:t>.)</a:t>
            </a:r>
            <a:endParaRPr lang="cs-CZ" dirty="0"/>
          </a:p>
        </p:txBody>
      </p:sp>
      <p:sp>
        <p:nvSpPr>
          <p:cNvPr id="3" name="Zástupný symbol pro obsah 2"/>
          <p:cNvSpPr>
            <a:spLocks noGrp="1"/>
          </p:cNvSpPr>
          <p:nvPr>
            <p:ph idx="1"/>
          </p:nvPr>
        </p:nvSpPr>
        <p:spPr>
          <a:xfrm>
            <a:off x="457200" y="1600200"/>
            <a:ext cx="8229600" cy="5069160"/>
          </a:xfrm>
        </p:spPr>
        <p:txBody>
          <a:bodyPr>
            <a:normAutofit fontScale="92500" lnSpcReduction="10000"/>
          </a:bodyPr>
          <a:lstStyle/>
          <a:p>
            <a:r>
              <a:rPr lang="cs-CZ" dirty="0"/>
              <a:t>předpoklady</a:t>
            </a:r>
          </a:p>
          <a:p>
            <a:pPr lvl="1"/>
            <a:r>
              <a:rPr lang="cs-CZ" dirty="0"/>
              <a:t>uplynutí </a:t>
            </a:r>
            <a:r>
              <a:rPr lang="cs-CZ" dirty="0" smtClean="0"/>
              <a:t>lhůty k vykonání práva</a:t>
            </a:r>
            <a:endParaRPr lang="cs-CZ" dirty="0"/>
          </a:p>
          <a:p>
            <a:pPr lvl="1"/>
            <a:r>
              <a:rPr lang="cs-CZ" dirty="0" smtClean="0"/>
              <a:t>nevykonání práva </a:t>
            </a:r>
            <a:endParaRPr lang="cs-CZ" dirty="0"/>
          </a:p>
          <a:p>
            <a:pPr lvl="1"/>
            <a:r>
              <a:rPr lang="cs-CZ" dirty="0" smtClean="0"/>
              <a:t>⇾ promlčeno  (podmíněná vynutitelnost - oslabení práva)</a:t>
            </a:r>
          </a:p>
          <a:p>
            <a:r>
              <a:rPr lang="cs-CZ" dirty="0" smtClean="0"/>
              <a:t>vykonání </a:t>
            </a:r>
            <a:r>
              <a:rPr lang="cs-CZ" dirty="0" smtClean="0">
                <a:latin typeface="Cambria"/>
              </a:rPr>
              <a:t>→</a:t>
            </a:r>
            <a:r>
              <a:rPr lang="cs-CZ" dirty="0" smtClean="0"/>
              <a:t> uplatnění u jiného subjektu</a:t>
            </a:r>
          </a:p>
          <a:p>
            <a:pPr lvl="1"/>
            <a:r>
              <a:rPr lang="cs-CZ" dirty="0" smtClean="0"/>
              <a:t>zpravidla soud nebo rozhodce (§ 3017)</a:t>
            </a:r>
          </a:p>
          <a:p>
            <a:pPr lvl="1"/>
            <a:r>
              <a:rPr lang="cs-CZ" dirty="0" smtClean="0"/>
              <a:t>srov. i § 630</a:t>
            </a:r>
            <a:endParaRPr lang="cs-CZ" dirty="0"/>
          </a:p>
          <a:p>
            <a:r>
              <a:rPr lang="cs-CZ" dirty="0" smtClean="0"/>
              <a:t>promlčí-li se </a:t>
            </a:r>
            <a:r>
              <a:rPr lang="cs-CZ" dirty="0" err="1" smtClean="0"/>
              <a:t>pr</a:t>
            </a:r>
            <a:r>
              <a:rPr lang="cs-CZ" dirty="0" smtClean="0"/>
              <a:t>.  (srov</a:t>
            </a:r>
            <a:r>
              <a:rPr lang="cs-CZ" dirty="0"/>
              <a:t>. </a:t>
            </a:r>
            <a:r>
              <a:rPr lang="cs-CZ" dirty="0" smtClean="0"/>
              <a:t>ADZ 266)</a:t>
            </a:r>
          </a:p>
          <a:p>
            <a:pPr lvl="2"/>
            <a:r>
              <a:rPr lang="cs-CZ" dirty="0" smtClean="0"/>
              <a:t>zaniká povinnost D plnit</a:t>
            </a:r>
          </a:p>
          <a:p>
            <a:pPr lvl="2"/>
            <a:r>
              <a:rPr lang="cs-CZ" dirty="0" smtClean="0"/>
              <a:t>oprávnění D plnit zůstává (§ 609; § 2997)</a:t>
            </a:r>
          </a:p>
          <a:p>
            <a:pPr lvl="2"/>
            <a:r>
              <a:rPr lang="cs-CZ" dirty="0" smtClean="0"/>
              <a:t>vzniká D právo namítnout promlčení </a:t>
            </a:r>
          </a:p>
          <a:p>
            <a:pPr lvl="3"/>
            <a:r>
              <a:rPr lang="cs-CZ" dirty="0" smtClean="0"/>
              <a:t>namítne-li, zanikne nárok </a:t>
            </a:r>
            <a:r>
              <a:rPr lang="cs-CZ" dirty="0" err="1" smtClean="0"/>
              <a:t>pr</a:t>
            </a:r>
            <a:r>
              <a:rPr lang="cs-CZ" dirty="0" smtClean="0"/>
              <a:t>. V</a:t>
            </a:r>
          </a:p>
          <a:p>
            <a:pPr lvl="2"/>
            <a:r>
              <a:rPr lang="cs-CZ" dirty="0"/>
              <a:t>promlčeného </a:t>
            </a:r>
            <a:r>
              <a:rPr lang="cs-CZ" dirty="0" err="1"/>
              <a:t>pr</a:t>
            </a:r>
            <a:r>
              <a:rPr lang="cs-CZ" dirty="0"/>
              <a:t>. se lze dovolat (§ 617; dříve § 388/2 </a:t>
            </a:r>
            <a:r>
              <a:rPr lang="cs-CZ" dirty="0" err="1"/>
              <a:t>ObchZ</a:t>
            </a:r>
            <a:r>
              <a:rPr lang="cs-CZ" dirty="0"/>
              <a:t>)</a:t>
            </a:r>
          </a:p>
          <a:p>
            <a:pPr lvl="3"/>
            <a:r>
              <a:rPr lang="cs-CZ" dirty="0"/>
              <a:t>proti </a:t>
            </a:r>
            <a:r>
              <a:rPr lang="cs-CZ" dirty="0" err="1"/>
              <a:t>pr</a:t>
            </a:r>
            <a:r>
              <a:rPr lang="cs-CZ" dirty="0"/>
              <a:t>. uplatněnému druhou stranou z téže smlouvy nebo smluv co do účelu na sobě závislých (§ 617/1)</a:t>
            </a:r>
          </a:p>
          <a:p>
            <a:pPr lvl="3"/>
            <a:r>
              <a:rPr lang="cs-CZ" dirty="0"/>
              <a:t>při započtení (§ 617/2) k němuž mohlo být přistoupeno před uplynutím promlčecí </a:t>
            </a:r>
            <a:r>
              <a:rPr lang="cs-CZ" dirty="0" smtClean="0"/>
              <a:t>lhůty</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128</a:t>
            </a:fld>
            <a:endParaRPr lang="cs-CZ"/>
          </a:p>
        </p:txBody>
      </p:sp>
    </p:spTree>
    <p:extLst>
      <p:ext uri="{BB962C8B-B14F-4D97-AF65-F5344CB8AC3E}">
        <p14:creationId xmlns:p14="http://schemas.microsoft.com/office/powerpoint/2010/main" val="358488167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a:xfrm>
            <a:off x="457200" y="1600200"/>
            <a:ext cx="8229600" cy="5069160"/>
          </a:xfrm>
        </p:spPr>
        <p:txBody>
          <a:bodyPr>
            <a:normAutofit/>
          </a:bodyPr>
          <a:lstStyle/>
          <a:p>
            <a:pPr lvl="1"/>
            <a:r>
              <a:rPr lang="cs-CZ" dirty="0" smtClean="0"/>
              <a:t>soud přihlédne jen k námitce D (§ 610/1)</a:t>
            </a:r>
          </a:p>
          <a:p>
            <a:pPr lvl="2"/>
            <a:r>
              <a:rPr lang="cs-CZ" dirty="0" smtClean="0"/>
              <a:t>k vzdání se námitky promlčení </a:t>
            </a:r>
            <a:r>
              <a:rPr lang="cs-CZ" u="sng" dirty="0" smtClean="0"/>
              <a:t>před</a:t>
            </a:r>
            <a:r>
              <a:rPr lang="cs-CZ" dirty="0" smtClean="0"/>
              <a:t> uplynutím promlčecí lhůty se nepřihlíží</a:t>
            </a:r>
          </a:p>
          <a:p>
            <a:pPr lvl="3"/>
            <a:r>
              <a:rPr lang="cs-CZ" dirty="0" smtClean="0"/>
              <a:t>(opuštěn obecný zákaz vzdání se práva předem; dílčí zákazy § 1755, § 2898 aj.)</a:t>
            </a:r>
          </a:p>
          <a:p>
            <a:pPr lvl="2"/>
            <a:r>
              <a:rPr lang="en-US" dirty="0" smtClean="0"/>
              <a:t>&amp;</a:t>
            </a:r>
            <a:r>
              <a:rPr lang="cs-CZ" dirty="0" smtClean="0"/>
              <a:t> při možnosti vzájemné námitky promlčení při vracení nabytého z (§ 610/2)</a:t>
            </a:r>
          </a:p>
          <a:p>
            <a:pPr lvl="3"/>
            <a:r>
              <a:rPr lang="cs-CZ" dirty="0" smtClean="0"/>
              <a:t>neplatné smlouvy</a:t>
            </a:r>
          </a:p>
          <a:p>
            <a:pPr lvl="3"/>
            <a:r>
              <a:rPr lang="cs-CZ" dirty="0" smtClean="0"/>
              <a:t>zrušeného závazku</a:t>
            </a:r>
          </a:p>
          <a:p>
            <a:pPr lvl="3"/>
            <a:r>
              <a:rPr lang="cs-CZ" dirty="0" smtClean="0"/>
              <a:t>zdánlivého PJ</a:t>
            </a:r>
          </a:p>
          <a:p>
            <a:pPr lvl="2"/>
            <a:r>
              <a:rPr lang="cs-CZ" dirty="0" smtClean="0"/>
              <a:t>může být v rozporu s dobrými </a:t>
            </a:r>
            <a:r>
              <a:rPr lang="cs-CZ" dirty="0"/>
              <a:t>mravy (II. ÚS </a:t>
            </a:r>
            <a:r>
              <a:rPr lang="cs-CZ" dirty="0" smtClean="0"/>
              <a:t>309/95 15. 1. 1997)</a:t>
            </a:r>
          </a:p>
          <a:p>
            <a:pPr lvl="1"/>
            <a:r>
              <a:rPr lang="cs-CZ" dirty="0" smtClean="0"/>
              <a:t>lze se domáhat výmazu </a:t>
            </a:r>
            <a:r>
              <a:rPr lang="cs-CZ" dirty="0" err="1" smtClean="0"/>
              <a:t>pr</a:t>
            </a:r>
            <a:r>
              <a:rPr lang="cs-CZ" dirty="0" smtClean="0"/>
              <a:t>. zapsaného v VS či rejstříku zástav (§ 618)</a:t>
            </a:r>
          </a:p>
          <a:p>
            <a:pPr lvl="2"/>
            <a:r>
              <a:rPr lang="cs-CZ" dirty="0" smtClean="0"/>
              <a:t>výmaz </a:t>
            </a:r>
            <a:r>
              <a:rPr lang="cs-CZ" dirty="0" err="1" smtClean="0"/>
              <a:t>pr</a:t>
            </a:r>
            <a:r>
              <a:rPr lang="cs-CZ" dirty="0" smtClean="0"/>
              <a:t>. vznikajícího zápisem → PDV zániku (§ 980/2)</a:t>
            </a:r>
          </a:p>
          <a:p>
            <a:pPr lvl="2"/>
            <a:r>
              <a:rPr lang="cs-CZ" dirty="0" smtClean="0"/>
              <a:t>jiná </a:t>
            </a:r>
            <a:r>
              <a:rPr lang="cs-CZ" dirty="0" err="1" smtClean="0"/>
              <a:t>pr</a:t>
            </a:r>
            <a:r>
              <a:rPr lang="cs-CZ" dirty="0" smtClean="0"/>
              <a:t>. </a:t>
            </a:r>
            <a:r>
              <a:rPr lang="cs-CZ" dirty="0" err="1" smtClean="0"/>
              <a:t>pozbudou</a:t>
            </a:r>
            <a:r>
              <a:rPr lang="cs-CZ" dirty="0" smtClean="0"/>
              <a:t> publicity</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129</a:t>
            </a:fld>
            <a:endParaRPr lang="cs-CZ"/>
          </a:p>
        </p:txBody>
      </p:sp>
    </p:spTree>
    <p:extLst>
      <p:ext uri="{BB962C8B-B14F-4D97-AF65-F5344CB8AC3E}">
        <p14:creationId xmlns:p14="http://schemas.microsoft.com/office/powerpoint/2010/main" val="112344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lnSpcReduction="10000"/>
          </a:bodyPr>
          <a:lstStyle/>
          <a:p>
            <a:r>
              <a:rPr lang="cs-CZ" i="1" dirty="0" smtClean="0"/>
              <a:t>„S novým občanským zákoníkem pro Českou republiku bude ještě hodně práce.“</a:t>
            </a:r>
          </a:p>
          <a:p>
            <a:pPr lvl="1"/>
            <a:r>
              <a:rPr lang="cs-CZ" dirty="0"/>
              <a:t>p</a:t>
            </a:r>
            <a:r>
              <a:rPr lang="sv-SE" dirty="0"/>
              <a:t>rof. Dr. JUDr. KAREL ELIÁŠ</a:t>
            </a:r>
            <a:r>
              <a:rPr lang="cs-CZ" dirty="0"/>
              <a:t>, </a:t>
            </a:r>
            <a:r>
              <a:rPr lang="cs-CZ" i="1" dirty="0"/>
              <a:t>Obchodněprávní revue </a:t>
            </a:r>
            <a:r>
              <a:rPr lang="cs-CZ" i="1" dirty="0" smtClean="0"/>
              <a:t>5/2012</a:t>
            </a:r>
          </a:p>
          <a:p>
            <a:r>
              <a:rPr lang="cs-CZ" dirty="0" smtClean="0"/>
              <a:t>připravované novely</a:t>
            </a:r>
          </a:p>
          <a:p>
            <a:pPr lvl="1"/>
            <a:r>
              <a:rPr lang="cs-CZ" dirty="0" smtClean="0"/>
              <a:t>ST 713 (otázky umělého oplodnění)</a:t>
            </a:r>
          </a:p>
          <a:p>
            <a:pPr lvl="1"/>
            <a:r>
              <a:rPr lang="cs-CZ" dirty="0" smtClean="0"/>
              <a:t>ST 740 (registr smluv, faktur,  objednávek  - mj. zruší § 147a ZVZ)</a:t>
            </a:r>
          </a:p>
          <a:p>
            <a:r>
              <a:rPr lang="cs-CZ" dirty="0" smtClean="0"/>
              <a:t>„</a:t>
            </a:r>
            <a:r>
              <a:rPr lang="cs-CZ" i="1" dirty="0" smtClean="0"/>
              <a:t>Důvodová zpráva ovšem není komentář a obsah jednotlivých právních pravidel bude muset být podrobně zmapován. To nepůjde bez právní vědy ani bez postupně se vytvářející se judikatury. Nový zákoník potřebuje seriózní rozbor v monografiích a komentářích. </a:t>
            </a:r>
            <a:r>
              <a:rPr lang="cs-CZ" dirty="0" smtClean="0"/>
              <a:t>“</a:t>
            </a:r>
          </a:p>
          <a:p>
            <a:pPr lvl="1"/>
            <a:r>
              <a:rPr lang="cs-CZ" dirty="0" smtClean="0"/>
              <a:t>p</a:t>
            </a:r>
            <a:r>
              <a:rPr lang="sv-SE" dirty="0" smtClean="0"/>
              <a:t>rof. Dr. JUDr. KAREL ELIÁŠ</a:t>
            </a:r>
            <a:r>
              <a:rPr lang="cs-CZ" dirty="0" smtClean="0"/>
              <a:t>, </a:t>
            </a:r>
            <a:r>
              <a:rPr lang="cs-CZ" i="1" dirty="0" smtClean="0"/>
              <a:t>Obchodněprávní revue 5/2012, s. 148</a:t>
            </a:r>
            <a:endParaRPr lang="cs-CZ" i="1"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13</a:t>
            </a:fld>
            <a:endParaRPr lang="cs-CZ"/>
          </a:p>
        </p:txBody>
      </p:sp>
    </p:spTree>
    <p:extLst>
      <p:ext uri="{BB962C8B-B14F-4D97-AF65-F5344CB8AC3E}">
        <p14:creationId xmlns:p14="http://schemas.microsoft.com/office/powerpoint/2010/main" val="3146295666"/>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„Není </a:t>
            </a:r>
            <a:r>
              <a:rPr lang="cs-CZ" dirty="0"/>
              <a:t>tedy vyloučeno, že i takový výkon práva, který odpovídá zákonu, může být shledán v rozporu s dobrými mravy a že mu proto bude soudem odepřena právní ochrana. Na druhé straně však fungování systému psaného práva je založeno zejména na důsledném dodržování pravidel vyplývajících z právních předpisů a korektiv dobrých mravů nesmí být na újmu principu právní jistoty a nesmí nepřiměřeně oslabovat subjektivní práva účastníků vyplývající z právních norem. Postup soudu podle § 3 odst. 1 </a:t>
            </a:r>
            <a:r>
              <a:rPr lang="cs-CZ" dirty="0" err="1"/>
              <a:t>obč</a:t>
            </a:r>
            <a:r>
              <a:rPr lang="cs-CZ" dirty="0"/>
              <a:t>. zák. </a:t>
            </a:r>
            <a:r>
              <a:rPr lang="cs-CZ" i="1" dirty="0" smtClean="0"/>
              <a:t>(§ 2 odst. 3 NOZ)</a:t>
            </a:r>
            <a:r>
              <a:rPr lang="cs-CZ" dirty="0" smtClean="0"/>
              <a:t> má </a:t>
            </a:r>
            <a:r>
              <a:rPr lang="cs-CZ" dirty="0"/>
              <a:t>proto místo jen </a:t>
            </a:r>
            <a:r>
              <a:rPr lang="cs-CZ" dirty="0" smtClean="0"/>
              <a:t>ve výjimečných </a:t>
            </a:r>
            <a:r>
              <a:rPr lang="cs-CZ" dirty="0"/>
              <a:t>situacích, kdy k výkonu práva založeného zákonem dochází z jiných důvodů, než je dosažení hospodářských cílů či uspokojení jiných potřeb, kdy hlavní nebo alespoň převažující motivací je úmysl poškodit či znevýhodnit povinnou osobu (tzv. </a:t>
            </a:r>
            <a:r>
              <a:rPr lang="cs-CZ" dirty="0" err="1"/>
              <a:t>šikanózní</a:t>
            </a:r>
            <a:r>
              <a:rPr lang="cs-CZ" dirty="0"/>
              <a:t> výkon práva), případně kdy je zřejmé, že výkon práva vede k nepřijatelným důsledkům projevujícím se jak ve vztahu mezi účastníky, tak na postavení některého z nich navenek</a:t>
            </a:r>
            <a:r>
              <a:rPr lang="cs-CZ" dirty="0" smtClean="0"/>
              <a:t>.“ NS </a:t>
            </a:r>
            <a:r>
              <a:rPr lang="pl-PL" dirty="0" smtClean="0"/>
              <a:t>25 </a:t>
            </a:r>
            <a:r>
              <a:rPr lang="pl-PL" dirty="0"/>
              <a:t>Cdo </a:t>
            </a:r>
            <a:r>
              <a:rPr lang="pl-PL" dirty="0" smtClean="0"/>
              <a:t>2895/99 z 29</a:t>
            </a:r>
            <a:r>
              <a:rPr lang="pl-PL" dirty="0"/>
              <a:t>. 3. 2001</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130</a:t>
            </a:fld>
            <a:endParaRPr lang="cs-CZ"/>
          </a:p>
        </p:txBody>
      </p:sp>
    </p:spTree>
    <p:extLst>
      <p:ext uri="{BB962C8B-B14F-4D97-AF65-F5344CB8AC3E}">
        <p14:creationId xmlns:p14="http://schemas.microsoft.com/office/powerpoint/2010/main" val="1265876603"/>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promlčují se všechna </a:t>
            </a:r>
            <a:r>
              <a:rPr lang="cs-CZ" dirty="0" err="1" smtClean="0"/>
              <a:t>pr</a:t>
            </a:r>
            <a:r>
              <a:rPr lang="cs-CZ" dirty="0" smtClean="0"/>
              <a:t>. majetková s výjimkou </a:t>
            </a:r>
            <a:r>
              <a:rPr lang="cs-CZ" dirty="0" err="1" smtClean="0"/>
              <a:t>pr</a:t>
            </a:r>
            <a:r>
              <a:rPr lang="cs-CZ" dirty="0" smtClean="0"/>
              <a:t>. (§ 611)</a:t>
            </a:r>
          </a:p>
          <a:p>
            <a:pPr lvl="1"/>
            <a:r>
              <a:rPr lang="cs-CZ" dirty="0" smtClean="0"/>
              <a:t>vlastnického (§ 614; § 1011 </a:t>
            </a:r>
            <a:r>
              <a:rPr lang="cs-CZ" dirty="0" err="1" smtClean="0"/>
              <a:t>an</a:t>
            </a:r>
            <a:r>
              <a:rPr lang="cs-CZ" dirty="0" smtClean="0"/>
              <a:t>.)</a:t>
            </a:r>
          </a:p>
          <a:p>
            <a:pPr lvl="2"/>
            <a:r>
              <a:rPr lang="cs-CZ" dirty="0" smtClean="0"/>
              <a:t>nově včetně </a:t>
            </a:r>
            <a:r>
              <a:rPr lang="cs-CZ" dirty="0" err="1" smtClean="0"/>
              <a:t>pr</a:t>
            </a:r>
            <a:r>
              <a:rPr lang="cs-CZ" dirty="0" smtClean="0"/>
              <a:t>. </a:t>
            </a:r>
            <a:r>
              <a:rPr lang="cs-CZ" dirty="0" err="1" smtClean="0"/>
              <a:t>opr</a:t>
            </a:r>
            <a:r>
              <a:rPr lang="cs-CZ" dirty="0" smtClean="0"/>
              <a:t>. dědice na vydání dědictví (x § 105 OZ)</a:t>
            </a:r>
          </a:p>
          <a:p>
            <a:pPr lvl="1"/>
            <a:r>
              <a:rPr lang="cs-CZ" dirty="0" smtClean="0"/>
              <a:t>domáhat se rozdělení společné věci (§ 614; § 1140 </a:t>
            </a:r>
            <a:r>
              <a:rPr lang="cs-CZ" dirty="0" err="1" smtClean="0"/>
              <a:t>an</a:t>
            </a:r>
            <a:r>
              <a:rPr lang="cs-CZ" dirty="0" smtClean="0"/>
              <a:t>., 1228, 1238/2)</a:t>
            </a:r>
            <a:endParaRPr lang="cs-CZ" dirty="0"/>
          </a:p>
          <a:p>
            <a:pPr lvl="1"/>
            <a:r>
              <a:rPr lang="cs-CZ" dirty="0" smtClean="0"/>
              <a:t>na zřízení nezbytné cesty (§ 614; § 1029 </a:t>
            </a:r>
            <a:r>
              <a:rPr lang="cs-CZ" dirty="0" err="1" smtClean="0"/>
              <a:t>an</a:t>
            </a:r>
            <a:r>
              <a:rPr lang="cs-CZ" dirty="0" smtClean="0"/>
              <a:t>.)</a:t>
            </a:r>
          </a:p>
          <a:p>
            <a:pPr lvl="1"/>
            <a:r>
              <a:rPr lang="cs-CZ" dirty="0" smtClean="0"/>
              <a:t>na vykoupení reálného břemene </a:t>
            </a:r>
            <a:r>
              <a:rPr lang="cs-CZ" dirty="0"/>
              <a:t>(§ 614; </a:t>
            </a:r>
            <a:r>
              <a:rPr lang="cs-CZ" dirty="0" smtClean="0"/>
              <a:t>§ 1304)</a:t>
            </a:r>
          </a:p>
          <a:p>
            <a:pPr lvl="1"/>
            <a:r>
              <a:rPr lang="cs-CZ" dirty="0" smtClean="0"/>
              <a:t>na výživné (§ 613</a:t>
            </a:r>
            <a:r>
              <a:rPr lang="cs-CZ" dirty="0"/>
              <a:t>; </a:t>
            </a:r>
            <a:r>
              <a:rPr lang="cs-CZ" dirty="0" err="1"/>
              <a:t>nemo</a:t>
            </a:r>
            <a:r>
              <a:rPr lang="cs-CZ" dirty="0"/>
              <a:t> pro </a:t>
            </a:r>
            <a:r>
              <a:rPr lang="cs-CZ" dirty="0" err="1"/>
              <a:t>praeterito</a:t>
            </a:r>
            <a:r>
              <a:rPr lang="cs-CZ" dirty="0"/>
              <a:t> </a:t>
            </a:r>
            <a:r>
              <a:rPr lang="cs-CZ" dirty="0" err="1" smtClean="0"/>
              <a:t>alitur</a:t>
            </a:r>
            <a:r>
              <a:rPr lang="cs-CZ" dirty="0" smtClean="0"/>
              <a:t> → § 922)</a:t>
            </a:r>
          </a:p>
          <a:p>
            <a:r>
              <a:rPr lang="cs-CZ" dirty="0" smtClean="0"/>
              <a:t>majetkové </a:t>
            </a:r>
            <a:r>
              <a:rPr lang="cs-CZ" dirty="0" err="1" smtClean="0"/>
              <a:t>pr</a:t>
            </a:r>
            <a:r>
              <a:rPr lang="cs-CZ" dirty="0" smtClean="0"/>
              <a:t>. je </a:t>
            </a:r>
            <a:r>
              <a:rPr lang="cs-CZ" dirty="0" err="1" smtClean="0"/>
              <a:t>pr</a:t>
            </a:r>
            <a:r>
              <a:rPr lang="cs-CZ" dirty="0" smtClean="0"/>
              <a:t>. jehož </a:t>
            </a:r>
            <a:r>
              <a:rPr lang="cs-CZ" dirty="0"/>
              <a:t>uplatnění </a:t>
            </a:r>
            <a:r>
              <a:rPr lang="cs-CZ" dirty="0" smtClean="0"/>
              <a:t>je </a:t>
            </a:r>
            <a:r>
              <a:rPr lang="cs-CZ" dirty="0"/>
              <a:t>způsobilé ovlivnit majetkovou sféru (tedy jmění, </a:t>
            </a:r>
            <a:r>
              <a:rPr lang="cs-CZ" dirty="0" smtClean="0"/>
              <a:t>ne </a:t>
            </a:r>
            <a:r>
              <a:rPr lang="cs-CZ" dirty="0"/>
              <a:t>jen majetek) osoby jej </a:t>
            </a:r>
            <a:r>
              <a:rPr lang="cs-CZ" dirty="0" smtClean="0"/>
              <a:t>uplatňující</a:t>
            </a:r>
          </a:p>
          <a:p>
            <a:pPr lvl="1"/>
            <a:r>
              <a:rPr lang="cs-CZ" dirty="0" smtClean="0"/>
              <a:t>→ i </a:t>
            </a:r>
            <a:r>
              <a:rPr lang="cs-CZ" dirty="0" err="1" smtClean="0"/>
              <a:t>pr</a:t>
            </a:r>
            <a:r>
              <a:rPr lang="cs-CZ" dirty="0" smtClean="0"/>
              <a:t>. k jednostrannému PJ (odstoupit, vypovědět, dovolat se RN</a:t>
            </a:r>
            <a:r>
              <a:rPr lang="cs-CZ" dirty="0"/>
              <a:t>,…; </a:t>
            </a:r>
            <a:r>
              <a:rPr lang="cs-CZ" dirty="0" err="1" smtClean="0"/>
              <a:t>Gestaltungsrechte</a:t>
            </a:r>
            <a:r>
              <a:rPr lang="cs-CZ" dirty="0" smtClean="0"/>
              <a:t>; jenže jaká povinnost D plnit se promlčuje?)</a:t>
            </a:r>
          </a:p>
          <a:p>
            <a:r>
              <a:rPr lang="cs-CZ" dirty="0" smtClean="0"/>
              <a:t>nepromlčují se jiná práva, NSJ (§ 611; ?)</a:t>
            </a:r>
          </a:p>
          <a:p>
            <a:pPr lvl="1"/>
            <a:r>
              <a:rPr lang="cs-CZ" dirty="0" smtClean="0"/>
              <a:t>x právo na odčinění újmy na těchto právech (§ 612 → § 629)</a:t>
            </a:r>
          </a:p>
          <a:p>
            <a:r>
              <a:rPr lang="cs-CZ" dirty="0"/>
              <a:t>zástavní a zadržovací </a:t>
            </a:r>
            <a:r>
              <a:rPr lang="cs-CZ" dirty="0" err="1"/>
              <a:t>pr</a:t>
            </a:r>
            <a:r>
              <a:rPr lang="cs-CZ" dirty="0"/>
              <a:t>. </a:t>
            </a:r>
            <a:r>
              <a:rPr lang="cs-CZ" dirty="0" smtClean="0"/>
              <a:t>se nepromlčí</a:t>
            </a:r>
            <a:endParaRPr lang="cs-CZ" dirty="0"/>
          </a:p>
          <a:p>
            <a:pPr lvl="2"/>
            <a:r>
              <a:rPr lang="cs-CZ" dirty="0" smtClean="0"/>
              <a:t>dříve </a:t>
            </a:r>
            <a:r>
              <a:rPr lang="cs-CZ" dirty="0"/>
              <a:t>než jimi zajištěná pohledávka (§ 615/1)</a:t>
            </a:r>
          </a:p>
          <a:p>
            <a:pPr lvl="2"/>
            <a:r>
              <a:rPr lang="cs-CZ" dirty="0"/>
              <a:t>dokud má ZV movitou zástavu u sebe či v opatrování </a:t>
            </a:r>
            <a:r>
              <a:rPr lang="cs-CZ" dirty="0" err="1"/>
              <a:t>tertia</a:t>
            </a:r>
            <a:r>
              <a:rPr lang="cs-CZ" dirty="0"/>
              <a:t> (§ 615/2)</a:t>
            </a:r>
          </a:p>
          <a:p>
            <a:pPr lvl="1"/>
            <a:r>
              <a:rPr lang="cs-CZ" dirty="0"/>
              <a:t>promlčení pohledávky nebrání ZV v uspokojení ze zástavy</a:t>
            </a:r>
          </a:p>
          <a:p>
            <a:r>
              <a:rPr lang="cs-CZ" dirty="0" err="1"/>
              <a:t>pr</a:t>
            </a:r>
            <a:r>
              <a:rPr lang="cs-CZ" dirty="0"/>
              <a:t>. V proti ručiteli se nepromlčí před právem vůči D (§ 2025/1)</a:t>
            </a:r>
          </a:p>
          <a:p>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131</a:t>
            </a:fld>
            <a:endParaRPr lang="cs-CZ"/>
          </a:p>
        </p:txBody>
      </p:sp>
    </p:spTree>
    <p:extLst>
      <p:ext uri="{BB962C8B-B14F-4D97-AF65-F5344CB8AC3E}">
        <p14:creationId xmlns:p14="http://schemas.microsoft.com/office/powerpoint/2010/main" val="3654803510"/>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obecný počátek PL</a:t>
            </a:r>
          </a:p>
          <a:p>
            <a:pPr lvl="1"/>
            <a:r>
              <a:rPr lang="cs-CZ" dirty="0" err="1" smtClean="0"/>
              <a:t>actio</a:t>
            </a:r>
            <a:r>
              <a:rPr lang="cs-CZ" dirty="0" smtClean="0"/>
              <a:t> </a:t>
            </a:r>
            <a:r>
              <a:rPr lang="cs-CZ" dirty="0" err="1" smtClean="0"/>
              <a:t>nata</a:t>
            </a:r>
            <a:r>
              <a:rPr lang="cs-CZ" dirty="0" smtClean="0"/>
              <a:t> (§ 619/1 </a:t>
            </a:r>
            <a:r>
              <a:rPr lang="cs-CZ" dirty="0"/>
              <a:t>OVM je i rozhodce (§ 3017</a:t>
            </a:r>
            <a:r>
              <a:rPr lang="cs-CZ" dirty="0" smtClean="0"/>
              <a:t>)</a:t>
            </a:r>
          </a:p>
          <a:p>
            <a:pPr lvl="1"/>
            <a:r>
              <a:rPr lang="cs-CZ" dirty="0" smtClean="0"/>
              <a:t>u SL </a:t>
            </a:r>
            <a:r>
              <a:rPr lang="cs-CZ" dirty="0"/>
              <a:t>oprávněný </a:t>
            </a:r>
            <a:r>
              <a:rPr lang="cs-CZ" dirty="0" smtClean="0"/>
              <a:t>(§ </a:t>
            </a:r>
            <a:r>
              <a:rPr lang="cs-CZ" dirty="0"/>
              <a:t>619/2 alt</a:t>
            </a:r>
            <a:r>
              <a:rPr lang="cs-CZ" dirty="0" smtClean="0"/>
              <a:t>.; § 4/2)</a:t>
            </a:r>
          </a:p>
          <a:p>
            <a:pPr lvl="2"/>
            <a:r>
              <a:rPr lang="cs-CZ" dirty="0"/>
              <a:t>se dozvěděl </a:t>
            </a:r>
            <a:r>
              <a:rPr lang="cs-CZ" dirty="0" smtClean="0"/>
              <a:t>o okolnostech rozhodných pro počátek běhu PL</a:t>
            </a:r>
          </a:p>
          <a:p>
            <a:pPr lvl="2"/>
            <a:r>
              <a:rPr lang="cs-CZ" dirty="0" smtClean="0"/>
              <a:t>se o nich dozvědět měl a mohl (x nedbalý věřitel; </a:t>
            </a:r>
            <a:r>
              <a:rPr lang="cs-CZ" dirty="0" err="1" smtClean="0"/>
              <a:t>it</a:t>
            </a:r>
            <a:r>
              <a:rPr lang="cs-CZ" dirty="0" smtClean="0"/>
              <a:t>. § 3036)</a:t>
            </a:r>
          </a:p>
          <a:p>
            <a:pPr lvl="1"/>
            <a:r>
              <a:rPr lang="cs-CZ" dirty="0" smtClean="0"/>
              <a:t>u OL ode dne, kdy právo dospělo (§ 629/2)</a:t>
            </a:r>
          </a:p>
          <a:p>
            <a:r>
              <a:rPr lang="cs-CZ" dirty="0" smtClean="0"/>
              <a:t>okolnosti rozhodné pro počátek běhu PL</a:t>
            </a:r>
          </a:p>
          <a:p>
            <a:pPr lvl="1"/>
            <a:r>
              <a:rPr lang="cs-CZ" dirty="0" smtClean="0"/>
              <a:t>obecně (ADZ 272)</a:t>
            </a:r>
          </a:p>
          <a:p>
            <a:pPr lvl="2"/>
            <a:r>
              <a:rPr lang="cs-CZ" dirty="0" smtClean="0"/>
              <a:t>vznik či existence </a:t>
            </a:r>
            <a:r>
              <a:rPr lang="cs-CZ" dirty="0" err="1" smtClean="0"/>
              <a:t>pr</a:t>
            </a:r>
            <a:r>
              <a:rPr lang="cs-CZ" dirty="0" smtClean="0"/>
              <a:t>.</a:t>
            </a:r>
          </a:p>
          <a:p>
            <a:pPr lvl="2"/>
            <a:r>
              <a:rPr lang="cs-CZ" dirty="0" smtClean="0"/>
              <a:t>vůči komu jej uplatnit</a:t>
            </a:r>
          </a:p>
          <a:p>
            <a:pPr lvl="1"/>
            <a:r>
              <a:rPr lang="cs-CZ" dirty="0" smtClean="0"/>
              <a:t>u </a:t>
            </a:r>
            <a:r>
              <a:rPr lang="cs-CZ" dirty="0" err="1" smtClean="0"/>
              <a:t>pr</a:t>
            </a:r>
            <a:r>
              <a:rPr lang="cs-CZ" dirty="0" smtClean="0"/>
              <a:t>. na náhradu škody (§ 620/1) vědomost (§ 4/2)</a:t>
            </a:r>
          </a:p>
          <a:p>
            <a:pPr lvl="2"/>
            <a:r>
              <a:rPr lang="cs-CZ" dirty="0" smtClean="0"/>
              <a:t>o škodě</a:t>
            </a:r>
          </a:p>
          <a:p>
            <a:pPr lvl="2"/>
            <a:r>
              <a:rPr lang="cs-CZ" dirty="0" smtClean="0"/>
              <a:t>osobě povinné k její náhradě</a:t>
            </a:r>
          </a:p>
          <a:p>
            <a:pPr lvl="1"/>
            <a:r>
              <a:rPr lang="cs-CZ" dirty="0"/>
              <a:t>u </a:t>
            </a:r>
            <a:r>
              <a:rPr lang="cs-CZ" dirty="0" err="1"/>
              <a:t>pr</a:t>
            </a:r>
            <a:r>
              <a:rPr lang="cs-CZ" dirty="0"/>
              <a:t>. na náhradu škody </a:t>
            </a:r>
            <a:r>
              <a:rPr lang="cs-CZ" dirty="0" smtClean="0"/>
              <a:t>způsobené vadou výrobku (§ 620/2; § 2939)</a:t>
            </a:r>
          </a:p>
          <a:p>
            <a:pPr lvl="2"/>
            <a:r>
              <a:rPr lang="cs-CZ" dirty="0"/>
              <a:t>vědomost (§ 4/2) o </a:t>
            </a:r>
            <a:r>
              <a:rPr lang="cs-CZ" dirty="0" smtClean="0"/>
              <a:t>škodě, vadě a totožnosti výrobce</a:t>
            </a:r>
          </a:p>
          <a:p>
            <a:pPr lvl="1"/>
            <a:r>
              <a:rPr lang="cs-CZ" dirty="0" smtClean="0"/>
              <a:t>u </a:t>
            </a:r>
            <a:r>
              <a:rPr lang="cs-CZ" dirty="0" err="1" smtClean="0"/>
              <a:t>pr</a:t>
            </a:r>
            <a:r>
              <a:rPr lang="cs-CZ" dirty="0" smtClean="0"/>
              <a:t>. na vydání BO (§ 621) vědomost </a:t>
            </a:r>
            <a:r>
              <a:rPr lang="cs-CZ" dirty="0"/>
              <a:t>(§ 4/2</a:t>
            </a:r>
            <a:r>
              <a:rPr lang="cs-CZ" dirty="0" smtClean="0"/>
              <a:t>)</a:t>
            </a:r>
          </a:p>
          <a:p>
            <a:pPr lvl="2"/>
            <a:r>
              <a:rPr lang="cs-CZ" dirty="0" smtClean="0"/>
              <a:t>že došlo k BO </a:t>
            </a:r>
          </a:p>
          <a:p>
            <a:pPr lvl="2"/>
            <a:r>
              <a:rPr lang="cs-CZ" dirty="0"/>
              <a:t>osobě povinné k </a:t>
            </a:r>
            <a:r>
              <a:rPr lang="cs-CZ" dirty="0" smtClean="0"/>
              <a:t>jeho náhradě</a:t>
            </a:r>
          </a:p>
          <a:p>
            <a:pPr lvl="2"/>
            <a:endParaRPr lang="cs-CZ" dirty="0" smtClean="0"/>
          </a:p>
          <a:p>
            <a:pPr lvl="1"/>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132</a:t>
            </a:fld>
            <a:endParaRPr lang="cs-CZ"/>
          </a:p>
        </p:txBody>
      </p:sp>
    </p:spTree>
    <p:extLst>
      <p:ext uri="{BB962C8B-B14F-4D97-AF65-F5344CB8AC3E}">
        <p14:creationId xmlns:p14="http://schemas.microsoft.com/office/powerpoint/2010/main" val="3998207249"/>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dirty="0" smtClean="0"/>
              <a:t>zvláštní počátek PL</a:t>
            </a:r>
          </a:p>
          <a:p>
            <a:pPr lvl="1"/>
            <a:r>
              <a:rPr lang="cs-CZ" dirty="0" smtClean="0"/>
              <a:t>svéprávností </a:t>
            </a:r>
            <a:r>
              <a:rPr lang="cs-CZ" dirty="0" err="1" smtClean="0"/>
              <a:t>neplněsvéprávného</a:t>
            </a:r>
            <a:r>
              <a:rPr lang="cs-CZ" dirty="0" smtClean="0"/>
              <a:t> nezletilého při újm</a:t>
            </a:r>
            <a:r>
              <a:rPr lang="cs-CZ" dirty="0"/>
              <a:t>ě</a:t>
            </a:r>
            <a:r>
              <a:rPr lang="cs-CZ" dirty="0" smtClean="0"/>
              <a:t> </a:t>
            </a:r>
            <a:r>
              <a:rPr lang="cs-CZ" dirty="0"/>
              <a:t>na </a:t>
            </a:r>
            <a:r>
              <a:rPr lang="cs-CZ" dirty="0" smtClean="0"/>
              <a:t>zdraví (§ 622)</a:t>
            </a:r>
          </a:p>
          <a:p>
            <a:pPr lvl="2"/>
            <a:r>
              <a:rPr lang="cs-CZ" dirty="0" smtClean="0"/>
              <a:t>x nenabude plné svéprávnosti ⇾ jmenováním opatrovníka</a:t>
            </a:r>
          </a:p>
          <a:p>
            <a:pPr lvl="1"/>
            <a:r>
              <a:rPr lang="cs-CZ" dirty="0" smtClean="0"/>
              <a:t>dílčí plnění dluhu (§ 623+ §641)</a:t>
            </a:r>
          </a:p>
          <a:p>
            <a:pPr lvl="2"/>
            <a:r>
              <a:rPr lang="cs-CZ" dirty="0" smtClean="0"/>
              <a:t>den dospělosti každého dílčího plnění </a:t>
            </a:r>
          </a:p>
          <a:p>
            <a:pPr lvl="2"/>
            <a:r>
              <a:rPr lang="cs-CZ" dirty="0" smtClean="0"/>
              <a:t>den dospělosti nesplněného dílčího plnění při ztrátě výhody splátek (§ 641, § 1931, § 2394)</a:t>
            </a:r>
          </a:p>
          <a:p>
            <a:pPr lvl="1"/>
            <a:r>
              <a:rPr lang="cs-CZ" dirty="0" smtClean="0"/>
              <a:t>vydání peněžních prostředků (účet, vklad; § 624)</a:t>
            </a:r>
          </a:p>
          <a:p>
            <a:pPr lvl="2"/>
            <a:r>
              <a:rPr lang="cs-CZ" dirty="0" smtClean="0"/>
              <a:t>den zániku </a:t>
            </a:r>
            <a:r>
              <a:rPr lang="cs-CZ" dirty="0" err="1" smtClean="0"/>
              <a:t>sml</a:t>
            </a:r>
            <a:r>
              <a:rPr lang="cs-CZ" dirty="0" smtClean="0"/>
              <a:t>. závazku</a:t>
            </a:r>
          </a:p>
          <a:p>
            <a:pPr lvl="1"/>
            <a:r>
              <a:rPr lang="cs-CZ" dirty="0" smtClean="0"/>
              <a:t>NŠ (§ 636 a 637)</a:t>
            </a:r>
          </a:p>
          <a:p>
            <a:pPr lvl="1"/>
            <a:r>
              <a:rPr lang="cs-CZ" dirty="0" smtClean="0"/>
              <a:t>BO (§ 638)</a:t>
            </a:r>
          </a:p>
          <a:p>
            <a:pPr lvl="1"/>
            <a:r>
              <a:rPr lang="cs-CZ" dirty="0" smtClean="0"/>
              <a:t>uznání dluhu a přiznání práva (§ 639 </a:t>
            </a:r>
            <a:r>
              <a:rPr lang="cs-CZ" dirty="0" err="1" smtClean="0"/>
              <a:t>an</a:t>
            </a:r>
            <a:r>
              <a:rPr lang="cs-CZ" dirty="0" smtClean="0"/>
              <a:t>.)</a:t>
            </a:r>
          </a:p>
          <a:p>
            <a:pPr lvl="1"/>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133</a:t>
            </a:fld>
            <a:endParaRPr lang="cs-CZ"/>
          </a:p>
        </p:txBody>
      </p:sp>
    </p:spTree>
    <p:extLst>
      <p:ext uri="{BB962C8B-B14F-4D97-AF65-F5344CB8AC3E}">
        <p14:creationId xmlns:p14="http://schemas.microsoft.com/office/powerpoint/2010/main" val="148218817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pPr lvl="1"/>
            <a:r>
              <a:rPr lang="cs-CZ" dirty="0"/>
              <a:t>dopravované věci (§ 625)</a:t>
            </a:r>
          </a:p>
          <a:p>
            <a:pPr lvl="2"/>
            <a:r>
              <a:rPr lang="cs-CZ" dirty="0"/>
              <a:t>celkové zničení nebo ztráta</a:t>
            </a:r>
          </a:p>
          <a:p>
            <a:pPr lvl="3"/>
            <a:r>
              <a:rPr lang="cs-CZ" dirty="0"/>
              <a:t>den, kdy zásilka měla být doručena</a:t>
            </a:r>
          </a:p>
          <a:p>
            <a:pPr lvl="2"/>
            <a:r>
              <a:rPr lang="cs-CZ" dirty="0"/>
              <a:t>poškození nebo opožděné doručení </a:t>
            </a:r>
          </a:p>
          <a:p>
            <a:pPr lvl="3"/>
            <a:r>
              <a:rPr lang="cs-CZ" dirty="0"/>
              <a:t>den doručení</a:t>
            </a:r>
          </a:p>
          <a:p>
            <a:pPr lvl="1"/>
            <a:r>
              <a:rPr lang="cs-CZ" dirty="0" smtClean="0"/>
              <a:t>pojistné plnění (§ 626)</a:t>
            </a:r>
          </a:p>
          <a:p>
            <a:pPr lvl="2"/>
            <a:r>
              <a:rPr lang="cs-CZ" dirty="0" smtClean="0"/>
              <a:t>počne za jeden rok od pojistné události </a:t>
            </a:r>
          </a:p>
          <a:p>
            <a:pPr lvl="1"/>
            <a:r>
              <a:rPr lang="cs-CZ" dirty="0" smtClean="0"/>
              <a:t>platí-li se </a:t>
            </a:r>
            <a:r>
              <a:rPr lang="cs-CZ" dirty="0"/>
              <a:t>podle zvyklosti nebo praxe </a:t>
            </a:r>
            <a:r>
              <a:rPr lang="cs-CZ" dirty="0" smtClean="0"/>
              <a:t>až po vyúčtování (§ 627)</a:t>
            </a:r>
          </a:p>
          <a:p>
            <a:pPr lvl="2"/>
            <a:r>
              <a:rPr lang="cs-CZ" dirty="0" smtClean="0"/>
              <a:t>den následující po konci období, kdy mělo být vyúčtování předloženo</a:t>
            </a:r>
          </a:p>
          <a:p>
            <a:pPr lvl="1"/>
            <a:r>
              <a:rPr lang="cs-CZ" dirty="0" err="1" smtClean="0"/>
              <a:t>pr</a:t>
            </a:r>
            <a:r>
              <a:rPr lang="cs-CZ" dirty="0" smtClean="0"/>
              <a:t>. nejprve uplatněno u příslušné osoby (§ 628)</a:t>
            </a:r>
          </a:p>
          <a:p>
            <a:pPr lvl="2"/>
            <a:r>
              <a:rPr lang="cs-CZ" dirty="0" smtClean="0"/>
              <a:t>den, kdy u ní bylo uplatněno</a:t>
            </a:r>
          </a:p>
          <a:p>
            <a:pPr lvl="2"/>
            <a:r>
              <a:rPr lang="cs-CZ" dirty="0" smtClean="0"/>
              <a:t>srov. obecně § 1921, KS § 2112, 2129, </a:t>
            </a:r>
            <a:r>
              <a:rPr lang="cs-CZ" dirty="0" err="1" smtClean="0"/>
              <a:t>SoD</a:t>
            </a:r>
            <a:r>
              <a:rPr lang="cs-CZ" dirty="0" smtClean="0"/>
              <a:t> § 2618</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134</a:t>
            </a:fld>
            <a:endParaRPr lang="cs-CZ"/>
          </a:p>
        </p:txBody>
      </p:sp>
    </p:spTree>
    <p:extLst>
      <p:ext uri="{BB962C8B-B14F-4D97-AF65-F5344CB8AC3E}">
        <p14:creationId xmlns:p14="http://schemas.microsoft.com/office/powerpoint/2010/main" val="168113062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dirty="0" smtClean="0"/>
              <a:t>obecná délka PL</a:t>
            </a:r>
          </a:p>
          <a:p>
            <a:pPr lvl="1"/>
            <a:r>
              <a:rPr lang="cs-CZ" dirty="0" smtClean="0"/>
              <a:t>3 roky (§ 629/1; § 619/2 ⇾ subjektivní)</a:t>
            </a:r>
          </a:p>
          <a:p>
            <a:pPr lvl="1"/>
            <a:r>
              <a:rPr lang="cs-CZ" dirty="0" smtClean="0"/>
              <a:t>max. 10 let jen pro majetková </a:t>
            </a:r>
            <a:r>
              <a:rPr lang="cs-CZ" dirty="0" err="1" smtClean="0"/>
              <a:t>pr</a:t>
            </a:r>
            <a:r>
              <a:rPr lang="cs-CZ" dirty="0" smtClean="0"/>
              <a:t>. (§ 629/2; objektivní od dospělosti)</a:t>
            </a:r>
          </a:p>
          <a:p>
            <a:pPr lvl="2"/>
            <a:r>
              <a:rPr lang="cs-CZ" dirty="0" smtClean="0"/>
              <a:t>x 636/3</a:t>
            </a:r>
          </a:p>
          <a:p>
            <a:r>
              <a:rPr lang="cs-CZ" dirty="0" smtClean="0"/>
              <a:t>ujednání PL</a:t>
            </a:r>
          </a:p>
          <a:p>
            <a:pPr lvl="1"/>
            <a:r>
              <a:rPr lang="cs-CZ" dirty="0" smtClean="0"/>
              <a:t>lze jen u subjektivní</a:t>
            </a:r>
          </a:p>
          <a:p>
            <a:pPr lvl="1"/>
            <a:r>
              <a:rPr lang="cs-CZ" dirty="0" smtClean="0"/>
              <a:t>v rozmezí 1-15 let (§ 630/1; časové omezení) </a:t>
            </a:r>
          </a:p>
          <a:p>
            <a:pPr lvl="1"/>
            <a:r>
              <a:rPr lang="cs-CZ" dirty="0" smtClean="0"/>
              <a:t>nepřihlíží se (§ 630/2) k odchylce</a:t>
            </a:r>
          </a:p>
          <a:p>
            <a:pPr lvl="2"/>
            <a:r>
              <a:rPr lang="cs-CZ" dirty="0" smtClean="0"/>
              <a:t>v neprospěch slabší strany (osobní omezení)</a:t>
            </a:r>
          </a:p>
          <a:p>
            <a:pPr lvl="2"/>
            <a:r>
              <a:rPr lang="cs-CZ" dirty="0" smtClean="0"/>
              <a:t>u pojištění (§ 2771; )</a:t>
            </a:r>
          </a:p>
          <a:p>
            <a:pPr lvl="2"/>
            <a:r>
              <a:rPr lang="cs-CZ" dirty="0" smtClean="0"/>
              <a:t>o kratší PL práva na plnění z újmy na svobodě, životě nebo zdraví  (</a:t>
            </a:r>
            <a:r>
              <a:rPr lang="cs-CZ" dirty="0" err="1" smtClean="0"/>
              <a:t>v.o</a:t>
            </a:r>
            <a:r>
              <a:rPr lang="cs-CZ" dirty="0" smtClean="0"/>
              <a:t>.)</a:t>
            </a:r>
          </a:p>
          <a:p>
            <a:pPr lvl="2"/>
            <a:r>
              <a:rPr lang="cs-CZ" dirty="0" smtClean="0"/>
              <a:t>o kratší PL práva z úmyslného porušení povinnosti (věcné omezení)</a:t>
            </a:r>
          </a:p>
          <a:p>
            <a:pPr lvl="2"/>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135</a:t>
            </a:fld>
            <a:endParaRPr lang="cs-CZ"/>
          </a:p>
        </p:txBody>
      </p:sp>
    </p:spTree>
    <p:extLst>
      <p:ext uri="{BB962C8B-B14F-4D97-AF65-F5344CB8AC3E}">
        <p14:creationId xmlns:p14="http://schemas.microsoft.com/office/powerpoint/2010/main" val="39998282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smtClean="0"/>
              <a:t>zvláštní délka PL</a:t>
            </a:r>
          </a:p>
          <a:p>
            <a:pPr lvl="1"/>
            <a:r>
              <a:rPr lang="cs-CZ" dirty="0" err="1" smtClean="0"/>
              <a:t>pr</a:t>
            </a:r>
            <a:r>
              <a:rPr lang="cs-CZ" dirty="0" smtClean="0"/>
              <a:t>. zapsané do VS nebo rejstříku zástav (výmaz → § 618),</a:t>
            </a:r>
          </a:p>
          <a:p>
            <a:pPr lvl="2"/>
            <a:r>
              <a:rPr lang="cs-CZ" dirty="0" smtClean="0"/>
              <a:t>lze-li je vykonat jednorázově (§ 631);</a:t>
            </a:r>
          </a:p>
          <a:p>
            <a:pPr lvl="3"/>
            <a:r>
              <a:rPr lang="cs-CZ" dirty="0" smtClean="0"/>
              <a:t>10 let ode dne, kdy mohlo poprvé</a:t>
            </a:r>
          </a:p>
          <a:p>
            <a:pPr lvl="2"/>
            <a:r>
              <a:rPr lang="cs-CZ" dirty="0"/>
              <a:t>lze-li </a:t>
            </a:r>
            <a:r>
              <a:rPr lang="cs-CZ" dirty="0" smtClean="0"/>
              <a:t>je vykonávat nepřetržitě nebo opakovaně (§ 632; </a:t>
            </a:r>
            <a:r>
              <a:rPr lang="cs-CZ" dirty="0"/>
              <a:t>zejména </a:t>
            </a:r>
            <a:r>
              <a:rPr lang="cs-CZ" dirty="0" smtClean="0"/>
              <a:t>VB)</a:t>
            </a:r>
          </a:p>
          <a:p>
            <a:pPr lvl="3"/>
            <a:r>
              <a:rPr lang="cs-CZ" dirty="0"/>
              <a:t>10 let nevykonáváno </a:t>
            </a:r>
            <a:endParaRPr lang="cs-CZ" dirty="0" smtClean="0"/>
          </a:p>
          <a:p>
            <a:pPr lvl="2"/>
            <a:r>
              <a:rPr lang="cs-CZ" dirty="0" smtClean="0"/>
              <a:t>se vykonává jen zřídka </a:t>
            </a:r>
          </a:p>
          <a:p>
            <a:pPr lvl="3"/>
            <a:r>
              <a:rPr lang="cs-CZ" dirty="0" smtClean="0"/>
              <a:t>10 </a:t>
            </a:r>
            <a:r>
              <a:rPr lang="cs-CZ" dirty="0"/>
              <a:t>let </a:t>
            </a:r>
            <a:r>
              <a:rPr lang="cs-CZ" dirty="0" smtClean="0"/>
              <a:t>nevykonáváno + min 3 příležitosti</a:t>
            </a:r>
          </a:p>
          <a:p>
            <a:pPr lvl="1"/>
            <a:r>
              <a:rPr lang="cs-CZ" dirty="0" smtClean="0"/>
              <a:t>VB jehož výkonu brání zavázaný (§ 633/1) 3 </a:t>
            </a:r>
            <a:r>
              <a:rPr lang="cs-CZ" dirty="0"/>
              <a:t>roky (výmaz → § 618)</a:t>
            </a:r>
            <a:endParaRPr lang="cs-CZ" dirty="0" smtClean="0"/>
          </a:p>
          <a:p>
            <a:pPr lvl="1"/>
            <a:r>
              <a:rPr lang="cs-CZ" dirty="0" smtClean="0"/>
              <a:t>jednotlivá plnění z RB jako pohledávka (§ 633/2 → § 629)</a:t>
            </a:r>
          </a:p>
          <a:p>
            <a:pPr lvl="1"/>
            <a:r>
              <a:rPr lang="cs-CZ" dirty="0" err="1" smtClean="0"/>
              <a:t>pr</a:t>
            </a:r>
            <a:r>
              <a:rPr lang="cs-CZ" dirty="0" smtClean="0"/>
              <a:t> požadovat soudní určil obsah smlouvy 1 rok </a:t>
            </a:r>
          </a:p>
          <a:p>
            <a:pPr lvl="2"/>
            <a:r>
              <a:rPr lang="cs-CZ" dirty="0" err="1" smtClean="0"/>
              <a:t>PdC</a:t>
            </a:r>
            <a:r>
              <a:rPr lang="cs-CZ" dirty="0" smtClean="0"/>
              <a:t> (§ 1785) a doplnění obsahu </a:t>
            </a:r>
            <a:r>
              <a:rPr lang="cs-CZ" dirty="0" err="1" smtClean="0"/>
              <a:t>tertiem</a:t>
            </a:r>
            <a:r>
              <a:rPr lang="cs-CZ" dirty="0" smtClean="0"/>
              <a:t> (§ 1749)</a:t>
            </a:r>
          </a:p>
          <a:p>
            <a:pPr lvl="1"/>
            <a:r>
              <a:rPr lang="cs-CZ" dirty="0" err="1" smtClean="0"/>
              <a:t>pr</a:t>
            </a:r>
            <a:r>
              <a:rPr lang="cs-CZ" dirty="0" smtClean="0"/>
              <a:t>. na pojistné plnění z </a:t>
            </a:r>
          </a:p>
          <a:p>
            <a:pPr lvl="2"/>
            <a:r>
              <a:rPr lang="cs-CZ" dirty="0" smtClean="0"/>
              <a:t>životního pojištění 10 let (§ 635/1)</a:t>
            </a:r>
            <a:endParaRPr lang="cs-CZ" dirty="0"/>
          </a:p>
          <a:p>
            <a:pPr lvl="2"/>
            <a:r>
              <a:rPr lang="cs-CZ" dirty="0" smtClean="0"/>
              <a:t>pojištění odpovědnosti nejpozději promlčením jím krytého práva (§ 635/2; tedy i v subjektivní lhůtě)</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136</a:t>
            </a:fld>
            <a:endParaRPr lang="cs-CZ"/>
          </a:p>
        </p:txBody>
      </p:sp>
    </p:spTree>
    <p:extLst>
      <p:ext uri="{BB962C8B-B14F-4D97-AF65-F5344CB8AC3E}">
        <p14:creationId xmlns:p14="http://schemas.microsoft.com/office/powerpoint/2010/main" val="704583290"/>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pPr lvl="1"/>
            <a:r>
              <a:rPr lang="cs-CZ" dirty="0" err="1" smtClean="0"/>
              <a:t>pr</a:t>
            </a:r>
            <a:r>
              <a:rPr lang="cs-CZ" dirty="0" smtClean="0"/>
              <a:t>. na náhradu škody nebo jiné újmy</a:t>
            </a:r>
          </a:p>
          <a:p>
            <a:pPr lvl="2"/>
            <a:r>
              <a:rPr lang="cs-CZ" dirty="0" smtClean="0"/>
              <a:t>nejpozději 10 let ode dne, kdy škoda nebo újma vznikla (§ 636/1)</a:t>
            </a:r>
          </a:p>
          <a:p>
            <a:pPr lvl="2"/>
            <a:r>
              <a:rPr lang="cs-CZ" dirty="0" smtClean="0"/>
              <a:t>způsobené úmyslně a (§ 636/2)</a:t>
            </a:r>
          </a:p>
          <a:p>
            <a:pPr lvl="3"/>
            <a:r>
              <a:rPr lang="cs-CZ" dirty="0"/>
              <a:t>nejpozději 15 let, ode dne, </a:t>
            </a:r>
            <a:r>
              <a:rPr lang="cs-CZ" dirty="0" smtClean="0"/>
              <a:t>…	</a:t>
            </a:r>
          </a:p>
          <a:p>
            <a:pPr lvl="2"/>
            <a:r>
              <a:rPr lang="cs-CZ" dirty="0" smtClean="0"/>
              <a:t>způsobené porušením </a:t>
            </a:r>
            <a:r>
              <a:rPr lang="cs-CZ" dirty="0" err="1" smtClean="0"/>
              <a:t>pov</a:t>
            </a:r>
            <a:r>
              <a:rPr lang="cs-CZ" dirty="0" smtClean="0"/>
              <a:t>. v důsledku úplatkářství (§ 636/2)</a:t>
            </a:r>
          </a:p>
          <a:p>
            <a:pPr lvl="3"/>
            <a:r>
              <a:rPr lang="cs-CZ" dirty="0"/>
              <a:t>nejpozději 15 let, ode dne, …</a:t>
            </a:r>
            <a:endParaRPr lang="cs-CZ" dirty="0" smtClean="0"/>
          </a:p>
          <a:p>
            <a:pPr lvl="2"/>
            <a:r>
              <a:rPr lang="cs-CZ" dirty="0" smtClean="0"/>
              <a:t>x na svobodě, životě nebo na zdraví</a:t>
            </a:r>
          </a:p>
          <a:p>
            <a:pPr lvl="1"/>
            <a:r>
              <a:rPr lang="cs-CZ" dirty="0" err="1" smtClean="0"/>
              <a:t>pr</a:t>
            </a:r>
            <a:r>
              <a:rPr lang="cs-CZ" dirty="0" smtClean="0"/>
              <a:t>. na náhradu škody způsobenou vadou výrobku dle § 2939 (§637</a:t>
            </a:r>
            <a:r>
              <a:rPr lang="cs-CZ" dirty="0"/>
              <a:t>)</a:t>
            </a:r>
            <a:endParaRPr lang="cs-CZ" dirty="0" smtClean="0"/>
          </a:p>
          <a:p>
            <a:pPr lvl="2"/>
            <a:r>
              <a:rPr lang="cs-CZ" dirty="0" smtClean="0"/>
              <a:t>nejpozději 10 let ode dne, kdy výrobce uvedl vadný výrobek na trh</a:t>
            </a:r>
          </a:p>
          <a:p>
            <a:pPr lvl="1"/>
            <a:r>
              <a:rPr lang="cs-CZ" dirty="0" err="1" smtClean="0"/>
              <a:t>pr</a:t>
            </a:r>
            <a:r>
              <a:rPr lang="cs-CZ" dirty="0" smtClean="0"/>
              <a:t>. na vydání BO (§ 638)</a:t>
            </a:r>
          </a:p>
          <a:p>
            <a:pPr lvl="2"/>
            <a:r>
              <a:rPr lang="cs-CZ" dirty="0" smtClean="0"/>
              <a:t>nejpozději 10 let ode dne, kdy k BO došlo</a:t>
            </a:r>
          </a:p>
          <a:p>
            <a:pPr lvl="2"/>
            <a:r>
              <a:rPr lang="cs-CZ" dirty="0" smtClean="0"/>
              <a:t>nabytého úmyslně</a:t>
            </a:r>
          </a:p>
          <a:p>
            <a:pPr lvl="3"/>
            <a:r>
              <a:rPr lang="cs-CZ" dirty="0" smtClean="0"/>
              <a:t>nejpozději za 15 let ode dne…</a:t>
            </a:r>
          </a:p>
          <a:p>
            <a:pPr lvl="1"/>
            <a:r>
              <a:rPr lang="cs-CZ" dirty="0" smtClean="0"/>
              <a:t>uznání D dle § 2053-54 (§ 639+§ 642; promlčeného § 653/1)</a:t>
            </a:r>
          </a:p>
          <a:p>
            <a:pPr lvl="2"/>
            <a:r>
              <a:rPr lang="cs-CZ" dirty="0" smtClean="0"/>
              <a:t>10 let ode dne (alt.)</a:t>
            </a:r>
          </a:p>
          <a:p>
            <a:pPr lvl="3"/>
            <a:r>
              <a:rPr lang="cs-CZ" dirty="0" smtClean="0"/>
              <a:t>kdy k uznání D došlo</a:t>
            </a:r>
          </a:p>
          <a:p>
            <a:pPr lvl="3"/>
            <a:r>
              <a:rPr lang="cs-CZ" dirty="0" smtClean="0"/>
              <a:t>od posledního dne doby, do které se dlužník zavázal splnit</a:t>
            </a:r>
          </a:p>
          <a:p>
            <a:pPr lvl="1"/>
            <a:r>
              <a:rPr lang="cs-CZ" dirty="0" err="1" smtClean="0"/>
              <a:t>pr</a:t>
            </a:r>
            <a:r>
              <a:rPr lang="cs-CZ" dirty="0" smtClean="0"/>
              <a:t>. přiznané rozhodnutím OVM (+ 3017; § 640+§ 642; </a:t>
            </a:r>
            <a:r>
              <a:rPr lang="cs-CZ" dirty="0"/>
              <a:t>promlčeného § </a:t>
            </a:r>
            <a:r>
              <a:rPr lang="cs-CZ" dirty="0" smtClean="0"/>
              <a:t>653/2)</a:t>
            </a:r>
          </a:p>
          <a:p>
            <a:pPr lvl="2"/>
            <a:r>
              <a:rPr lang="cs-CZ" dirty="0" smtClean="0"/>
              <a:t>10 let ode dne, kdy mělo být podle rozhodnutí plněno</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137</a:t>
            </a:fld>
            <a:endParaRPr lang="cs-CZ"/>
          </a:p>
        </p:txBody>
      </p:sp>
    </p:spTree>
    <p:extLst>
      <p:ext uri="{BB962C8B-B14F-4D97-AF65-F5344CB8AC3E}">
        <p14:creationId xmlns:p14="http://schemas.microsoft.com/office/powerpoint/2010/main" val="21974030"/>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dirty="0" smtClean="0"/>
              <a:t>přechod </a:t>
            </a:r>
            <a:r>
              <a:rPr lang="cs-CZ" dirty="0" err="1" smtClean="0"/>
              <a:t>pov</a:t>
            </a:r>
            <a:r>
              <a:rPr lang="cs-CZ" dirty="0" smtClean="0"/>
              <a:t>. na dědice (§ 643/1)</a:t>
            </a:r>
          </a:p>
          <a:p>
            <a:pPr lvl="1"/>
            <a:r>
              <a:rPr lang="cs-CZ" dirty="0" smtClean="0"/>
              <a:t>nejdříve uplynutím 6 měsíců ode dne potvrzení nabytí dědictví</a:t>
            </a:r>
          </a:p>
          <a:p>
            <a:r>
              <a:rPr lang="cs-CZ" dirty="0" smtClean="0"/>
              <a:t>obnovení PO</a:t>
            </a:r>
            <a:r>
              <a:rPr lang="cs-CZ" dirty="0"/>
              <a:t> (§ </a:t>
            </a:r>
            <a:r>
              <a:rPr lang="cs-CZ" dirty="0" smtClean="0"/>
              <a:t>643/2; § 209)</a:t>
            </a:r>
          </a:p>
          <a:p>
            <a:pPr lvl="1"/>
            <a:r>
              <a:rPr lang="cs-CZ" dirty="0"/>
              <a:t>nejdříve uplynutím 6 měsíců ode dne </a:t>
            </a:r>
            <a:r>
              <a:rPr lang="cs-CZ" dirty="0" smtClean="0"/>
              <a:t>obnovení zápisu PO ve VR</a:t>
            </a:r>
          </a:p>
          <a:p>
            <a:r>
              <a:rPr lang="cs-CZ" dirty="0" smtClean="0"/>
              <a:t>plní-li ZD, regres vůči D (§ 644; § 1937)</a:t>
            </a:r>
          </a:p>
          <a:p>
            <a:pPr marL="742950" lvl="2" indent="-342900">
              <a:buClr>
                <a:schemeClr val="accent1"/>
              </a:buClr>
              <a:buSzPct val="75000"/>
              <a:buFont typeface="Wingdings" pitchFamily="2" charset="2"/>
              <a:buChar char=""/>
            </a:pPr>
            <a:r>
              <a:rPr lang="cs-CZ" sz="2000" dirty="0"/>
              <a:t>nejdříve uplynutím 6 měsíců ode dne obnovení zápisu PO ve </a:t>
            </a:r>
            <a:r>
              <a:rPr lang="cs-CZ" sz="2000" dirty="0" smtClean="0"/>
              <a:t>VR</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138</a:t>
            </a:fld>
            <a:endParaRPr lang="cs-CZ"/>
          </a:p>
        </p:txBody>
      </p:sp>
    </p:spTree>
    <p:extLst>
      <p:ext uri="{BB962C8B-B14F-4D97-AF65-F5344CB8AC3E}">
        <p14:creationId xmlns:p14="http://schemas.microsoft.com/office/powerpoint/2010/main" val="3853571885"/>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běh promlčecí lhůty</a:t>
            </a:r>
          </a:p>
          <a:p>
            <a:pPr lvl="1"/>
            <a:r>
              <a:rPr lang="cs-CZ" dirty="0" smtClean="0"/>
              <a:t>nepočíná</a:t>
            </a:r>
          </a:p>
          <a:p>
            <a:pPr lvl="2"/>
            <a:r>
              <a:rPr lang="cs-CZ" dirty="0" smtClean="0"/>
              <a:t>chybí ZZ či opatrovník (§ 645)</a:t>
            </a:r>
          </a:p>
          <a:p>
            <a:pPr lvl="2"/>
            <a:r>
              <a:rPr lang="cs-CZ" dirty="0" smtClean="0"/>
              <a:t>mezi manžely (§ 646)</a:t>
            </a:r>
            <a:endParaRPr lang="cs-CZ" dirty="0"/>
          </a:p>
          <a:p>
            <a:pPr lvl="2"/>
            <a:r>
              <a:rPr lang="cs-CZ" dirty="0"/>
              <a:t>osobami žijícími ve společné domácnosti</a:t>
            </a:r>
          </a:p>
          <a:p>
            <a:pPr lvl="2"/>
            <a:r>
              <a:rPr lang="cs-CZ" dirty="0"/>
              <a:t>zastoupeným a ZZ, </a:t>
            </a:r>
            <a:r>
              <a:rPr lang="cs-CZ" dirty="0" err="1"/>
              <a:t>opatrovancem</a:t>
            </a:r>
            <a:r>
              <a:rPr lang="cs-CZ" dirty="0"/>
              <a:t> a opatrovníkem, poručencem a </a:t>
            </a:r>
            <a:r>
              <a:rPr lang="cs-CZ" dirty="0" smtClean="0"/>
              <a:t>…</a:t>
            </a:r>
          </a:p>
          <a:p>
            <a:pPr lvl="2"/>
            <a:r>
              <a:rPr lang="cs-CZ" b="1" dirty="0"/>
              <a:t>po dobu jednání v případě uzavření dohody o mimosoudním jednání (§ 647)</a:t>
            </a:r>
          </a:p>
          <a:p>
            <a:pPr lvl="1"/>
            <a:r>
              <a:rPr lang="cs-CZ" dirty="0" smtClean="0"/>
              <a:t>se staví (neběží, „před a po“ se sčítá)</a:t>
            </a:r>
            <a:endParaRPr lang="cs-CZ" dirty="0"/>
          </a:p>
          <a:p>
            <a:pPr lvl="2"/>
            <a:r>
              <a:rPr lang="cs-CZ" dirty="0" smtClean="0"/>
              <a:t>mezi manžely (§ 646)</a:t>
            </a:r>
          </a:p>
          <a:p>
            <a:pPr lvl="2"/>
            <a:r>
              <a:rPr lang="cs-CZ" dirty="0" smtClean="0"/>
              <a:t>osobami žijícími ve společné domácnosti </a:t>
            </a:r>
            <a:r>
              <a:rPr lang="cs-CZ" dirty="0"/>
              <a:t>(§ 646)</a:t>
            </a:r>
            <a:endParaRPr lang="cs-CZ" dirty="0" smtClean="0"/>
          </a:p>
          <a:p>
            <a:pPr lvl="2"/>
            <a:r>
              <a:rPr lang="cs-CZ" dirty="0" smtClean="0"/>
              <a:t>zastoupeným a ZZ, </a:t>
            </a:r>
            <a:r>
              <a:rPr lang="cs-CZ" dirty="0" err="1" smtClean="0"/>
              <a:t>opatrovancem</a:t>
            </a:r>
            <a:r>
              <a:rPr lang="cs-CZ" dirty="0" smtClean="0"/>
              <a:t> a opatrovníkem, poručencem a … </a:t>
            </a:r>
            <a:r>
              <a:rPr lang="cs-CZ" dirty="0"/>
              <a:t>(§ 646</a:t>
            </a:r>
            <a:r>
              <a:rPr lang="cs-CZ" dirty="0" smtClean="0"/>
              <a:t>)</a:t>
            </a:r>
          </a:p>
          <a:p>
            <a:pPr lvl="2"/>
            <a:r>
              <a:rPr lang="cs-CZ" dirty="0" smtClean="0"/>
              <a:t>po dobu jednání v případě uzavření dohody o mimosoudním jednání (§ 647; mediace)</a:t>
            </a:r>
          </a:p>
          <a:p>
            <a:pPr lvl="2"/>
            <a:r>
              <a:rPr lang="cs-CZ" dirty="0" smtClean="0"/>
              <a:t>uplatnění práva u OVM + výkon R (§ 648)</a:t>
            </a:r>
          </a:p>
          <a:p>
            <a:pPr lvl="3"/>
            <a:r>
              <a:rPr lang="cs-CZ" dirty="0" smtClean="0"/>
              <a:t>vzájemného práva § 649</a:t>
            </a:r>
          </a:p>
          <a:p>
            <a:pPr lvl="2"/>
            <a:r>
              <a:rPr lang="cs-CZ" dirty="0" smtClean="0"/>
              <a:t>neuplatnění pro hrozbu či uvedení v omyl lstí D nebo os. jemu blízké (§ 650)</a:t>
            </a:r>
          </a:p>
          <a:p>
            <a:pPr lvl="2"/>
            <a:r>
              <a:rPr lang="cs-CZ" dirty="0" smtClean="0"/>
              <a:t>vis maior </a:t>
            </a:r>
            <a:r>
              <a:rPr lang="cs-CZ" dirty="0" err="1" smtClean="0"/>
              <a:t>posl</a:t>
            </a:r>
            <a:r>
              <a:rPr lang="cs-CZ" dirty="0" smtClean="0"/>
              <a:t>. 6 měsíců PL (§ 651)</a:t>
            </a:r>
          </a:p>
          <a:p>
            <a:pPr lvl="1"/>
            <a:r>
              <a:rPr lang="cs-CZ" dirty="0" smtClean="0"/>
              <a:t>přetržení</a:t>
            </a:r>
          </a:p>
          <a:p>
            <a:pPr lvl="2"/>
            <a:r>
              <a:rPr lang="cs-CZ" dirty="0" smtClean="0"/>
              <a:t>uznání dluhu, přiznání práva OVM</a:t>
            </a:r>
            <a:endParaRPr lang="cs-CZ" dirty="0"/>
          </a:p>
          <a:p>
            <a:pPr lvl="1"/>
            <a:r>
              <a:rPr lang="cs-CZ" dirty="0" smtClean="0"/>
              <a:t>neskončí </a:t>
            </a:r>
          </a:p>
          <a:p>
            <a:pPr lvl="2"/>
            <a:r>
              <a:rPr lang="cs-CZ" dirty="0" smtClean="0"/>
              <a:t>chybí ZZ či opatrovník + 1 rok po odpadnutí překážky (§ 645)</a:t>
            </a:r>
          </a:p>
          <a:p>
            <a:pPr lvl="2"/>
            <a:r>
              <a:rPr lang="cs-CZ" dirty="0" smtClean="0"/>
              <a:t>6 měsíců ode dne, kdy začala znovu běžet (§ 652) pro překážky § 646-651</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139</a:t>
            </a:fld>
            <a:endParaRPr lang="cs-CZ"/>
          </a:p>
        </p:txBody>
      </p:sp>
    </p:spTree>
    <p:extLst>
      <p:ext uri="{BB962C8B-B14F-4D97-AF65-F5344CB8AC3E}">
        <p14:creationId xmlns:p14="http://schemas.microsoft.com/office/powerpoint/2010/main" val="18224643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Soukromé a veřejné právo</a:t>
            </a:r>
            <a:endParaRPr lang="cs-CZ" dirty="0"/>
          </a:p>
        </p:txBody>
      </p:sp>
      <p:sp>
        <p:nvSpPr>
          <p:cNvPr id="3" name="Zástupný symbol pro obsah 2"/>
          <p:cNvSpPr>
            <a:spLocks noGrp="1"/>
          </p:cNvSpPr>
          <p:nvPr>
            <p:ph idx="1"/>
          </p:nvPr>
        </p:nvSpPr>
        <p:spPr/>
        <p:txBody>
          <a:bodyPr>
            <a:normAutofit lnSpcReduction="10000"/>
          </a:bodyPr>
          <a:lstStyle/>
          <a:p>
            <a:r>
              <a:rPr lang="cs-CZ" dirty="0"/>
              <a:t>K posouzení soukromoprávního či veřejnoprávního charakteru … se nabízí různé cesty; především použití:</a:t>
            </a:r>
          </a:p>
          <a:p>
            <a:pPr lvl="1"/>
            <a:r>
              <a:rPr lang="cs-CZ" b="1" dirty="0"/>
              <a:t>teorie zájmové</a:t>
            </a:r>
            <a:r>
              <a:rPr lang="cs-CZ" dirty="0"/>
              <a:t> (veřejné právo chrání zájmy veřejné, zatímco soukromé právo zájmy soukromé, přičemž veřejným zájmům se přikládá vyšší hodnota (větší "právní cennost") než zájmům soukromým. Mezi soukromým a veřejným zájmem ovšem neexistují přesné hranice a nelze tedy nijak spolehlivě stanovit, zda konkrétní zájem je veřejný či soukromý)</a:t>
            </a:r>
          </a:p>
          <a:p>
            <a:pPr lvl="1"/>
            <a:r>
              <a:rPr lang="cs-CZ" b="1" dirty="0"/>
              <a:t>teorie mocenské</a:t>
            </a:r>
            <a:r>
              <a:rPr lang="cs-CZ" dirty="0"/>
              <a:t> (účastníci soukromoprávních vztahů mají rovné postavení, zatímco ve vztazích veřejnoprávních se projevuje zákonem přesně vymezené nadřazené postavení nositele veřejné moci, který v mezích zákona a způsoby, které zákon předvídá, autoritativně rozhoduje o právech a povinnostech fyzických a právnických osob. (x veřejnoprávní a spotřebitelské smlouvy)</a:t>
            </a:r>
          </a:p>
          <a:p>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14</a:t>
            </a:fld>
            <a:endParaRPr lang="cs-CZ"/>
          </a:p>
        </p:txBody>
      </p:sp>
    </p:spTree>
    <p:extLst>
      <p:ext uri="{BB962C8B-B14F-4D97-AF65-F5344CB8AC3E}">
        <p14:creationId xmlns:p14="http://schemas.microsoft.com/office/powerpoint/2010/main" val="263498101"/>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obnovení nároku a nová PL (§ 653; přetržení PL</a:t>
            </a:r>
            <a:r>
              <a:rPr lang="cs-CZ" dirty="0" smtClean="0"/>
              <a:t>)</a:t>
            </a:r>
          </a:p>
          <a:p>
            <a:pPr lvl="1"/>
            <a:r>
              <a:rPr lang="cs-CZ" dirty="0" smtClean="0"/>
              <a:t>uznání dluhu (§ 2053 </a:t>
            </a:r>
            <a:r>
              <a:rPr lang="cs-CZ" dirty="0" err="1" smtClean="0"/>
              <a:t>an</a:t>
            </a:r>
            <a:r>
              <a:rPr lang="cs-CZ" dirty="0" smtClean="0"/>
              <a:t>.; na uplatnění u soudu)</a:t>
            </a:r>
          </a:p>
          <a:p>
            <a:pPr lvl="1"/>
            <a:r>
              <a:rPr lang="cs-CZ" dirty="0" smtClean="0"/>
              <a:t>přiznání rozhodnutím OVM (10 let; na návrh exekuce)</a:t>
            </a:r>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140</a:t>
            </a:fld>
            <a:endParaRPr lang="cs-CZ"/>
          </a:p>
        </p:txBody>
      </p:sp>
    </p:spTree>
    <p:extLst>
      <p:ext uri="{BB962C8B-B14F-4D97-AF65-F5344CB8AC3E}">
        <p14:creationId xmlns:p14="http://schemas.microsoft.com/office/powerpoint/2010/main" val="3595125182"/>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Prekluze (§ 654)</a:t>
            </a:r>
            <a:endParaRPr lang="cs-CZ" dirty="0"/>
          </a:p>
        </p:txBody>
      </p:sp>
      <p:sp>
        <p:nvSpPr>
          <p:cNvPr id="3" name="Zástupný symbol pro obsah 2"/>
          <p:cNvSpPr>
            <a:spLocks noGrp="1"/>
          </p:cNvSpPr>
          <p:nvPr>
            <p:ph idx="1"/>
          </p:nvPr>
        </p:nvSpPr>
        <p:spPr/>
        <p:txBody>
          <a:bodyPr/>
          <a:lstStyle/>
          <a:p>
            <a:r>
              <a:rPr lang="cs-CZ" dirty="0" smtClean="0"/>
              <a:t>předpoklady</a:t>
            </a:r>
          </a:p>
          <a:p>
            <a:pPr lvl="1"/>
            <a:r>
              <a:rPr lang="cs-CZ" dirty="0"/>
              <a:t>uplynutí </a:t>
            </a:r>
            <a:r>
              <a:rPr lang="cs-CZ" dirty="0" smtClean="0"/>
              <a:t>lhůty k vykonání práva</a:t>
            </a:r>
            <a:endParaRPr lang="cs-CZ" dirty="0"/>
          </a:p>
          <a:p>
            <a:pPr lvl="2"/>
            <a:r>
              <a:rPr lang="cs-CZ" dirty="0"/>
              <a:t>počítané jako </a:t>
            </a:r>
            <a:r>
              <a:rPr lang="cs-CZ" dirty="0" smtClean="0"/>
              <a:t>promlčecí (</a:t>
            </a:r>
            <a:r>
              <a:rPr lang="cs-CZ" b="1" dirty="0" smtClean="0"/>
              <a:t>včetně § 647 </a:t>
            </a:r>
            <a:r>
              <a:rPr lang="cs-CZ" b="1" dirty="0" smtClean="0">
                <a:latin typeface="Cambria"/>
              </a:rPr>
              <a:t>→ § 652</a:t>
            </a:r>
            <a:r>
              <a:rPr lang="cs-CZ" dirty="0" smtClean="0"/>
              <a:t>)</a:t>
            </a:r>
            <a:endParaRPr lang="cs-CZ" dirty="0"/>
          </a:p>
          <a:p>
            <a:pPr lvl="1"/>
            <a:r>
              <a:rPr lang="cs-CZ" dirty="0" smtClean="0"/>
              <a:t>nevykonání práva</a:t>
            </a:r>
          </a:p>
          <a:p>
            <a:pPr lvl="1"/>
            <a:r>
              <a:rPr lang="cs-CZ" dirty="0" smtClean="0"/>
              <a:t>stanovení zániku zákonem výslovně</a:t>
            </a:r>
          </a:p>
          <a:p>
            <a:pPr lvl="2"/>
            <a:r>
              <a:rPr lang="cs-CZ" dirty="0" smtClean="0"/>
              <a:t>§ 1931?</a:t>
            </a:r>
          </a:p>
          <a:p>
            <a:pPr lvl="1"/>
            <a:r>
              <a:rPr lang="cs-CZ" dirty="0" smtClean="0">
                <a:latin typeface="Cambria"/>
              </a:rPr>
              <a:t>→ zánik práva</a:t>
            </a:r>
            <a:endParaRPr lang="cs-CZ" dirty="0" smtClean="0"/>
          </a:p>
          <a:p>
            <a:r>
              <a:rPr lang="cs-CZ" dirty="0" err="1" smtClean="0"/>
              <a:t>spec</a:t>
            </a:r>
            <a:r>
              <a:rPr lang="cs-CZ" dirty="0" smtClean="0"/>
              <a:t>. § </a:t>
            </a:r>
            <a:r>
              <a:rPr lang="cs-CZ" dirty="0"/>
              <a:t>330 ZPr</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141</a:t>
            </a:fld>
            <a:endParaRPr lang="cs-CZ"/>
          </a:p>
        </p:txBody>
      </p:sp>
    </p:spTree>
    <p:extLst>
      <p:ext uri="{BB962C8B-B14F-4D97-AF65-F5344CB8AC3E}">
        <p14:creationId xmlns:p14="http://schemas.microsoft.com/office/powerpoint/2010/main" val="707820913"/>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Absolutní </a:t>
            </a:r>
            <a:r>
              <a:rPr lang="cs-CZ" dirty="0" err="1" smtClean="0"/>
              <a:t>maj</a:t>
            </a:r>
            <a:r>
              <a:rPr lang="cs-CZ" dirty="0" smtClean="0"/>
              <a:t>. práva</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 11</a:t>
            </a:r>
          </a:p>
          <a:p>
            <a:r>
              <a:rPr lang="cs-CZ" dirty="0" smtClean="0"/>
              <a:t>působí </a:t>
            </a:r>
            <a:r>
              <a:rPr lang="cs-CZ" dirty="0" err="1" smtClean="0"/>
              <a:t>erga</a:t>
            </a:r>
            <a:r>
              <a:rPr lang="cs-CZ" dirty="0" smtClean="0"/>
              <a:t> </a:t>
            </a:r>
            <a:r>
              <a:rPr lang="cs-CZ" dirty="0" err="1" smtClean="0"/>
              <a:t>omnes</a:t>
            </a:r>
            <a:r>
              <a:rPr lang="cs-CZ" dirty="0" smtClean="0"/>
              <a:t> (§ 976)</a:t>
            </a:r>
          </a:p>
          <a:p>
            <a:pPr lvl="1"/>
            <a:r>
              <a:rPr lang="cs-CZ" dirty="0" smtClean="0"/>
              <a:t>x nabytí od neoprávněného (§ 1109 </a:t>
            </a:r>
            <a:r>
              <a:rPr lang="cs-CZ" dirty="0" err="1" smtClean="0"/>
              <a:t>an</a:t>
            </a:r>
            <a:r>
              <a:rPr lang="cs-CZ" dirty="0" smtClean="0"/>
              <a:t>.)</a:t>
            </a:r>
          </a:p>
          <a:p>
            <a:pPr lvl="1"/>
            <a:r>
              <a:rPr lang="cs-CZ" dirty="0" smtClean="0"/>
              <a:t>x ZP k cizí věci (§ 1343/2)</a:t>
            </a:r>
          </a:p>
          <a:p>
            <a:pPr lvl="1"/>
            <a:r>
              <a:rPr lang="cs-CZ" dirty="0" smtClean="0"/>
              <a:t>x limity ochrany </a:t>
            </a:r>
            <a:r>
              <a:rPr lang="cs-CZ" dirty="0" err="1" smtClean="0"/>
              <a:t>opr</a:t>
            </a:r>
            <a:r>
              <a:rPr lang="cs-CZ" dirty="0" smtClean="0"/>
              <a:t>. dědice </a:t>
            </a:r>
          </a:p>
          <a:p>
            <a:r>
              <a:rPr lang="cs-CZ" dirty="0" smtClean="0"/>
              <a:t>numerus clausus (§ 977; protože </a:t>
            </a:r>
            <a:r>
              <a:rPr lang="cs-CZ" dirty="0" err="1" smtClean="0"/>
              <a:t>erga</a:t>
            </a:r>
            <a:r>
              <a:rPr lang="cs-CZ" dirty="0" smtClean="0"/>
              <a:t> </a:t>
            </a:r>
            <a:r>
              <a:rPr lang="cs-CZ" dirty="0" err="1" smtClean="0"/>
              <a:t>omnes</a:t>
            </a:r>
            <a:r>
              <a:rPr lang="cs-CZ" dirty="0" smtClean="0"/>
              <a:t>)</a:t>
            </a:r>
          </a:p>
          <a:p>
            <a:pPr lvl="1"/>
            <a:r>
              <a:rPr lang="cs-CZ" dirty="0" smtClean="0"/>
              <a:t>práva věcná</a:t>
            </a:r>
          </a:p>
          <a:p>
            <a:pPr lvl="2"/>
            <a:r>
              <a:rPr lang="cs-CZ" dirty="0" smtClean="0"/>
              <a:t>držba</a:t>
            </a:r>
          </a:p>
          <a:p>
            <a:pPr lvl="2"/>
            <a:r>
              <a:rPr lang="cs-CZ" dirty="0" smtClean="0"/>
              <a:t>vlastnictví</a:t>
            </a:r>
          </a:p>
          <a:p>
            <a:pPr lvl="2"/>
            <a:r>
              <a:rPr lang="cs-CZ" dirty="0" smtClean="0"/>
              <a:t>spoluvlastnictví</a:t>
            </a:r>
          </a:p>
          <a:p>
            <a:pPr lvl="2"/>
            <a:r>
              <a:rPr lang="cs-CZ" dirty="0" smtClean="0"/>
              <a:t>věcná práva k věci cizí</a:t>
            </a:r>
          </a:p>
          <a:p>
            <a:pPr lvl="1"/>
            <a:r>
              <a:rPr lang="cs-CZ" dirty="0" smtClean="0"/>
              <a:t>právo dědické</a:t>
            </a:r>
          </a:p>
          <a:p>
            <a:r>
              <a:rPr lang="cs-CZ" dirty="0" smtClean="0"/>
              <a:t>limitace autonomie vůle (§ 978)</a:t>
            </a:r>
          </a:p>
          <a:p>
            <a:pPr lvl="1"/>
            <a:r>
              <a:rPr lang="cs-CZ" u="sng" dirty="0" smtClean="0"/>
              <a:t>ujednáním</a:t>
            </a:r>
          </a:p>
          <a:p>
            <a:pPr lvl="1"/>
            <a:r>
              <a:rPr lang="cs-CZ" u="sng" dirty="0" smtClean="0"/>
              <a:t>s účinky vůči třetím osobám</a:t>
            </a:r>
            <a:endParaRPr lang="cs-CZ" u="sng"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142</a:t>
            </a:fld>
            <a:endParaRPr lang="cs-CZ"/>
          </a:p>
        </p:txBody>
      </p:sp>
    </p:spTree>
    <p:extLst>
      <p:ext uri="{BB962C8B-B14F-4D97-AF65-F5344CB8AC3E}">
        <p14:creationId xmlns:p14="http://schemas.microsoft.com/office/powerpoint/2010/main" val="3260406120"/>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Věcná práva</a:t>
            </a:r>
            <a:endParaRPr lang="cs-CZ" dirty="0"/>
          </a:p>
        </p:txBody>
      </p:sp>
      <p:sp>
        <p:nvSpPr>
          <p:cNvPr id="3" name="Zástupný symbol pro obsah 2"/>
          <p:cNvSpPr>
            <a:spLocks noGrp="1"/>
          </p:cNvSpPr>
          <p:nvPr>
            <p:ph idx="1"/>
          </p:nvPr>
        </p:nvSpPr>
        <p:spPr/>
        <p:txBody>
          <a:bodyPr>
            <a:normAutofit/>
          </a:bodyPr>
          <a:lstStyle/>
          <a:p>
            <a:r>
              <a:rPr lang="cs-CZ" dirty="0"/>
              <a:t>vždy </a:t>
            </a:r>
            <a:r>
              <a:rPr lang="cs-CZ" dirty="0" smtClean="0"/>
              <a:t>k </a:t>
            </a:r>
            <a:r>
              <a:rPr lang="cs-CZ" u="sng" dirty="0" smtClean="0"/>
              <a:t>celé, </a:t>
            </a:r>
            <a:r>
              <a:rPr lang="cs-CZ" u="sng" dirty="0"/>
              <a:t>existující a individuálně</a:t>
            </a:r>
            <a:r>
              <a:rPr lang="cs-CZ" dirty="0"/>
              <a:t> </a:t>
            </a:r>
            <a:r>
              <a:rPr lang="cs-CZ" dirty="0" smtClean="0"/>
              <a:t>určené věci</a:t>
            </a:r>
            <a:endParaRPr lang="cs-CZ" dirty="0"/>
          </a:p>
          <a:p>
            <a:pPr lvl="1"/>
            <a:r>
              <a:rPr lang="cs-CZ" dirty="0"/>
              <a:t>x </a:t>
            </a:r>
            <a:r>
              <a:rPr lang="cs-CZ" dirty="0" err="1"/>
              <a:t>rel</a:t>
            </a:r>
            <a:r>
              <a:rPr lang="cs-CZ" dirty="0"/>
              <a:t>. </a:t>
            </a:r>
            <a:r>
              <a:rPr lang="cs-CZ" dirty="0" err="1"/>
              <a:t>maj</a:t>
            </a:r>
            <a:r>
              <a:rPr lang="cs-CZ" dirty="0"/>
              <a:t>. </a:t>
            </a:r>
            <a:r>
              <a:rPr lang="cs-CZ" dirty="0" err="1" smtClean="0"/>
              <a:t>pr</a:t>
            </a:r>
            <a:r>
              <a:rPr lang="cs-CZ" dirty="0" smtClean="0"/>
              <a:t>. i </a:t>
            </a:r>
            <a:r>
              <a:rPr lang="cs-CZ" dirty="0"/>
              <a:t>k </a:t>
            </a:r>
            <a:r>
              <a:rPr lang="cs-CZ" dirty="0" smtClean="0"/>
              <a:t>částem věci, budoucí věci a věcem určeným genericky</a:t>
            </a:r>
            <a:endParaRPr lang="cs-CZ" dirty="0"/>
          </a:p>
          <a:p>
            <a:r>
              <a:rPr lang="cs-CZ" dirty="0" smtClean="0"/>
              <a:t>úprava se vztahuje na věci (§ 979)</a:t>
            </a:r>
          </a:p>
          <a:p>
            <a:pPr lvl="1"/>
            <a:r>
              <a:rPr lang="cs-CZ" dirty="0" smtClean="0"/>
              <a:t>hmotné (bezezbytku)</a:t>
            </a:r>
          </a:p>
          <a:p>
            <a:pPr lvl="1"/>
            <a:r>
              <a:rPr lang="cs-CZ" dirty="0" smtClean="0"/>
              <a:t>nehmotné (§ 496/2)</a:t>
            </a:r>
          </a:p>
          <a:p>
            <a:pPr lvl="2"/>
            <a:r>
              <a:rPr lang="cs-CZ" dirty="0" smtClean="0"/>
              <a:t>práva (jen potud, připouští-li to jejich povaha a zákon NSJ)</a:t>
            </a:r>
          </a:p>
          <a:p>
            <a:pPr lvl="3"/>
            <a:r>
              <a:rPr lang="cs-CZ" dirty="0" smtClean="0"/>
              <a:t>→ Na právo jehož povaha to připouští (</a:t>
            </a:r>
            <a:r>
              <a:rPr lang="cs-CZ" dirty="0" err="1" smtClean="0"/>
              <a:t>nehm</a:t>
            </a:r>
            <a:r>
              <a:rPr lang="cs-CZ" dirty="0" smtClean="0"/>
              <a:t>. v.) se ustanovení o věcných právech vztahuje jen potud, pokud to jeho povaha připouští…</a:t>
            </a:r>
          </a:p>
          <a:p>
            <a:pPr lvl="3"/>
            <a:r>
              <a:rPr lang="cs-CZ" dirty="0" smtClean="0"/>
              <a:t>vlastnické právo není předmětem vlastnického </a:t>
            </a:r>
            <a:r>
              <a:rPr lang="cs-CZ" dirty="0" err="1" smtClean="0"/>
              <a:t>pr</a:t>
            </a:r>
            <a:r>
              <a:rPr lang="cs-CZ" dirty="0" smtClean="0"/>
              <a:t>. (Eliáš)</a:t>
            </a:r>
          </a:p>
          <a:p>
            <a:pPr lvl="2"/>
            <a:r>
              <a:rPr lang="cs-CZ" dirty="0" smtClean="0"/>
              <a:t>jiné </a:t>
            </a:r>
            <a:r>
              <a:rPr lang="cs-CZ" dirty="0"/>
              <a:t>věci bez hmotné </a:t>
            </a:r>
            <a:r>
              <a:rPr lang="cs-CZ" dirty="0" smtClean="0"/>
              <a:t>podstaty (bezezbytku)</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143</a:t>
            </a:fld>
            <a:endParaRPr lang="cs-CZ"/>
          </a:p>
        </p:txBody>
      </p:sp>
    </p:spTree>
    <p:extLst>
      <p:ext uri="{BB962C8B-B14F-4D97-AF65-F5344CB8AC3E}">
        <p14:creationId xmlns:p14="http://schemas.microsoft.com/office/powerpoint/2010/main" val="1300407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lnSpcReduction="10000"/>
          </a:bodyPr>
          <a:lstStyle/>
          <a:p>
            <a:r>
              <a:rPr lang="cs-CZ" dirty="0" smtClean="0"/>
              <a:t>zápis </a:t>
            </a:r>
            <a:r>
              <a:rPr lang="cs-CZ" dirty="0" err="1" smtClean="0"/>
              <a:t>pr</a:t>
            </a:r>
            <a:r>
              <a:rPr lang="cs-CZ" dirty="0" smtClean="0"/>
              <a:t>. k věci do veřejného seznamu</a:t>
            </a:r>
          </a:p>
          <a:p>
            <a:pPr lvl="1"/>
            <a:r>
              <a:rPr lang="cs-CZ" dirty="0" smtClean="0"/>
              <a:t>materiální publicita (§ 980)</a:t>
            </a:r>
          </a:p>
          <a:p>
            <a:pPr lvl="2"/>
            <a:r>
              <a:rPr lang="cs-CZ" dirty="0" smtClean="0"/>
              <a:t>neznalost zápisu neomlouvá</a:t>
            </a:r>
          </a:p>
          <a:p>
            <a:pPr lvl="2"/>
            <a:r>
              <a:rPr lang="cs-CZ" dirty="0" smtClean="0"/>
              <a:t>PDV správnosti stavu ve VS (§ 980/2)</a:t>
            </a:r>
          </a:p>
          <a:p>
            <a:pPr lvl="3"/>
            <a:r>
              <a:rPr lang="cs-CZ" dirty="0" smtClean="0"/>
              <a:t>x → § 984 </a:t>
            </a:r>
            <a:r>
              <a:rPr lang="cs-CZ" dirty="0" err="1" smtClean="0"/>
              <a:t>dobrověrný</a:t>
            </a:r>
            <a:r>
              <a:rPr lang="cs-CZ" dirty="0" smtClean="0"/>
              <a:t> nabyvatel za úplatu</a:t>
            </a:r>
          </a:p>
          <a:p>
            <a:pPr lvl="4"/>
            <a:r>
              <a:rPr lang="cs-CZ" dirty="0" smtClean="0"/>
              <a:t>x nezbytná cesta, výměnek a VP vznikající ze zákona</a:t>
            </a:r>
          </a:p>
          <a:p>
            <a:pPr lvl="3"/>
            <a:r>
              <a:rPr lang="cs-CZ" dirty="0" smtClean="0"/>
              <a:t>odstranění nesouladu</a:t>
            </a:r>
          </a:p>
          <a:p>
            <a:pPr lvl="4"/>
            <a:r>
              <a:rPr lang="cs-CZ" dirty="0" smtClean="0"/>
              <a:t>vzniklého ex post (§ 985)</a:t>
            </a:r>
          </a:p>
          <a:p>
            <a:pPr lvl="4"/>
            <a:r>
              <a:rPr lang="cs-CZ" dirty="0" smtClean="0"/>
              <a:t>od počátku zápisu (§ 986; poznámka spornosti)</a:t>
            </a:r>
          </a:p>
          <a:p>
            <a:pPr lvl="1"/>
            <a:r>
              <a:rPr lang="cs-CZ" dirty="0" smtClean="0"/>
              <a:t>priorita </a:t>
            </a:r>
          </a:p>
          <a:p>
            <a:pPr lvl="2"/>
            <a:r>
              <a:rPr lang="cs-CZ" dirty="0" smtClean="0"/>
              <a:t>zapsaných práv před nezapsanými (§ 981)</a:t>
            </a:r>
          </a:p>
          <a:p>
            <a:pPr lvl="2"/>
            <a:r>
              <a:rPr lang="cs-CZ" dirty="0" smtClean="0"/>
              <a:t>k zápisu navržených dříve před později navrženými (§ 982/1)</a:t>
            </a:r>
          </a:p>
          <a:p>
            <a:pPr lvl="2"/>
            <a:r>
              <a:rPr lang="cs-CZ" dirty="0" smtClean="0"/>
              <a:t>práva , jehož uplatnění bylo zapsáno, před právy zapsanými později (§ 985)</a:t>
            </a:r>
          </a:p>
          <a:p>
            <a:pPr lvl="1"/>
            <a:r>
              <a:rPr lang="cs-CZ" dirty="0" smtClean="0"/>
              <a:t>možnost zápisu přednostního pořadí (§ 982/2)</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144</a:t>
            </a:fld>
            <a:endParaRPr lang="cs-CZ"/>
          </a:p>
        </p:txBody>
      </p:sp>
    </p:spTree>
    <p:extLst>
      <p:ext uri="{BB962C8B-B14F-4D97-AF65-F5344CB8AC3E}">
        <p14:creationId xmlns:p14="http://schemas.microsoft.com/office/powerpoint/2010/main" val="3944230375"/>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k § 984</a:t>
            </a:r>
            <a:r>
              <a:rPr lang="cs-CZ" dirty="0"/>
              <a:t>: „ Osoby, jimž dobrá víra svědčí, totiž nenesou žádný díl odpovědnosti za neplatnost smlouvy uzavřené mezi právními předchůdci a s ohledem na svou dobrou víru mohly v mezidobí nemalým způsobem zhodnotit inkriminované nemovitosti. Osobě, která učinila určitý právní úkon s důvěrou v určitý, jí druhou stranou prezentovaný skutkový stav, navíc potvrzený údaji z veřejné, státem vedené evidence musí být v materiálním právním státě poskytována ochrana.“ </a:t>
            </a:r>
            <a:r>
              <a:rPr lang="cs-CZ" dirty="0" smtClean="0"/>
              <a:t>(II</a:t>
            </a:r>
            <a:r>
              <a:rPr lang="cs-CZ" dirty="0"/>
              <a:t>. ÚS 165/11</a:t>
            </a:r>
            <a:r>
              <a:rPr lang="cs-CZ" dirty="0" smtClean="0"/>
              <a:t> z </a:t>
            </a:r>
            <a:r>
              <a:rPr lang="cs-CZ" dirty="0"/>
              <a:t>11. 5. </a:t>
            </a:r>
            <a:r>
              <a:rPr lang="cs-CZ" dirty="0" smtClean="0"/>
              <a:t>2011 bod 24)</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145</a:t>
            </a:fld>
            <a:endParaRPr lang="cs-CZ"/>
          </a:p>
        </p:txBody>
      </p:sp>
    </p:spTree>
    <p:extLst>
      <p:ext uri="{BB962C8B-B14F-4D97-AF65-F5344CB8AC3E}">
        <p14:creationId xmlns:p14="http://schemas.microsoft.com/office/powerpoint/2010/main" val="2963606302"/>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Držba</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držitel = kdo vykonává právo pro sebe (§ 987)</a:t>
            </a:r>
          </a:p>
          <a:p>
            <a:pPr lvl="1"/>
            <a:r>
              <a:rPr lang="cs-CZ" dirty="0" smtClean="0"/>
              <a:t>vlast. </a:t>
            </a:r>
            <a:r>
              <a:rPr lang="cs-CZ" dirty="0" err="1" smtClean="0"/>
              <a:t>pr</a:t>
            </a:r>
            <a:r>
              <a:rPr lang="cs-CZ" dirty="0" smtClean="0"/>
              <a:t>., kdo se věci ujal, aby jí měl jako vlastník (§ 989)</a:t>
            </a:r>
          </a:p>
          <a:p>
            <a:pPr lvl="1"/>
            <a:r>
              <a:rPr lang="cs-CZ" dirty="0" smtClean="0"/>
              <a:t>jiné </a:t>
            </a:r>
            <a:r>
              <a:rPr lang="cs-CZ" dirty="0" err="1" smtClean="0"/>
              <a:t>pr</a:t>
            </a:r>
            <a:r>
              <a:rPr lang="cs-CZ" dirty="0" smtClean="0"/>
              <a:t>. </a:t>
            </a:r>
          </a:p>
          <a:p>
            <a:pPr lvl="2"/>
            <a:r>
              <a:rPr lang="cs-CZ" dirty="0"/>
              <a:t>kdo je začal </a:t>
            </a:r>
            <a:r>
              <a:rPr lang="cs-CZ" dirty="0" smtClean="0"/>
              <a:t>vykonávat jako osoba, které náleží</a:t>
            </a:r>
          </a:p>
          <a:p>
            <a:pPr lvl="2"/>
            <a:r>
              <a:rPr lang="cs-CZ" dirty="0" smtClean="0"/>
              <a:t>komu jiné osoby ve shodě s ním plní</a:t>
            </a:r>
          </a:p>
          <a:p>
            <a:pPr lvl="1"/>
            <a:r>
              <a:rPr lang="cs-CZ" dirty="0" err="1" smtClean="0"/>
              <a:t>animus</a:t>
            </a:r>
            <a:r>
              <a:rPr lang="cs-CZ" dirty="0" smtClean="0"/>
              <a:t> </a:t>
            </a:r>
            <a:r>
              <a:rPr lang="cs-CZ" dirty="0" err="1" smtClean="0"/>
              <a:t>possidendi</a:t>
            </a:r>
            <a:r>
              <a:rPr lang="cs-CZ" dirty="0" smtClean="0"/>
              <a:t> zůstává, corpus </a:t>
            </a:r>
            <a:r>
              <a:rPr lang="cs-CZ" dirty="0" err="1" smtClean="0"/>
              <a:t>possessionis</a:t>
            </a:r>
            <a:r>
              <a:rPr lang="cs-CZ" dirty="0" smtClean="0"/>
              <a:t>… (§ 1009)</a:t>
            </a:r>
          </a:p>
          <a:p>
            <a:r>
              <a:rPr lang="cs-CZ" dirty="0" smtClean="0"/>
              <a:t>předmětem držby je právo x věc</a:t>
            </a:r>
          </a:p>
          <a:p>
            <a:pPr lvl="1"/>
            <a:r>
              <a:rPr lang="cs-CZ" dirty="0" smtClean="0"/>
              <a:t>majetkové</a:t>
            </a:r>
          </a:p>
          <a:p>
            <a:pPr lvl="1"/>
            <a:r>
              <a:rPr lang="cs-CZ" dirty="0" smtClean="0"/>
              <a:t>převoditelné PJ</a:t>
            </a:r>
          </a:p>
          <a:p>
            <a:pPr lvl="2"/>
            <a:r>
              <a:rPr lang="cs-CZ" dirty="0" smtClean="0"/>
              <a:t>+ osobní služebnosti (§ 1260/1)</a:t>
            </a:r>
          </a:p>
          <a:p>
            <a:pPr lvl="1"/>
            <a:r>
              <a:rPr lang="cs-CZ" dirty="0" smtClean="0"/>
              <a:t>připouštějící trvalý nebo opakovaný výkon (§ 988/1)</a:t>
            </a:r>
          </a:p>
          <a:p>
            <a:pPr lvl="1"/>
            <a:r>
              <a:rPr lang="cs-CZ" dirty="0"/>
              <a:t>srov. ale § </a:t>
            </a:r>
            <a:r>
              <a:rPr lang="cs-CZ" dirty="0" smtClean="0"/>
              <a:t>996/1, § 1004/1 a § 2926; vyvlastňuje se věc, nikoliv VP k ní (§ 1038)</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146</a:t>
            </a:fld>
            <a:endParaRPr lang="cs-CZ"/>
          </a:p>
        </p:txBody>
      </p:sp>
    </p:spTree>
    <p:extLst>
      <p:ext uri="{BB962C8B-B14F-4D97-AF65-F5344CB8AC3E}">
        <p14:creationId xmlns:p14="http://schemas.microsoft.com/office/powerpoint/2010/main" val="1884689779"/>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a:t>nabytí držby</a:t>
            </a:r>
          </a:p>
          <a:p>
            <a:pPr lvl="1"/>
            <a:r>
              <a:rPr lang="cs-CZ" dirty="0"/>
              <a:t>bezprostředně (</a:t>
            </a:r>
            <a:r>
              <a:rPr lang="cs-CZ" dirty="0" err="1"/>
              <a:t>aprehenze</a:t>
            </a:r>
            <a:r>
              <a:rPr lang="cs-CZ" dirty="0"/>
              <a:t>; ujmutí se vlastní mocí)</a:t>
            </a:r>
          </a:p>
          <a:p>
            <a:pPr lvl="2"/>
            <a:r>
              <a:rPr lang="cs-CZ" dirty="0"/>
              <a:t>v rozsahu, v jakém se držby skutečně ujal</a:t>
            </a:r>
          </a:p>
          <a:p>
            <a:pPr lvl="1"/>
            <a:r>
              <a:rPr lang="cs-CZ" dirty="0"/>
              <a:t>odvozeně (převod či přechod)</a:t>
            </a:r>
          </a:p>
          <a:p>
            <a:pPr lvl="2"/>
            <a:r>
              <a:rPr lang="cs-CZ" dirty="0"/>
              <a:t>v rozsahu v jakém držel dosavadní držitel a v jakém </a:t>
            </a:r>
            <a:r>
              <a:rPr lang="cs-CZ" u="sng" dirty="0"/>
              <a:t>převedl (přechod?)</a:t>
            </a:r>
          </a:p>
          <a:p>
            <a:r>
              <a:rPr lang="cs-CZ" dirty="0" smtClean="0"/>
              <a:t>řádná držba (§ 991) x neřádná</a:t>
            </a:r>
          </a:p>
          <a:p>
            <a:pPr lvl="1"/>
            <a:r>
              <a:rPr lang="cs-CZ" dirty="0" smtClean="0"/>
              <a:t>založená na platném právním důvodu</a:t>
            </a:r>
          </a:p>
          <a:p>
            <a:pPr lvl="2"/>
            <a:r>
              <a:rPr lang="cs-CZ" dirty="0" smtClean="0"/>
              <a:t>RN dokud se jí nebude dovoláno (§ 586)</a:t>
            </a:r>
          </a:p>
          <a:p>
            <a:pPr lvl="1"/>
            <a:r>
              <a:rPr lang="cs-CZ" dirty="0" smtClean="0"/>
              <a:t>o řádnou držbu jde při ujmutí </a:t>
            </a:r>
            <a:r>
              <a:rPr lang="cs-CZ" dirty="0"/>
              <a:t>se držby </a:t>
            </a:r>
            <a:endParaRPr lang="cs-CZ" dirty="0" smtClean="0"/>
          </a:p>
          <a:p>
            <a:pPr lvl="2"/>
            <a:r>
              <a:rPr lang="cs-CZ" dirty="0" smtClean="0"/>
              <a:t>bezprostředním nerušícím držbu cizí</a:t>
            </a:r>
          </a:p>
          <a:p>
            <a:pPr lvl="2"/>
            <a:r>
              <a:rPr lang="cs-CZ" dirty="0" smtClean="0"/>
              <a:t>odvozeném z vůle předchůdce</a:t>
            </a:r>
          </a:p>
          <a:p>
            <a:pPr lvl="2"/>
            <a:r>
              <a:rPr lang="cs-CZ" dirty="0" smtClean="0"/>
              <a:t>odvozeném na základě </a:t>
            </a:r>
            <a:r>
              <a:rPr lang="cs-CZ" u="sng" dirty="0" smtClean="0"/>
              <a:t>výroku</a:t>
            </a:r>
            <a:r>
              <a:rPr lang="cs-CZ" dirty="0" smtClean="0"/>
              <a:t> OVM</a:t>
            </a:r>
          </a:p>
          <a:p>
            <a:pPr lvl="1"/>
            <a:r>
              <a:rPr lang="cs-CZ" dirty="0" smtClean="0"/>
              <a:t>smyslem má být ochrana vlastníka, který není schopen prokázat své vlastnické právo…</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147</a:t>
            </a:fld>
            <a:endParaRPr lang="cs-CZ"/>
          </a:p>
        </p:txBody>
      </p:sp>
    </p:spTree>
    <p:extLst>
      <p:ext uri="{BB962C8B-B14F-4D97-AF65-F5344CB8AC3E}">
        <p14:creationId xmlns:p14="http://schemas.microsoft.com/office/powerpoint/2010/main" val="2729529188"/>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a:t>poctivá </a:t>
            </a:r>
            <a:r>
              <a:rPr lang="cs-CZ" dirty="0" smtClean="0"/>
              <a:t>držba x nepoctivá (§ 992; obecně § 436/2 + PO 151/2) </a:t>
            </a:r>
          </a:p>
          <a:p>
            <a:pPr lvl="1"/>
            <a:r>
              <a:rPr lang="cs-CZ" dirty="0" smtClean="0"/>
              <a:t>držitel má přesvědčivý důvod, že mu náleží právo, které vykonává</a:t>
            </a:r>
          </a:p>
          <a:p>
            <a:pPr lvl="2"/>
            <a:r>
              <a:rPr lang="cs-CZ" dirty="0" smtClean="0"/>
              <a:t>x ví, že mu nenáleží</a:t>
            </a:r>
          </a:p>
          <a:p>
            <a:pPr lvl="2"/>
            <a:r>
              <a:rPr lang="cs-CZ" dirty="0" smtClean="0"/>
              <a:t>x z okolností mu musí být zjevné, že mu nenáleží</a:t>
            </a:r>
          </a:p>
          <a:p>
            <a:pPr lvl="1"/>
            <a:r>
              <a:rPr lang="cs-CZ" dirty="0" smtClean="0"/>
              <a:t>poctivost = dobrá víra? x § 7</a:t>
            </a:r>
          </a:p>
          <a:p>
            <a:pPr lvl="1"/>
            <a:r>
              <a:rPr lang="cs-CZ" dirty="0" smtClean="0"/>
              <a:t>stejné postavení jako držitel řádný (§ 992/3)</a:t>
            </a:r>
          </a:p>
          <a:p>
            <a:r>
              <a:rPr lang="cs-CZ" dirty="0" smtClean="0"/>
              <a:t>pravá </a:t>
            </a:r>
            <a:r>
              <a:rPr lang="cs-CZ" dirty="0"/>
              <a:t>držba </a:t>
            </a:r>
            <a:r>
              <a:rPr lang="cs-CZ" dirty="0" smtClean="0"/>
              <a:t>x nepravá(§ </a:t>
            </a:r>
            <a:r>
              <a:rPr lang="cs-CZ" dirty="0"/>
              <a:t>993)</a:t>
            </a:r>
          </a:p>
          <a:p>
            <a:pPr lvl="1"/>
            <a:r>
              <a:rPr lang="cs-CZ" dirty="0" smtClean="0"/>
              <a:t>PDV pravé držby, </a:t>
            </a:r>
            <a:r>
              <a:rPr lang="cs-CZ" dirty="0"/>
              <a:t>ledaže </a:t>
            </a:r>
            <a:r>
              <a:rPr lang="cs-CZ" dirty="0" smtClean="0"/>
              <a:t>se (</a:t>
            </a:r>
            <a:r>
              <a:rPr lang="cs-CZ" dirty="0" err="1" smtClean="0"/>
              <a:t>vi</a:t>
            </a:r>
            <a:r>
              <a:rPr lang="cs-CZ" dirty="0" smtClean="0"/>
              <a:t> </a:t>
            </a:r>
            <a:r>
              <a:rPr lang="cs-CZ" dirty="0"/>
              <a:t>aut </a:t>
            </a:r>
            <a:r>
              <a:rPr lang="cs-CZ" dirty="0" err="1"/>
              <a:t>clam</a:t>
            </a:r>
            <a:r>
              <a:rPr lang="cs-CZ" dirty="0"/>
              <a:t> aut </a:t>
            </a:r>
            <a:r>
              <a:rPr lang="cs-CZ" dirty="0" err="1"/>
              <a:t>precario</a:t>
            </a:r>
            <a:r>
              <a:rPr lang="cs-CZ" dirty="0"/>
              <a:t>)</a:t>
            </a:r>
          </a:p>
          <a:p>
            <a:pPr lvl="2"/>
            <a:r>
              <a:rPr lang="cs-CZ" dirty="0" smtClean="0"/>
              <a:t>svémocně vetřel</a:t>
            </a:r>
          </a:p>
          <a:p>
            <a:pPr lvl="2"/>
            <a:r>
              <a:rPr lang="cs-CZ" dirty="0" smtClean="0"/>
              <a:t>potajmu nebo lstivé vloudil</a:t>
            </a:r>
          </a:p>
          <a:p>
            <a:pPr lvl="2"/>
            <a:r>
              <a:rPr lang="cs-CZ" dirty="0" smtClean="0"/>
              <a:t>usiluje o proměnu výprosy (§ 2189 </a:t>
            </a:r>
            <a:r>
              <a:rPr lang="cs-CZ" dirty="0" err="1" smtClean="0"/>
              <a:t>an</a:t>
            </a:r>
            <a:r>
              <a:rPr lang="cs-CZ" dirty="0" smtClean="0"/>
              <a:t>.) v trvalé právo </a:t>
            </a:r>
          </a:p>
          <a:p>
            <a:r>
              <a:rPr lang="cs-CZ" dirty="0" smtClean="0"/>
              <a:t>PDV držby řádné, poctivé a pravé (§ 994)</a:t>
            </a:r>
          </a:p>
          <a:p>
            <a:pPr lvl="1"/>
            <a:r>
              <a:rPr lang="cs-CZ" dirty="0" smtClean="0"/>
              <a:t>§ 1043: ochrana domnělého VP</a:t>
            </a:r>
            <a:endParaRPr lang="cs-CZ" u="sng" dirty="0" smtClean="0"/>
          </a:p>
          <a:p>
            <a:pPr lvl="1"/>
            <a:r>
              <a:rPr lang="cs-CZ" u="sng" dirty="0" smtClean="0"/>
              <a:t>PF nepoctivosti od podání úspěšné žaloby (§ 995)</a:t>
            </a:r>
            <a:endParaRPr lang="cs-CZ" u="sng"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148</a:t>
            </a:fld>
            <a:endParaRPr lang="cs-CZ"/>
          </a:p>
        </p:txBody>
      </p:sp>
    </p:spTree>
    <p:extLst>
      <p:ext uri="{BB962C8B-B14F-4D97-AF65-F5344CB8AC3E}">
        <p14:creationId xmlns:p14="http://schemas.microsoft.com/office/powerpoint/2010/main" val="1520018748"/>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dirty="0" smtClean="0"/>
              <a:t>Práva poctivého držitele VP (pro jiná </a:t>
            </a:r>
            <a:r>
              <a:rPr lang="cs-CZ" dirty="0" err="1" smtClean="0"/>
              <a:t>pr</a:t>
            </a:r>
            <a:r>
              <a:rPr lang="cs-CZ" dirty="0" smtClean="0"/>
              <a:t>. přiměřeně § 1002)</a:t>
            </a:r>
          </a:p>
          <a:p>
            <a:pPr lvl="1"/>
            <a:r>
              <a:rPr lang="cs-CZ" dirty="0" smtClean="0"/>
              <a:t>věc držet, užívat, zničit, jinak nakládat</a:t>
            </a:r>
          </a:p>
          <a:p>
            <a:pPr lvl="1"/>
            <a:r>
              <a:rPr lang="cs-CZ" dirty="0" smtClean="0"/>
              <a:t>brát plody oddělením</a:t>
            </a:r>
          </a:p>
          <a:p>
            <a:pPr lvl="1"/>
            <a:r>
              <a:rPr lang="cs-CZ" dirty="0" smtClean="0"/>
              <a:t>vybírat dospělé užitky</a:t>
            </a:r>
          </a:p>
          <a:p>
            <a:pPr lvl="1"/>
            <a:r>
              <a:rPr lang="cs-CZ" dirty="0" smtClean="0"/>
              <a:t>vydržet (§ 1089 </a:t>
            </a:r>
            <a:r>
              <a:rPr lang="cs-CZ" dirty="0" err="1" smtClean="0"/>
              <a:t>an</a:t>
            </a:r>
            <a:r>
              <a:rPr lang="cs-CZ" dirty="0" smtClean="0"/>
              <a:t>.)</a:t>
            </a:r>
          </a:p>
          <a:p>
            <a:pPr lvl="1"/>
            <a:r>
              <a:rPr lang="cs-CZ" dirty="0" smtClean="0"/>
              <a:t>úhradu nákladů do výše přítomné hodnoty </a:t>
            </a:r>
          </a:p>
          <a:p>
            <a:pPr lvl="2"/>
            <a:r>
              <a:rPr lang="cs-CZ" dirty="0" smtClean="0"/>
              <a:t>nutných pro zachování podstaty věci</a:t>
            </a:r>
          </a:p>
          <a:p>
            <a:pPr lvl="3"/>
            <a:r>
              <a:rPr lang="cs-CZ" dirty="0" smtClean="0"/>
              <a:t>x náklady obvyklé údržby</a:t>
            </a:r>
          </a:p>
          <a:p>
            <a:pPr lvl="2"/>
            <a:r>
              <a:rPr lang="cs-CZ" dirty="0" smtClean="0"/>
              <a:t>účelných a zvyšujících (alt.)</a:t>
            </a:r>
          </a:p>
          <a:p>
            <a:pPr lvl="3"/>
            <a:r>
              <a:rPr lang="cs-CZ" dirty="0" smtClean="0"/>
              <a:t>užitečnost věci</a:t>
            </a:r>
          </a:p>
          <a:p>
            <a:pPr lvl="3"/>
            <a:r>
              <a:rPr lang="cs-CZ" dirty="0" smtClean="0"/>
              <a:t>hodnotu věci</a:t>
            </a:r>
          </a:p>
          <a:p>
            <a:pPr lvl="1"/>
            <a:r>
              <a:rPr lang="cs-CZ" dirty="0" smtClean="0"/>
              <a:t>úhrada nákladu do výše zvýšení obvyklé ceny věci</a:t>
            </a:r>
          </a:p>
          <a:p>
            <a:pPr lvl="2"/>
            <a:r>
              <a:rPr lang="cs-CZ" dirty="0" smtClean="0"/>
              <a:t>učiněných ze záliby nebo pro okrasu</a:t>
            </a:r>
            <a:endParaRPr lang="cs-CZ" dirty="0"/>
          </a:p>
          <a:p>
            <a:pPr lvl="2"/>
            <a:r>
              <a:rPr lang="cs-CZ" dirty="0" smtClean="0"/>
              <a:t>ius </a:t>
            </a:r>
            <a:r>
              <a:rPr lang="cs-CZ" dirty="0" err="1" smtClean="0"/>
              <a:t>tollendi</a:t>
            </a:r>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149</a:t>
            </a:fld>
            <a:endParaRPr lang="cs-CZ"/>
          </a:p>
        </p:txBody>
      </p:sp>
    </p:spTree>
    <p:extLst>
      <p:ext uri="{BB962C8B-B14F-4D97-AF65-F5344CB8AC3E}">
        <p14:creationId xmlns:p14="http://schemas.microsoft.com/office/powerpoint/2010/main" val="38156976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Soukromé a veřejné právo</a:t>
            </a:r>
            <a:endParaRPr lang="cs-CZ" dirty="0"/>
          </a:p>
        </p:txBody>
      </p:sp>
      <p:sp>
        <p:nvSpPr>
          <p:cNvPr id="3" name="Zástupný symbol pro obsah 2"/>
          <p:cNvSpPr>
            <a:spLocks noGrp="1"/>
          </p:cNvSpPr>
          <p:nvPr>
            <p:ph idx="1"/>
          </p:nvPr>
        </p:nvSpPr>
        <p:spPr/>
        <p:txBody>
          <a:bodyPr>
            <a:normAutofit fontScale="85000" lnSpcReduction="20000"/>
          </a:bodyPr>
          <a:lstStyle/>
          <a:p>
            <a:pPr lvl="1"/>
            <a:r>
              <a:rPr lang="cs-CZ" b="1" dirty="0"/>
              <a:t>teorie organické</a:t>
            </a:r>
            <a:r>
              <a:rPr lang="cs-CZ" dirty="0"/>
              <a:t> (veřejnoprávním jsou takové právní vztahy, v rámci nichž jeden z účastníků vystupuje z důvodu výkonu funkce veřejného svazu nebo z důvodu své příslušnosti k některému veřejnému svazu (veřejnoprávní korporaci). Jestliže účastníci vstoupili do právního vztahu na uvedeném nezávisle, jde o poměr práva soukromého</a:t>
            </a:r>
            <a:r>
              <a:rPr lang="cs-CZ" dirty="0" smtClean="0"/>
              <a:t>.)</a:t>
            </a:r>
          </a:p>
          <a:p>
            <a:pPr lvl="1"/>
            <a:r>
              <a:rPr lang="cs-CZ" b="1" dirty="0" smtClean="0"/>
              <a:t>metody </a:t>
            </a:r>
            <a:r>
              <a:rPr lang="cs-CZ" b="1" dirty="0"/>
              <a:t>právního regulování </a:t>
            </a:r>
            <a:r>
              <a:rPr lang="cs-CZ" dirty="0"/>
              <a:t>(soukromoprávní metoda právní regulace je metodou rovnosti (srov. § 2 odst. 2 OZ) žádný účastník soukromoprávního vztahu nemůže druhému účastníku jednostranně ukládat povinnosti, ale ani na něj jednostranně převádět práva; povaha a míra účasti subjektů soukromoprávních vztahů na vzniku a rozvíjení tohoto vztahu a na formování jeho obsahu je tedy stejná, zatímco veřejnoprávní metoda právní regulace je naopak vertikální: jeden ze subjektů právního vztahu vystupuje jako nositel veřejné moci a může jednostranně ukládat povinnosti druhému účastníku právního vztahu, mnohdy nejen bez jeho vůle, ale i proti jeho vůli; povaha a míra účasti subjektů právního vztahu na jeho vzniku, rozvíjení a formování jeho obsahu je tedy zcela odlišná</a:t>
            </a:r>
            <a:r>
              <a:rPr lang="cs-CZ" dirty="0" smtClean="0"/>
              <a:t>.</a:t>
            </a:r>
          </a:p>
          <a:p>
            <a:pPr>
              <a:lnSpc>
                <a:spcPct val="80000"/>
              </a:lnSpc>
            </a:pPr>
            <a:r>
              <a:rPr lang="cs-CZ" dirty="0"/>
              <a:t>Žádná cesta není natolik spolehlivá, aby vždy dokázala poskytnout odpověď na položenou otázku v každém konkrétním případě</a:t>
            </a:r>
            <a:r>
              <a:rPr lang="cs-CZ" dirty="0" smtClean="0"/>
              <a:t>. (volně </a:t>
            </a:r>
            <a:r>
              <a:rPr lang="cs-CZ" dirty="0"/>
              <a:t>dle NSS 4 As </a:t>
            </a:r>
            <a:r>
              <a:rPr lang="cs-CZ" dirty="0" smtClean="0"/>
              <a:t>47/2003</a:t>
            </a:r>
            <a:r>
              <a:rPr lang="cs-CZ" dirty="0"/>
              <a:t> </a:t>
            </a:r>
            <a:r>
              <a:rPr lang="cs-CZ" dirty="0" smtClean="0"/>
              <a:t>z 12. 10. 2004</a:t>
            </a:r>
            <a:endParaRPr lang="cs-CZ" dirty="0"/>
          </a:p>
          <a:p>
            <a:pPr lvl="1">
              <a:lnSpc>
                <a:spcPct val="80000"/>
              </a:lnSpc>
            </a:pPr>
            <a:endParaRPr lang="cs-CZ" dirty="0"/>
          </a:p>
          <a:p>
            <a:pPr lvl="1"/>
            <a:endParaRPr lang="cs-CZ" dirty="0" smtClean="0"/>
          </a:p>
          <a:p>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15</a:t>
            </a:fld>
            <a:endParaRPr lang="cs-CZ"/>
          </a:p>
        </p:txBody>
      </p:sp>
    </p:spTree>
    <p:extLst>
      <p:ext uri="{BB962C8B-B14F-4D97-AF65-F5344CB8AC3E}">
        <p14:creationId xmlns:p14="http://schemas.microsoft.com/office/powerpoint/2010/main" val="2735738370"/>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Nepoctivý držitel povinen</a:t>
            </a:r>
          </a:p>
          <a:p>
            <a:pPr lvl="1"/>
            <a:r>
              <a:rPr lang="cs-CZ" dirty="0" smtClean="0"/>
              <a:t>vydat veškerý užitek</a:t>
            </a:r>
          </a:p>
          <a:p>
            <a:pPr lvl="1"/>
            <a:r>
              <a:rPr lang="cs-CZ" dirty="0" smtClean="0"/>
              <a:t>nahradit</a:t>
            </a:r>
          </a:p>
          <a:p>
            <a:pPr lvl="2"/>
            <a:r>
              <a:rPr lang="cs-CZ" dirty="0" smtClean="0"/>
              <a:t>užitek, který by získala zkrácená osoba</a:t>
            </a:r>
          </a:p>
          <a:p>
            <a:pPr lvl="2"/>
            <a:r>
              <a:rPr lang="cs-CZ" dirty="0" smtClean="0"/>
              <a:t>škodu, která vzešla z jeho držby</a:t>
            </a:r>
          </a:p>
          <a:p>
            <a:r>
              <a:rPr lang="cs-CZ" dirty="0" smtClean="0"/>
              <a:t>Nepoctivý držitel má právo na náhradu nákladů</a:t>
            </a:r>
          </a:p>
          <a:p>
            <a:pPr lvl="1"/>
            <a:r>
              <a:rPr lang="cs-CZ" dirty="0" smtClean="0"/>
              <a:t>nutných k zachování podstaty věci</a:t>
            </a:r>
          </a:p>
          <a:p>
            <a:pPr lvl="1"/>
            <a:r>
              <a:rPr lang="cs-CZ" dirty="0" smtClean="0"/>
              <a:t>ostatních jako nepřikázaný jednatel (§ 3006 </a:t>
            </a:r>
            <a:r>
              <a:rPr lang="cs-CZ" dirty="0" err="1" smtClean="0"/>
              <a:t>an</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150</a:t>
            </a:fld>
            <a:endParaRPr lang="cs-CZ"/>
          </a:p>
        </p:txBody>
      </p:sp>
    </p:spTree>
    <p:extLst>
      <p:ext uri="{BB962C8B-B14F-4D97-AF65-F5344CB8AC3E}">
        <p14:creationId xmlns:p14="http://schemas.microsoft.com/office/powerpoint/2010/main" val="1463466608"/>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Ochrana a uchování držby</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ochrana pokojného stavu (posesorní) x ochrana práva (petitorní)</a:t>
            </a:r>
          </a:p>
          <a:p>
            <a:r>
              <a:rPr lang="cs-CZ" dirty="0" smtClean="0"/>
              <a:t>ochrana držby obecně (§ 1003; § 5 SOZ; )</a:t>
            </a:r>
          </a:p>
          <a:p>
            <a:pPr lvl="1"/>
            <a:r>
              <a:rPr lang="cs-CZ" dirty="0" smtClean="0"/>
              <a:t>zdržovací nárok</a:t>
            </a:r>
          </a:p>
          <a:p>
            <a:pPr lvl="1"/>
            <a:r>
              <a:rPr lang="cs-CZ" dirty="0" smtClean="0"/>
              <a:t>restituční nárok</a:t>
            </a:r>
          </a:p>
          <a:p>
            <a:pPr lvl="1"/>
            <a:r>
              <a:rPr lang="cs-CZ" dirty="0" smtClean="0"/>
              <a:t>§ 11 </a:t>
            </a:r>
            <a:r>
              <a:rPr lang="cs-CZ" dirty="0" err="1" smtClean="0"/>
              <a:t>z.č</a:t>
            </a:r>
            <a:r>
              <a:rPr lang="cs-CZ" dirty="0" smtClean="0"/>
              <a:t>. 109/1992 Sb.? (</a:t>
            </a:r>
          </a:p>
          <a:p>
            <a:pPr lvl="2"/>
            <a:r>
              <a:rPr lang="cs-CZ" dirty="0" smtClean="0"/>
              <a:t>x posesorní ochrana má náležet soudům § 1009</a:t>
            </a:r>
          </a:p>
          <a:p>
            <a:pPr lvl="1"/>
            <a:r>
              <a:rPr lang="cs-CZ" dirty="0" smtClean="0"/>
              <a:t>subsidiární k ochraně VP (§ 1040 </a:t>
            </a:r>
            <a:r>
              <a:rPr lang="cs-CZ" dirty="0" err="1" smtClean="0"/>
              <a:t>an</a:t>
            </a:r>
            <a:r>
              <a:rPr lang="cs-CZ" dirty="0" smtClean="0"/>
              <a:t>.) </a:t>
            </a:r>
          </a:p>
          <a:p>
            <a:r>
              <a:rPr lang="cs-CZ" dirty="0" smtClean="0"/>
              <a:t>ochrana před ohrožením </a:t>
            </a:r>
            <a:r>
              <a:rPr lang="cs-CZ" dirty="0" err="1" smtClean="0"/>
              <a:t>prov</a:t>
            </a:r>
            <a:r>
              <a:rPr lang="cs-CZ" dirty="0" smtClean="0"/>
              <a:t>. nebo odstraň. stavby (§ 1004-5)</a:t>
            </a:r>
          </a:p>
          <a:p>
            <a:pPr lvl="1"/>
            <a:r>
              <a:rPr lang="cs-CZ" dirty="0" smtClean="0"/>
              <a:t>v držbě nemovité věci</a:t>
            </a:r>
          </a:p>
          <a:p>
            <a:pPr lvl="1"/>
            <a:r>
              <a:rPr lang="cs-CZ" dirty="0" smtClean="0"/>
              <a:t>imisemi</a:t>
            </a:r>
          </a:p>
          <a:p>
            <a:pPr lvl="1"/>
            <a:r>
              <a:rPr lang="cs-CZ" dirty="0" smtClean="0"/>
              <a:t>→ nárok domáhat se zákazu provádění stavby</a:t>
            </a:r>
          </a:p>
          <a:p>
            <a:pPr lvl="2"/>
            <a:r>
              <a:rPr lang="cs-CZ" dirty="0" smtClean="0"/>
              <a:t>x pasivita při povolování stavby</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151</a:t>
            </a:fld>
            <a:endParaRPr lang="cs-CZ"/>
          </a:p>
        </p:txBody>
      </p:sp>
    </p:spTree>
    <p:extLst>
      <p:ext uri="{BB962C8B-B14F-4D97-AF65-F5344CB8AC3E}">
        <p14:creationId xmlns:p14="http://schemas.microsoft.com/office/powerpoint/2010/main" val="2694944190"/>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r>
              <a:rPr lang="cs-CZ" dirty="0" smtClean="0"/>
              <a:t>uchování držby proti odnětí (§ 1006)</a:t>
            </a:r>
          </a:p>
          <a:p>
            <a:pPr lvl="1"/>
            <a:r>
              <a:rPr lang="cs-CZ" dirty="0" smtClean="0"/>
              <a:t>právo znovu se zmocnit odňaté věci v mezích NO (§ 2905)</a:t>
            </a:r>
          </a:p>
          <a:p>
            <a:pPr lvl="1"/>
            <a:r>
              <a:rPr lang="cs-CZ" dirty="0" smtClean="0"/>
              <a:t>zdržovací a restituční nárok</a:t>
            </a:r>
          </a:p>
          <a:p>
            <a:pPr lvl="1"/>
            <a:r>
              <a:rPr lang="cs-CZ" dirty="0" smtClean="0"/>
              <a:t>vypuzení z držby</a:t>
            </a:r>
          </a:p>
          <a:p>
            <a:r>
              <a:rPr lang="cs-CZ" dirty="0" smtClean="0"/>
              <a:t>prekluzivní lhůty (je druhý z počátků skutečně </a:t>
            </a:r>
            <a:r>
              <a:rPr lang="cs-CZ" dirty="0" err="1" smtClean="0"/>
              <a:t>obj</a:t>
            </a:r>
            <a:r>
              <a:rPr lang="cs-CZ" dirty="0" smtClean="0"/>
              <a:t>.? § 619?)</a:t>
            </a:r>
          </a:p>
          <a:p>
            <a:pPr lvl="1"/>
            <a:r>
              <a:rPr lang="cs-CZ" dirty="0" smtClean="0"/>
              <a:t>6 týdnů ode dne, kdy se žalobce dozvěděl o svém právu a osobě …</a:t>
            </a:r>
          </a:p>
          <a:p>
            <a:pPr lvl="1"/>
            <a:r>
              <a:rPr lang="cs-CZ" dirty="0" smtClean="0"/>
              <a:t>1 rok ode dne, kdy mohl své právo uplatnit poprvé</a:t>
            </a:r>
          </a:p>
          <a:p>
            <a:r>
              <a:rPr lang="cs-CZ" dirty="0" smtClean="0"/>
              <a:t>zánik držby</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152</a:t>
            </a:fld>
            <a:endParaRPr lang="cs-CZ"/>
          </a:p>
        </p:txBody>
      </p:sp>
    </p:spTree>
    <p:extLst>
      <p:ext uri="{BB962C8B-B14F-4D97-AF65-F5344CB8AC3E}">
        <p14:creationId xmlns:p14="http://schemas.microsoft.com/office/powerpoint/2010/main" val="1621359370"/>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Vlastnictví</a:t>
            </a:r>
            <a:endParaRPr lang="cs-CZ"/>
          </a:p>
        </p:txBody>
      </p:sp>
      <p:sp>
        <p:nvSpPr>
          <p:cNvPr id="3" name="Zástupný symbol pro obsah 2"/>
          <p:cNvSpPr>
            <a:spLocks noGrp="1"/>
          </p:cNvSpPr>
          <p:nvPr>
            <p:ph idx="1"/>
          </p:nvPr>
        </p:nvSpPr>
        <p:spPr/>
        <p:txBody>
          <a:bodyPr>
            <a:normAutofit/>
          </a:bodyPr>
          <a:lstStyle/>
          <a:p>
            <a:r>
              <a:rPr lang="cs-CZ" dirty="0" smtClean="0"/>
              <a:t>vlastnictví (předmět VP)</a:t>
            </a:r>
          </a:p>
          <a:p>
            <a:pPr lvl="1"/>
            <a:r>
              <a:rPr lang="cs-CZ" dirty="0" smtClean="0"/>
              <a:t>věci</a:t>
            </a:r>
            <a:r>
              <a:rPr lang="cs-CZ" dirty="0"/>
              <a:t>, které někomu náleží (</a:t>
            </a:r>
            <a:r>
              <a:rPr lang="cs-CZ" dirty="0" smtClean="0"/>
              <a:t>subjektivní → majetek § 495)</a:t>
            </a:r>
          </a:p>
          <a:p>
            <a:pPr lvl="1"/>
            <a:r>
              <a:rPr lang="cs-CZ" dirty="0" smtClean="0"/>
              <a:t>jsou </a:t>
            </a:r>
            <a:r>
              <a:rPr lang="cs-CZ" dirty="0"/>
              <a:t>způsobilé náležet (</a:t>
            </a:r>
            <a:r>
              <a:rPr lang="cs-CZ" dirty="0" smtClean="0"/>
              <a:t>objektivní; § 1011?)</a:t>
            </a:r>
          </a:p>
          <a:p>
            <a:r>
              <a:rPr lang="cs-CZ" dirty="0"/>
              <a:t>vlastnické </a:t>
            </a:r>
            <a:r>
              <a:rPr lang="cs-CZ" dirty="0" smtClean="0"/>
              <a:t>právo (</a:t>
            </a:r>
            <a:r>
              <a:rPr lang="cs-CZ" dirty="0" err="1" smtClean="0"/>
              <a:t>pr</a:t>
            </a:r>
            <a:r>
              <a:rPr lang="cs-CZ" dirty="0" smtClean="0"/>
              <a:t>. vlastníka)</a:t>
            </a:r>
          </a:p>
          <a:p>
            <a:pPr lvl="1"/>
            <a:r>
              <a:rPr lang="cs-CZ" dirty="0" smtClean="0"/>
              <a:t>oprávnění </a:t>
            </a:r>
            <a:r>
              <a:rPr lang="cs-CZ" dirty="0"/>
              <a:t>konkrétního vlastníka (subjektivní</a:t>
            </a:r>
            <a:r>
              <a:rPr lang="cs-CZ" dirty="0" smtClean="0"/>
              <a:t>)</a:t>
            </a:r>
          </a:p>
          <a:p>
            <a:pPr lvl="1"/>
            <a:r>
              <a:rPr lang="cs-CZ" dirty="0" smtClean="0"/>
              <a:t>úprava </a:t>
            </a:r>
            <a:r>
              <a:rPr lang="cs-CZ" dirty="0"/>
              <a:t>vlastnického práva (</a:t>
            </a:r>
            <a:r>
              <a:rPr lang="cs-CZ" dirty="0" smtClean="0"/>
              <a:t>objektivní; § 1012)</a:t>
            </a:r>
          </a:p>
          <a:p>
            <a:r>
              <a:rPr lang="cs-CZ" sz="2000" dirty="0"/>
              <a:t>Vlastnické právo všech vlastníků má stejný zákonný obsah a ochranu</a:t>
            </a:r>
            <a:r>
              <a:rPr lang="cs-CZ" sz="2000" dirty="0" smtClean="0"/>
              <a:t>. (čl. 11/1 LZPS)</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153</a:t>
            </a:fld>
            <a:endParaRPr lang="cs-CZ"/>
          </a:p>
        </p:txBody>
      </p:sp>
    </p:spTree>
    <p:extLst>
      <p:ext uri="{BB962C8B-B14F-4D97-AF65-F5344CB8AC3E}">
        <p14:creationId xmlns:p14="http://schemas.microsoft.com/office/powerpoint/2010/main" val="2439270867"/>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vymezení VP</a:t>
            </a:r>
          </a:p>
          <a:p>
            <a:pPr lvl="1"/>
            <a:r>
              <a:rPr lang="cs-CZ" dirty="0" smtClean="0"/>
              <a:t>opuštění vlastnické triády</a:t>
            </a:r>
          </a:p>
          <a:p>
            <a:pPr lvl="1"/>
            <a:r>
              <a:rPr lang="cs-CZ" dirty="0" smtClean="0"/>
              <a:t>→ podstatné rysy VP (§ 1012)</a:t>
            </a:r>
          </a:p>
          <a:p>
            <a:pPr lvl="2"/>
            <a:r>
              <a:rPr lang="cs-CZ" dirty="0" smtClean="0"/>
              <a:t>nezávislost (nakládat libovolně přímo a svou mocí)</a:t>
            </a:r>
          </a:p>
          <a:p>
            <a:pPr lvl="3"/>
            <a:r>
              <a:rPr lang="cs-CZ" dirty="0" smtClean="0"/>
              <a:t>meze: právní řád </a:t>
            </a:r>
            <a:r>
              <a:rPr lang="en-US" dirty="0" smtClean="0"/>
              <a:t>&amp; pr. 3. </a:t>
            </a:r>
            <a:r>
              <a:rPr lang="en-US" dirty="0" err="1" smtClean="0"/>
              <a:t>os</a:t>
            </a:r>
            <a:r>
              <a:rPr lang="en-US" dirty="0" smtClean="0"/>
              <a:t>.</a:t>
            </a:r>
            <a:endParaRPr lang="cs-CZ" dirty="0" smtClean="0"/>
          </a:p>
          <a:p>
            <a:pPr lvl="3"/>
            <a:r>
              <a:rPr lang="cs-CZ" dirty="0" smtClean="0"/>
              <a:t>nakládat bráno široce (souhrn všech oprávnění V)</a:t>
            </a:r>
          </a:p>
          <a:p>
            <a:pPr lvl="4"/>
            <a:r>
              <a:rPr lang="cs-CZ" dirty="0" smtClean="0"/>
              <a:t>→ viz také § 996 (ius </a:t>
            </a:r>
            <a:r>
              <a:rPr lang="cs-CZ" dirty="0" err="1" smtClean="0"/>
              <a:t>abutendi</a:t>
            </a:r>
            <a:r>
              <a:rPr lang="cs-CZ" dirty="0" smtClean="0"/>
              <a:t>)</a:t>
            </a:r>
          </a:p>
          <a:p>
            <a:pPr lvl="4"/>
            <a:r>
              <a:rPr lang="cs-CZ" dirty="0" smtClean="0"/>
              <a:t>x stávající ius </a:t>
            </a:r>
            <a:r>
              <a:rPr lang="cs-CZ" dirty="0" err="1" smtClean="0"/>
              <a:t>disponendi</a:t>
            </a:r>
            <a:r>
              <a:rPr lang="cs-CZ" dirty="0" smtClean="0"/>
              <a:t> jako </a:t>
            </a:r>
            <a:r>
              <a:rPr lang="cs-CZ" smtClean="0"/>
              <a:t>činění PJ</a:t>
            </a:r>
            <a:endParaRPr lang="cs-CZ" dirty="0" smtClean="0"/>
          </a:p>
          <a:p>
            <a:pPr lvl="4"/>
            <a:r>
              <a:rPr lang="cs-CZ" dirty="0" smtClean="0"/>
              <a:t>x srov. ale § 1238/1</a:t>
            </a:r>
          </a:p>
          <a:p>
            <a:pPr lvl="2"/>
            <a:r>
              <a:rPr lang="cs-CZ" dirty="0" smtClean="0"/>
              <a:t>jednotnost</a:t>
            </a:r>
            <a:endParaRPr lang="en-US" dirty="0" smtClean="0"/>
          </a:p>
          <a:p>
            <a:pPr lvl="3"/>
            <a:r>
              <a:rPr lang="cs-CZ" dirty="0" smtClean="0"/>
              <a:t>pozitivní (nezávislost) a negativní stránky (ius </a:t>
            </a:r>
            <a:r>
              <a:rPr lang="cs-CZ" dirty="0" err="1" smtClean="0"/>
              <a:t>exclusionis</a:t>
            </a:r>
            <a:r>
              <a:rPr lang="cs-CZ" dirty="0" smtClean="0"/>
              <a:t>)</a:t>
            </a:r>
          </a:p>
          <a:p>
            <a:pPr lvl="2"/>
            <a:r>
              <a:rPr lang="cs-CZ" dirty="0" smtClean="0"/>
              <a:t>úplnost</a:t>
            </a:r>
          </a:p>
          <a:p>
            <a:pPr lvl="3"/>
            <a:r>
              <a:rPr lang="cs-CZ" dirty="0" smtClean="0"/>
              <a:t>V oprávněn působit či nepůsobit dle své vůle</a:t>
            </a:r>
          </a:p>
          <a:p>
            <a:pPr lvl="2"/>
            <a:r>
              <a:rPr lang="cs-CZ" dirty="0" smtClean="0"/>
              <a:t>elasticita</a:t>
            </a:r>
          </a:p>
          <a:p>
            <a:pPr lvl="2"/>
            <a:r>
              <a:rPr lang="cs-CZ" dirty="0" smtClean="0"/>
              <a:t>trvalost</a:t>
            </a:r>
          </a:p>
          <a:p>
            <a:pPr lvl="3"/>
            <a:r>
              <a:rPr lang="cs-CZ" dirty="0" smtClean="0"/>
              <a:t>k pozbytí VP může dojít jen z důvodů stanovených zákonem</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154</a:t>
            </a:fld>
            <a:endParaRPr lang="cs-CZ"/>
          </a:p>
        </p:txBody>
      </p:sp>
    </p:spTree>
    <p:extLst>
      <p:ext uri="{BB962C8B-B14F-4D97-AF65-F5344CB8AC3E}">
        <p14:creationId xmlns:p14="http://schemas.microsoft.com/office/powerpoint/2010/main" val="610457087"/>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Omezení VP</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„Vlastnictví </a:t>
            </a:r>
            <a:r>
              <a:rPr lang="cs-CZ" dirty="0"/>
              <a:t>zavazuje. Nesmí být zneužito na újmu práv druhých anebo v rozporu se zákonem chráněnými obecnými zájmy. Jeho výkon nesmí poškozovat lidské zdraví, přírodu a životní prostředí nad míru stanovenou zákonem</a:t>
            </a:r>
            <a:r>
              <a:rPr lang="cs-CZ" dirty="0" smtClean="0"/>
              <a:t>.“ (čl. 11/3 LZPS)</a:t>
            </a:r>
          </a:p>
          <a:p>
            <a:pPr lvl="1"/>
            <a:r>
              <a:rPr lang="cs-CZ" dirty="0"/>
              <a:t>§ 1012 V2: </a:t>
            </a:r>
            <a:r>
              <a:rPr lang="cs-CZ" dirty="0" smtClean="0"/>
              <a:t>Vlastníku </a:t>
            </a:r>
            <a:r>
              <a:rPr lang="cs-CZ" dirty="0"/>
              <a:t>se </a:t>
            </a:r>
            <a:r>
              <a:rPr lang="cs-CZ" dirty="0" smtClean="0"/>
              <a:t>zakazuje</a:t>
            </a:r>
          </a:p>
          <a:p>
            <a:pPr lvl="2"/>
            <a:r>
              <a:rPr lang="cs-CZ" dirty="0" smtClean="0"/>
              <a:t>nad </a:t>
            </a:r>
            <a:r>
              <a:rPr lang="cs-CZ" dirty="0"/>
              <a:t>míru přiměřenou poměrům závažně rušit práva jiných osob, </a:t>
            </a:r>
            <a:endParaRPr lang="cs-CZ" dirty="0" smtClean="0"/>
          </a:p>
          <a:p>
            <a:pPr lvl="2"/>
            <a:r>
              <a:rPr lang="cs-CZ" dirty="0" smtClean="0"/>
              <a:t>vykonávat </a:t>
            </a:r>
            <a:r>
              <a:rPr lang="cs-CZ" dirty="0"/>
              <a:t>takové činy, jejichž hlavním účelem je jiné osoby obtěžovat nebo </a:t>
            </a:r>
            <a:r>
              <a:rPr lang="cs-CZ" dirty="0" smtClean="0"/>
              <a:t>poškodit.</a:t>
            </a:r>
          </a:p>
          <a:p>
            <a:r>
              <a:rPr lang="cs-CZ" dirty="0" smtClean="0"/>
              <a:t>imise (§ 1013)</a:t>
            </a:r>
          </a:p>
          <a:p>
            <a:pPr lvl="1"/>
            <a:r>
              <a:rPr lang="cs-CZ" dirty="0"/>
              <a:t>odpad, voda, kouř, prach, plyn, pach, světlo, stín, hluk, </a:t>
            </a:r>
            <a:r>
              <a:rPr lang="cs-CZ" dirty="0" smtClean="0"/>
              <a:t>otřesy, vnikání zvířat </a:t>
            </a:r>
            <a:r>
              <a:rPr lang="cs-CZ" dirty="0"/>
              <a:t>a jiné podobné </a:t>
            </a:r>
            <a:r>
              <a:rPr lang="cs-CZ" dirty="0" smtClean="0"/>
              <a:t>účinky (dem.)</a:t>
            </a:r>
          </a:p>
          <a:p>
            <a:pPr lvl="2"/>
            <a:r>
              <a:rPr lang="cs-CZ" dirty="0" smtClean="0"/>
              <a:t>zvířat nejen chovaných (přemnožení potkanů, mšic, amerického brouka,  ..)</a:t>
            </a:r>
          </a:p>
          <a:p>
            <a:pPr lvl="1"/>
            <a:r>
              <a:rPr lang="cs-CZ" dirty="0" smtClean="0"/>
              <a:t>přímé přivádění zakázáno bezpodmínečně (V2)</a:t>
            </a:r>
          </a:p>
          <a:p>
            <a:pPr lvl="2"/>
            <a:r>
              <a:rPr lang="cs-CZ" dirty="0" smtClean="0"/>
              <a:t>x zvláštní </a:t>
            </a:r>
            <a:r>
              <a:rPr lang="cs-CZ" dirty="0" err="1" smtClean="0"/>
              <a:t>pr</a:t>
            </a:r>
            <a:r>
              <a:rPr lang="cs-CZ" dirty="0" smtClean="0"/>
              <a:t>. důvod (např. služebnost okapu § 1270)</a:t>
            </a:r>
          </a:p>
          <a:p>
            <a:pPr lvl="1"/>
            <a:r>
              <a:rPr lang="cs-CZ" dirty="0" smtClean="0"/>
              <a:t>nepřímé přivádění zakázáno (</a:t>
            </a:r>
            <a:r>
              <a:rPr lang="cs-CZ" dirty="0" err="1" smtClean="0"/>
              <a:t>kum</a:t>
            </a:r>
            <a:r>
              <a:rPr lang="cs-CZ" dirty="0" smtClean="0"/>
              <a:t>.)</a:t>
            </a:r>
          </a:p>
          <a:p>
            <a:pPr lvl="2"/>
            <a:r>
              <a:rPr lang="cs-CZ" dirty="0" smtClean="0"/>
              <a:t>v míře nepřiměřené místním poměrům</a:t>
            </a:r>
          </a:p>
          <a:p>
            <a:pPr lvl="2"/>
            <a:r>
              <a:rPr lang="cs-CZ" dirty="0" smtClean="0"/>
              <a:t>podstatně omezující obvyklé užívání pozemku</a:t>
            </a:r>
          </a:p>
          <a:p>
            <a:pPr lvl="2"/>
            <a:r>
              <a:rPr lang="cs-CZ" dirty="0" smtClean="0"/>
              <a:t>limitace na </a:t>
            </a:r>
            <a:r>
              <a:rPr lang="cs-CZ" dirty="0" err="1" smtClean="0"/>
              <a:t>relutární</a:t>
            </a:r>
            <a:r>
              <a:rPr lang="cs-CZ" dirty="0" smtClean="0"/>
              <a:t> satisfakci při provozu </a:t>
            </a:r>
            <a:r>
              <a:rPr lang="cs-CZ" dirty="0" err="1" smtClean="0"/>
              <a:t>úř</a:t>
            </a:r>
            <a:r>
              <a:rPr lang="cs-CZ" dirty="0" smtClean="0"/>
              <a:t>. </a:t>
            </a:r>
            <a:r>
              <a:rPr lang="cs-CZ" dirty="0" err="1" smtClean="0"/>
              <a:t>schv</a:t>
            </a:r>
            <a:r>
              <a:rPr lang="cs-CZ" dirty="0" smtClean="0"/>
              <a:t>. závodu (1013/2)</a:t>
            </a:r>
          </a:p>
          <a:p>
            <a:pPr lvl="1"/>
            <a:r>
              <a:rPr lang="cs-CZ" dirty="0" smtClean="0"/>
              <a:t>sousedem je každý zasažený vlastník (nejen hraničící)</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155</a:t>
            </a:fld>
            <a:endParaRPr lang="cs-CZ"/>
          </a:p>
        </p:txBody>
      </p:sp>
    </p:spTree>
    <p:extLst>
      <p:ext uri="{BB962C8B-B14F-4D97-AF65-F5344CB8AC3E}">
        <p14:creationId xmlns:p14="http://schemas.microsoft.com/office/powerpoint/2010/main" val="2498700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smtClean="0"/>
              <a:t>„zaběhnutá“ cizí movitá věc (§ 1014)</a:t>
            </a:r>
          </a:p>
          <a:p>
            <a:pPr lvl="1"/>
            <a:r>
              <a:rPr lang="cs-CZ" dirty="0" smtClean="0"/>
              <a:t>vlastník pozemku povinen (alt.)</a:t>
            </a:r>
          </a:p>
          <a:p>
            <a:pPr lvl="2"/>
            <a:r>
              <a:rPr lang="cs-CZ" dirty="0" smtClean="0"/>
              <a:t>vydat</a:t>
            </a:r>
          </a:p>
          <a:p>
            <a:pPr lvl="2"/>
            <a:r>
              <a:rPr lang="cs-CZ" dirty="0" smtClean="0"/>
              <a:t>umožnit vstup, vyhledání a odnos</a:t>
            </a:r>
          </a:p>
          <a:p>
            <a:pPr lvl="2"/>
            <a:r>
              <a:rPr lang="cs-CZ" dirty="0" smtClean="0"/>
              <a:t>stíhat </a:t>
            </a:r>
            <a:r>
              <a:rPr lang="cs-CZ" u="sng" dirty="0" smtClean="0"/>
              <a:t>chované</a:t>
            </a:r>
            <a:r>
              <a:rPr lang="cs-CZ" dirty="0" smtClean="0"/>
              <a:t> zvíře nebo roj včel (ADZ 443 jednotlivá včela je věcí ničí…?)</a:t>
            </a:r>
          </a:p>
          <a:p>
            <a:pPr lvl="1"/>
            <a:r>
              <a:rPr lang="cs-CZ" dirty="0" smtClean="0"/>
              <a:t>způsobila-li škodu, povinnost k náhradě</a:t>
            </a:r>
          </a:p>
          <a:p>
            <a:pPr lvl="2"/>
            <a:r>
              <a:rPr lang="cs-CZ" dirty="0" smtClean="0"/>
              <a:t>zadržovací právo (§ 1395 </a:t>
            </a:r>
            <a:r>
              <a:rPr lang="cs-CZ" dirty="0" err="1" smtClean="0"/>
              <a:t>an</a:t>
            </a:r>
            <a:r>
              <a:rPr lang="cs-CZ" dirty="0" smtClean="0"/>
              <a:t>.)</a:t>
            </a:r>
          </a:p>
          <a:p>
            <a:pPr lvl="3"/>
            <a:r>
              <a:rPr lang="cs-CZ" dirty="0" smtClean="0"/>
              <a:t>x jistota (§ 2012 </a:t>
            </a:r>
            <a:r>
              <a:rPr lang="cs-CZ" dirty="0" err="1" smtClean="0"/>
              <a:t>an</a:t>
            </a:r>
            <a:r>
              <a:rPr lang="cs-CZ" dirty="0" smtClean="0"/>
              <a:t>.)</a:t>
            </a:r>
          </a:p>
          <a:p>
            <a:r>
              <a:rPr lang="cs-CZ" dirty="0" smtClean="0"/>
              <a:t>stromy</a:t>
            </a:r>
          </a:p>
          <a:p>
            <a:pPr lvl="1"/>
            <a:r>
              <a:rPr lang="cs-CZ" dirty="0" smtClean="0"/>
              <a:t>odstranění přesahujících kořenů a větví stromů (§ 1016/2)</a:t>
            </a:r>
          </a:p>
          <a:p>
            <a:pPr lvl="2"/>
            <a:r>
              <a:rPr lang="cs-CZ" dirty="0" smtClean="0"/>
              <a:t>části </a:t>
            </a:r>
            <a:r>
              <a:rPr lang="cs-CZ" dirty="0"/>
              <a:t>jiných rostlin </a:t>
            </a:r>
            <a:r>
              <a:rPr lang="cs-CZ" dirty="0" smtClean="0"/>
              <a:t>lze šetrně </a:t>
            </a:r>
            <a:r>
              <a:rPr lang="cs-CZ" dirty="0"/>
              <a:t>bez dalších </a:t>
            </a:r>
            <a:r>
              <a:rPr lang="cs-CZ" dirty="0" smtClean="0"/>
              <a:t>omezení</a:t>
            </a:r>
          </a:p>
          <a:p>
            <a:pPr lvl="1"/>
            <a:r>
              <a:rPr lang="cs-CZ" dirty="0" smtClean="0"/>
              <a:t>v těsné blízkosti společné hranice pozemků (§ 1017)</a:t>
            </a:r>
          </a:p>
          <a:p>
            <a:pPr lvl="2"/>
            <a:r>
              <a:rPr lang="cs-CZ" dirty="0" smtClean="0"/>
              <a:t>je-li proti sázení či pro odstranění rozumný důvod</a:t>
            </a:r>
            <a:endParaRPr lang="cs-CZ" dirty="0"/>
          </a:p>
          <a:p>
            <a:pPr lvl="2"/>
            <a:r>
              <a:rPr lang="cs-CZ" dirty="0" smtClean="0"/>
              <a:t>stromy obvyklé výšky nad 3m – 3m od hranice, ostatní 1,5m (PDN)</a:t>
            </a:r>
          </a:p>
          <a:p>
            <a:pPr lvl="2"/>
            <a:r>
              <a:rPr lang="cs-CZ" dirty="0" smtClean="0"/>
              <a:t>x les či sad, jehož stromy tvoří </a:t>
            </a:r>
            <a:r>
              <a:rPr lang="cs-CZ" dirty="0" err="1" smtClean="0"/>
              <a:t>rozhradu</a:t>
            </a:r>
            <a:endParaRPr lang="cs-CZ" dirty="0" smtClean="0"/>
          </a:p>
          <a:p>
            <a:pPr lvl="2"/>
            <a:r>
              <a:rPr lang="cs-CZ" dirty="0" smtClean="0"/>
              <a:t>x strom zvlášť chráněný</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156</a:t>
            </a:fld>
            <a:endParaRPr lang="cs-CZ"/>
          </a:p>
        </p:txBody>
      </p:sp>
    </p:spTree>
    <p:extLst>
      <p:ext uri="{BB962C8B-B14F-4D97-AF65-F5344CB8AC3E}">
        <p14:creationId xmlns:p14="http://schemas.microsoft.com/office/powerpoint/2010/main" val="3975964471"/>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4997152"/>
          </a:xfrm>
        </p:spPr>
        <p:txBody>
          <a:bodyPr>
            <a:normAutofit fontScale="77500" lnSpcReduction="20000"/>
          </a:bodyPr>
          <a:lstStyle/>
          <a:p>
            <a:r>
              <a:rPr lang="cs-CZ" dirty="0" smtClean="0"/>
              <a:t>úprava pozemku (i stavby na něm) nesmí vést ke ztrátě opory sousedního pozemku (§ 1018)</a:t>
            </a:r>
          </a:p>
          <a:p>
            <a:r>
              <a:rPr lang="cs-CZ" dirty="0" smtClean="0"/>
              <a:t>z rozumného důvodu lze požadovat, aby nebyly zřizovány stavby v těsné blízkosti hranic pozemků (§ 1020)</a:t>
            </a:r>
            <a:endParaRPr lang="cs-CZ" dirty="0"/>
          </a:p>
          <a:p>
            <a:r>
              <a:rPr lang="cs-CZ" dirty="0" smtClean="0"/>
              <a:t>povinnost umožnit sousedovi nezbytný vstup (§ 1021)</a:t>
            </a:r>
          </a:p>
          <a:p>
            <a:pPr lvl="1"/>
            <a:r>
              <a:rPr lang="cs-CZ" dirty="0" smtClean="0"/>
              <a:t>odpovědnost za škodu tím způsobenou bez možnosti liberace</a:t>
            </a:r>
          </a:p>
          <a:p>
            <a:r>
              <a:rPr lang="cs-CZ" dirty="0" smtClean="0"/>
              <a:t>povinnost strpět stavební práce za přiměřenou náhradu, je-li to </a:t>
            </a:r>
            <a:r>
              <a:rPr lang="cs-CZ" dirty="0"/>
              <a:t>n</a:t>
            </a:r>
            <a:r>
              <a:rPr lang="cs-CZ" dirty="0" smtClean="0"/>
              <a:t>ezbytné (§ 1022)</a:t>
            </a:r>
          </a:p>
          <a:p>
            <a:pPr lvl="1"/>
            <a:r>
              <a:rPr lang="cs-CZ" dirty="0" smtClean="0"/>
              <a:t>x převyšuje-li sousedův zájem na narušeném užívání </a:t>
            </a:r>
            <a:r>
              <a:rPr lang="cs-CZ" smtClean="0"/>
              <a:t>pozemku zájem </a:t>
            </a:r>
            <a:r>
              <a:rPr lang="cs-CZ" dirty="0" smtClean="0"/>
              <a:t>na provedení prací</a:t>
            </a:r>
          </a:p>
          <a:p>
            <a:r>
              <a:rPr lang="cs-CZ" dirty="0" smtClean="0"/>
              <a:t>povinnost strpět užívání prostoru nad a pod pozemkem (§ 1023)</a:t>
            </a:r>
          </a:p>
          <a:p>
            <a:pPr lvl="1"/>
            <a:r>
              <a:rPr lang="cs-CZ" dirty="0" smtClean="0"/>
              <a:t>je-li důležitý důvod a V nemůže mít rozumný důvod tomu bránit</a:t>
            </a:r>
          </a:p>
          <a:p>
            <a:pPr lvl="2"/>
            <a:r>
              <a:rPr lang="cs-CZ" dirty="0" smtClean="0"/>
              <a:t>„</a:t>
            </a:r>
            <a:r>
              <a:rPr lang="en-US" dirty="0" smtClean="0"/>
              <a:t>The </a:t>
            </a:r>
            <a:r>
              <a:rPr lang="en-US" dirty="0"/>
              <a:t>problem is to balance the rights of an owner to enjoy the use of </a:t>
            </a:r>
            <a:r>
              <a:rPr lang="en-US" dirty="0" smtClean="0"/>
              <a:t>his</a:t>
            </a:r>
            <a:r>
              <a:rPr lang="cs-CZ" dirty="0" smtClean="0"/>
              <a:t> </a:t>
            </a:r>
            <a:r>
              <a:rPr lang="en-US" dirty="0" smtClean="0"/>
              <a:t>land </a:t>
            </a:r>
            <a:r>
              <a:rPr lang="en-US" dirty="0"/>
              <a:t>against the rights of the general public to take advantage of </a:t>
            </a:r>
            <a:r>
              <a:rPr lang="en-US" dirty="0" smtClean="0"/>
              <a:t>all</a:t>
            </a:r>
            <a:r>
              <a:rPr lang="cs-CZ" dirty="0" smtClean="0"/>
              <a:t> </a:t>
            </a:r>
            <a:r>
              <a:rPr lang="en-US" dirty="0" smtClean="0"/>
              <a:t>hat </a:t>
            </a:r>
            <a:r>
              <a:rPr lang="en-US" dirty="0"/>
              <a:t>science now offers in the use of air space. This balance is in my </a:t>
            </a:r>
            <a:r>
              <a:rPr lang="en-US" dirty="0" err="1" smtClean="0"/>
              <a:t>judgement</a:t>
            </a:r>
            <a:r>
              <a:rPr lang="en-US" dirty="0" smtClean="0"/>
              <a:t> </a:t>
            </a:r>
            <a:r>
              <a:rPr lang="en-US" dirty="0"/>
              <a:t>best struck in our present society by restricting the </a:t>
            </a:r>
            <a:r>
              <a:rPr lang="en-US" dirty="0" smtClean="0"/>
              <a:t>rights</a:t>
            </a:r>
            <a:r>
              <a:rPr lang="cs-CZ" dirty="0" smtClean="0"/>
              <a:t> </a:t>
            </a:r>
            <a:r>
              <a:rPr lang="en-US" dirty="0" smtClean="0"/>
              <a:t>of </a:t>
            </a:r>
            <a:r>
              <a:rPr lang="en-US" dirty="0"/>
              <a:t>an owner in the air space above his land to such height as is </a:t>
            </a:r>
            <a:r>
              <a:rPr lang="en-US" dirty="0" smtClean="0"/>
              <a:t>necessary</a:t>
            </a:r>
            <a:r>
              <a:rPr lang="cs-CZ" dirty="0" smtClean="0"/>
              <a:t> </a:t>
            </a:r>
            <a:r>
              <a:rPr lang="en-US" dirty="0" smtClean="0"/>
              <a:t>for </a:t>
            </a:r>
            <a:r>
              <a:rPr lang="en-US" dirty="0"/>
              <a:t>the ordinary use and enjoyment of his land and the structures upon it, </a:t>
            </a:r>
            <a:r>
              <a:rPr lang="cs-CZ" dirty="0" smtClean="0"/>
              <a:t> </a:t>
            </a:r>
            <a:r>
              <a:rPr lang="en-US" dirty="0" smtClean="0"/>
              <a:t>and </a:t>
            </a:r>
            <a:r>
              <a:rPr lang="en-US" dirty="0"/>
              <a:t>declaring that above that height he has no greater rights in the air </a:t>
            </a:r>
            <a:r>
              <a:rPr lang="en-US" dirty="0" smtClean="0"/>
              <a:t>space </a:t>
            </a:r>
            <a:r>
              <a:rPr lang="en-US" dirty="0"/>
              <a:t>than any other member of the </a:t>
            </a:r>
            <a:r>
              <a:rPr lang="en-US" dirty="0" smtClean="0"/>
              <a:t>public</a:t>
            </a:r>
            <a:r>
              <a:rPr lang="cs-CZ" dirty="0" smtClean="0"/>
              <a:t>.“ </a:t>
            </a:r>
            <a:r>
              <a:rPr lang="en-US" dirty="0" smtClean="0"/>
              <a:t>Bernstein </a:t>
            </a:r>
            <a:r>
              <a:rPr lang="en-US" dirty="0"/>
              <a:t>of Leigh v </a:t>
            </a:r>
            <a:r>
              <a:rPr lang="en-US" dirty="0" err="1"/>
              <a:t>Skyviews</a:t>
            </a:r>
            <a:r>
              <a:rPr lang="en-US" dirty="0"/>
              <a:t> &amp; General Ltd [1978] 1 QB 479</a:t>
            </a:r>
            <a:endParaRPr lang="cs-CZ" dirty="0" smtClean="0"/>
          </a:p>
          <a:p>
            <a:pPr lvl="1"/>
            <a:r>
              <a:rPr lang="cs-CZ" dirty="0" smtClean="0"/>
              <a:t>x netýká se zvl. úprav</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157</a:t>
            </a:fld>
            <a:endParaRPr lang="cs-CZ"/>
          </a:p>
        </p:txBody>
      </p:sp>
    </p:spTree>
    <p:extLst>
      <p:ext uri="{BB962C8B-B14F-4D97-AF65-F5344CB8AC3E}">
        <p14:creationId xmlns:p14="http://schemas.microsoft.com/office/powerpoint/2010/main" val="3259948038"/>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Rozhrady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PDV SV </a:t>
            </a:r>
            <a:r>
              <a:rPr lang="cs-CZ" dirty="0" err="1" smtClean="0"/>
              <a:t>rozhrad</a:t>
            </a:r>
            <a:r>
              <a:rPr lang="cs-CZ" dirty="0" smtClean="0"/>
              <a:t> (§ 1024)</a:t>
            </a:r>
          </a:p>
          <a:p>
            <a:pPr lvl="1"/>
            <a:r>
              <a:rPr lang="cs-CZ" dirty="0" smtClean="0"/>
              <a:t>modifikace SV</a:t>
            </a:r>
          </a:p>
          <a:p>
            <a:pPr lvl="1"/>
            <a:r>
              <a:rPr lang="cs-CZ" dirty="0" smtClean="0"/>
              <a:t>x dvojité </a:t>
            </a:r>
            <a:r>
              <a:rPr lang="cs-CZ" dirty="0" err="1" smtClean="0"/>
              <a:t>rozhrady</a:t>
            </a:r>
            <a:r>
              <a:rPr lang="cs-CZ" dirty="0" smtClean="0"/>
              <a:t> </a:t>
            </a:r>
            <a:r>
              <a:rPr lang="en-US" dirty="0" smtClean="0"/>
              <a:t>&amp; </a:t>
            </a:r>
            <a:r>
              <a:rPr lang="cs-CZ" dirty="0" smtClean="0"/>
              <a:t>rozdělené </a:t>
            </a:r>
            <a:r>
              <a:rPr lang="cs-CZ" dirty="0" err="1" smtClean="0"/>
              <a:t>vlastictví</a:t>
            </a:r>
            <a:r>
              <a:rPr lang="cs-CZ" dirty="0" smtClean="0"/>
              <a:t> (§ 1025)</a:t>
            </a:r>
          </a:p>
          <a:p>
            <a:r>
              <a:rPr lang="cs-CZ" dirty="0" smtClean="0"/>
              <a:t>zeď může každý užívat na své straně až do poloviny (§ 1024/2)</a:t>
            </a:r>
          </a:p>
          <a:p>
            <a:r>
              <a:rPr lang="cs-CZ" dirty="0" smtClean="0"/>
              <a:t>povinnost udržovat </a:t>
            </a:r>
            <a:r>
              <a:rPr lang="cs-CZ" dirty="0" err="1" smtClean="0"/>
              <a:t>rozhradu</a:t>
            </a:r>
            <a:r>
              <a:rPr lang="cs-CZ" dirty="0" smtClean="0"/>
              <a:t>, </a:t>
            </a:r>
            <a:r>
              <a:rPr lang="cs-CZ" dirty="0"/>
              <a:t>hrozí-li</a:t>
            </a:r>
            <a:r>
              <a:rPr lang="cs-CZ" dirty="0" smtClean="0"/>
              <a:t> </a:t>
            </a:r>
            <a:r>
              <a:rPr lang="cs-CZ" dirty="0"/>
              <a:t>(§ 1026)</a:t>
            </a:r>
            <a:endParaRPr lang="cs-CZ" dirty="0" smtClean="0"/>
          </a:p>
          <a:p>
            <a:pPr lvl="1"/>
            <a:r>
              <a:rPr lang="cs-CZ" dirty="0" smtClean="0"/>
              <a:t>následkem jejího poškození sousedovi škoda</a:t>
            </a:r>
          </a:p>
          <a:p>
            <a:pPr lvl="1"/>
            <a:r>
              <a:rPr lang="cs-CZ" dirty="0" smtClean="0"/>
              <a:t>neznatelnost hranice mezi pozemky</a:t>
            </a:r>
          </a:p>
          <a:p>
            <a:r>
              <a:rPr lang="cs-CZ" dirty="0" smtClean="0"/>
              <a:t>povinnost oplotit pozemek soud uloží (</a:t>
            </a:r>
            <a:r>
              <a:rPr lang="cs-CZ" dirty="0" err="1" smtClean="0"/>
              <a:t>kum</a:t>
            </a:r>
            <a:r>
              <a:rPr lang="cs-CZ" dirty="0" smtClean="0"/>
              <a:t>.)</a:t>
            </a:r>
          </a:p>
          <a:p>
            <a:pPr lvl="1"/>
            <a:r>
              <a:rPr lang="cs-CZ" dirty="0" smtClean="0"/>
              <a:t>na návrh</a:t>
            </a:r>
          </a:p>
          <a:p>
            <a:pPr lvl="1"/>
            <a:r>
              <a:rPr lang="cs-CZ" dirty="0" smtClean="0"/>
              <a:t>se znalostí stanoviska stavebního úřadu</a:t>
            </a:r>
          </a:p>
          <a:p>
            <a:pPr lvl="1"/>
            <a:r>
              <a:rPr lang="cs-CZ" dirty="0" smtClean="0"/>
              <a:t>je-li to potřebné k zajištění nerušeného výkonu sousedova VP</a:t>
            </a:r>
          </a:p>
          <a:p>
            <a:pPr lvl="1"/>
            <a:r>
              <a:rPr lang="cs-CZ" dirty="0" smtClean="0"/>
              <a:t>nebrání-li to účelnému využívání sousedních pozemků</a:t>
            </a:r>
          </a:p>
          <a:p>
            <a:r>
              <a:rPr lang="cs-CZ" dirty="0" smtClean="0"/>
              <a:t>pochybné nebo neznatelné hranice pozemků (§ 1028)</a:t>
            </a:r>
          </a:p>
          <a:p>
            <a:pPr lvl="1"/>
            <a:r>
              <a:rPr lang="cs-CZ" dirty="0" smtClean="0"/>
              <a:t>soud určí podle</a:t>
            </a:r>
          </a:p>
          <a:p>
            <a:pPr lvl="2"/>
            <a:r>
              <a:rPr lang="cs-CZ" dirty="0" smtClean="0"/>
              <a:t>poslední pokojné držby</a:t>
            </a:r>
          </a:p>
          <a:p>
            <a:pPr lvl="2"/>
            <a:r>
              <a:rPr lang="cs-CZ" dirty="0" smtClean="0"/>
              <a:t>x slušného uvážení</a:t>
            </a:r>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158</a:t>
            </a:fld>
            <a:endParaRPr lang="cs-CZ"/>
          </a:p>
        </p:txBody>
      </p:sp>
    </p:spTree>
    <p:extLst>
      <p:ext uri="{BB962C8B-B14F-4D97-AF65-F5344CB8AC3E}">
        <p14:creationId xmlns:p14="http://schemas.microsoft.com/office/powerpoint/2010/main" val="3826465306"/>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Nezbytná cesta (§ 1029 </a:t>
            </a:r>
            <a:r>
              <a:rPr lang="cs-CZ" dirty="0" err="1" smtClean="0"/>
              <a:t>an</a:t>
            </a:r>
            <a:r>
              <a:rPr lang="cs-CZ" dirty="0" smtClean="0"/>
              <a:t>.)</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oprávněným je V</a:t>
            </a:r>
          </a:p>
          <a:p>
            <a:pPr lvl="1"/>
            <a:r>
              <a:rPr lang="cs-CZ" dirty="0" smtClean="0"/>
              <a:t>nemovité věci</a:t>
            </a:r>
          </a:p>
          <a:p>
            <a:pPr lvl="1"/>
            <a:r>
              <a:rPr lang="cs-CZ" dirty="0" smtClean="0"/>
              <a:t>jíž nelze řádně užívat</a:t>
            </a:r>
          </a:p>
          <a:p>
            <a:pPr lvl="1"/>
            <a:r>
              <a:rPr lang="cs-CZ" dirty="0" smtClean="0"/>
              <a:t>protože není dostatečně spojena s veřejnou cestou</a:t>
            </a:r>
          </a:p>
          <a:p>
            <a:pPr marL="342900" lvl="1" indent="-342900">
              <a:buClr>
                <a:schemeClr val="accent1"/>
              </a:buClr>
              <a:buSzPct val="75000"/>
              <a:buFont typeface="Wingdings" pitchFamily="2" charset="2"/>
              <a:buChar char=""/>
            </a:pPr>
            <a:r>
              <a:rPr lang="cs-CZ" sz="2400" dirty="0"/>
              <a:t>přes pozemek</a:t>
            </a:r>
          </a:p>
          <a:p>
            <a:r>
              <a:rPr lang="cs-CZ" dirty="0" smtClean="0"/>
              <a:t>za náhradu (§ 1030) + možnost jistoty (§ 1030/2 → § 2012 </a:t>
            </a:r>
            <a:r>
              <a:rPr lang="cs-CZ" dirty="0" err="1" smtClean="0"/>
              <a:t>an</a:t>
            </a:r>
            <a:r>
              <a:rPr lang="cs-CZ" dirty="0" smtClean="0"/>
              <a:t>.)</a:t>
            </a:r>
          </a:p>
          <a:p>
            <a:pPr lvl="1"/>
            <a:r>
              <a:rPr lang="cs-CZ" dirty="0" smtClean="0"/>
              <a:t>úplata</a:t>
            </a:r>
          </a:p>
          <a:p>
            <a:pPr lvl="1"/>
            <a:r>
              <a:rPr lang="cs-CZ" dirty="0" smtClean="0"/>
              <a:t>odčinění újmy (není-li kryto úplatou)</a:t>
            </a:r>
          </a:p>
          <a:p>
            <a:pPr lvl="1"/>
            <a:r>
              <a:rPr lang="cs-CZ" dirty="0" smtClean="0"/>
              <a:t>+ cizí soukromá cesta i zvýšené náklady údržby</a:t>
            </a:r>
          </a:p>
          <a:p>
            <a:pPr lvl="1"/>
            <a:r>
              <a:rPr lang="cs-CZ" dirty="0" smtClean="0"/>
              <a:t>+ umělou cestu zřídí a udržuje prospěchář (</a:t>
            </a:r>
          </a:p>
          <a:p>
            <a:pPr lvl="2"/>
            <a:r>
              <a:rPr lang="cs-CZ" dirty="0" smtClean="0"/>
              <a:t>převzetí pozemku § 1036</a:t>
            </a:r>
          </a:p>
          <a:p>
            <a:pPr lvl="2"/>
            <a:r>
              <a:rPr lang="cs-CZ" dirty="0" smtClean="0"/>
              <a:t>při spoluužívání vlastníkem § 1263</a:t>
            </a:r>
          </a:p>
          <a:p>
            <a:r>
              <a:rPr lang="cs-CZ" dirty="0" smtClean="0"/>
              <a:t>v rozsahu</a:t>
            </a:r>
          </a:p>
          <a:p>
            <a:pPr lvl="1"/>
            <a:r>
              <a:rPr lang="cs-CZ" dirty="0" smtClean="0"/>
              <a:t>odpovídajícím potřebám</a:t>
            </a:r>
          </a:p>
          <a:p>
            <a:pPr lvl="1"/>
            <a:r>
              <a:rPr lang="cs-CZ" dirty="0" smtClean="0"/>
              <a:t>s nejmenšími náklady (§ 1033)</a:t>
            </a:r>
          </a:p>
          <a:p>
            <a:r>
              <a:rPr lang="cs-CZ" dirty="0" smtClean="0"/>
              <a:t>x § 1032 (soud nepovolí…)</a:t>
            </a:r>
          </a:p>
          <a:p>
            <a:r>
              <a:rPr lang="cs-CZ" dirty="0" smtClean="0"/>
              <a:t>může mít povahu absolutního (služebnost) i </a:t>
            </a:r>
            <a:r>
              <a:rPr lang="cs-CZ" dirty="0" err="1" smtClean="0"/>
              <a:t>ReMaP</a:t>
            </a:r>
            <a:endParaRPr lang="cs-CZ" dirty="0" smtClean="0"/>
          </a:p>
          <a:p>
            <a:pPr lvl="1"/>
            <a:r>
              <a:rPr lang="cs-CZ" dirty="0" smtClean="0"/>
              <a:t>systematicky nevhodně zařazeno, patří mezi služebnosti</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159</a:t>
            </a:fld>
            <a:endParaRPr lang="cs-CZ"/>
          </a:p>
        </p:txBody>
      </p:sp>
    </p:spTree>
    <p:extLst>
      <p:ext uri="{BB962C8B-B14F-4D97-AF65-F5344CB8AC3E}">
        <p14:creationId xmlns:p14="http://schemas.microsoft.com/office/powerpoint/2010/main" val="11228222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Úvodní ustanovení - § 1</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a:t>§ 1-14 a § 3030</a:t>
            </a:r>
          </a:p>
          <a:p>
            <a:r>
              <a:rPr lang="cs-CZ" dirty="0" smtClean="0"/>
              <a:t>soukromé </a:t>
            </a:r>
            <a:r>
              <a:rPr lang="cs-CZ" dirty="0" err="1" smtClean="0"/>
              <a:t>pr</a:t>
            </a:r>
            <a:r>
              <a:rPr lang="cs-CZ" dirty="0" smtClean="0"/>
              <a:t>. objektivní (§ 1/1)</a:t>
            </a:r>
          </a:p>
          <a:p>
            <a:pPr lvl="1"/>
            <a:r>
              <a:rPr lang="cs-CZ" dirty="0" err="1" smtClean="0"/>
              <a:t>pr</a:t>
            </a:r>
            <a:r>
              <a:rPr lang="cs-CZ" dirty="0" smtClean="0"/>
              <a:t>. pravidla upravující </a:t>
            </a:r>
            <a:r>
              <a:rPr lang="cs-CZ" dirty="0" err="1" smtClean="0"/>
              <a:t>PrPov</a:t>
            </a:r>
            <a:r>
              <a:rPr lang="cs-CZ" dirty="0" smtClean="0"/>
              <a:t> mezi osobami z jejich soukromého styku (není definicí, poukazuje na rysy SP)</a:t>
            </a:r>
          </a:p>
          <a:p>
            <a:pPr lvl="2"/>
            <a:r>
              <a:rPr lang="cs-CZ" dirty="0" smtClean="0"/>
              <a:t>jde o pravidla (</a:t>
            </a:r>
            <a:r>
              <a:rPr lang="cs-CZ" dirty="0" err="1" smtClean="0"/>
              <a:t>pr</a:t>
            </a:r>
            <a:r>
              <a:rPr lang="cs-CZ" dirty="0" smtClean="0"/>
              <a:t>. normy), nikoliv </a:t>
            </a:r>
            <a:r>
              <a:rPr lang="cs-CZ" dirty="0" err="1" smtClean="0"/>
              <a:t>pr</a:t>
            </a:r>
            <a:r>
              <a:rPr lang="cs-CZ" dirty="0" smtClean="0"/>
              <a:t>. předpisy (x </a:t>
            </a:r>
            <a:r>
              <a:rPr lang="cs-CZ" dirty="0" err="1" smtClean="0"/>
              <a:t>ust</a:t>
            </a:r>
            <a:r>
              <a:rPr lang="cs-CZ" dirty="0" smtClean="0"/>
              <a:t>. </a:t>
            </a:r>
            <a:r>
              <a:rPr lang="cs-CZ" dirty="0" err="1" smtClean="0"/>
              <a:t>pr</a:t>
            </a:r>
            <a:r>
              <a:rPr lang="cs-CZ" dirty="0" smtClean="0"/>
              <a:t>. řádu?)</a:t>
            </a:r>
          </a:p>
          <a:p>
            <a:pPr lvl="1"/>
            <a:r>
              <a:rPr lang="cs-CZ" dirty="0" smtClean="0"/>
              <a:t>NOZ vychází z organické teorie</a:t>
            </a:r>
          </a:p>
          <a:p>
            <a:pPr lvl="1"/>
            <a:r>
              <a:rPr lang="cs-CZ" dirty="0" smtClean="0"/>
              <a:t>právní </a:t>
            </a:r>
            <a:r>
              <a:rPr lang="cs-CZ" dirty="0"/>
              <a:t>řád vykládat široce (srov. § 3/3</a:t>
            </a:r>
            <a:r>
              <a:rPr lang="cs-CZ" dirty="0" smtClean="0"/>
              <a:t>)</a:t>
            </a:r>
          </a:p>
          <a:p>
            <a:r>
              <a:rPr lang="cs-CZ" dirty="0" smtClean="0"/>
              <a:t>uplatňování SP je nezávislé na uplatňování VP (§ 1/1; § 3029/2; x obráceně)</a:t>
            </a:r>
          </a:p>
          <a:p>
            <a:pPr lvl="1"/>
            <a:r>
              <a:rPr lang="cs-CZ" dirty="0" smtClean="0"/>
              <a:t>uplatňování </a:t>
            </a:r>
          </a:p>
          <a:p>
            <a:pPr lvl="2"/>
            <a:r>
              <a:rPr lang="cs-CZ" dirty="0" smtClean="0"/>
              <a:t>výkon již nabytého soukromého práva (</a:t>
            </a:r>
            <a:r>
              <a:rPr lang="cs-CZ" dirty="0" err="1" smtClean="0"/>
              <a:t>Telec</a:t>
            </a:r>
            <a:r>
              <a:rPr lang="cs-CZ" dirty="0" smtClean="0"/>
              <a:t>),</a:t>
            </a:r>
          </a:p>
          <a:p>
            <a:pPr lvl="2"/>
            <a:r>
              <a:rPr lang="cs-CZ" dirty="0" smtClean="0"/>
              <a:t>i aplikace objektivního práva (</a:t>
            </a:r>
            <a:r>
              <a:rPr lang="cs-CZ" dirty="0" err="1" smtClean="0"/>
              <a:t>Melzer</a:t>
            </a:r>
            <a:r>
              <a:rPr lang="cs-CZ" dirty="0" smtClean="0"/>
              <a:t>/</a:t>
            </a:r>
            <a:r>
              <a:rPr lang="cs-CZ" dirty="0" err="1" smtClean="0"/>
              <a:t>Tégl</a:t>
            </a:r>
            <a:r>
              <a:rPr lang="cs-CZ" dirty="0" smtClean="0"/>
              <a:t>)</a:t>
            </a:r>
          </a:p>
          <a:p>
            <a:pPr lvl="1"/>
            <a:r>
              <a:rPr lang="cs-CZ" dirty="0" smtClean="0"/>
              <a:t>SP – autonomie vůle, dispozitivnost, vzájemný styk osob, ekvivalence plnění, sankce řeší konflikt osob</a:t>
            </a:r>
          </a:p>
          <a:p>
            <a:pPr lvl="1"/>
            <a:r>
              <a:rPr lang="cs-CZ" dirty="0" smtClean="0"/>
              <a:t>VP – zákaz libovůle, kogentnost,  styk osob a OVM nebo OVM navzájem, bez ohledu na ekvivalenci, sankce řeší konflikt osoby a VM hájící veřejný zájem</a:t>
            </a:r>
            <a:endParaRPr lang="cs-CZ" dirty="0"/>
          </a:p>
          <a:p>
            <a:pPr lvl="1"/>
            <a:r>
              <a:rPr lang="cs-CZ" dirty="0" smtClean="0"/>
              <a:t>uplatňování SP je vázáno na VP, jen stanoví-li tak výslovně zákon (ADZ s. 59)</a:t>
            </a:r>
          </a:p>
          <a:p>
            <a:pPr lvl="2"/>
            <a:r>
              <a:rPr lang="cs-CZ" dirty="0" smtClean="0"/>
              <a:t>x vznik VP nároku neznamená vznik SP oprávnění</a:t>
            </a:r>
          </a:p>
          <a:p>
            <a:pPr lvl="2"/>
            <a:r>
              <a:rPr lang="cs-CZ" dirty="0" smtClean="0"/>
              <a:t>x porušení VP jen VP sankce</a:t>
            </a:r>
            <a:r>
              <a:rPr lang="cs-CZ" dirty="0"/>
              <a:t> (srov. § 3a </a:t>
            </a:r>
            <a:r>
              <a:rPr lang="cs-CZ" dirty="0" err="1"/>
              <a:t>ObchZ</a:t>
            </a:r>
            <a:r>
              <a:rPr lang="cs-CZ" dirty="0" smtClean="0"/>
              <a:t>)</a:t>
            </a:r>
          </a:p>
          <a:p>
            <a:r>
              <a:rPr lang="cs-CZ" dirty="0" smtClean="0"/>
              <a:t>VP a SP spolu váže ústavní pořádek a veřejný pořádek</a:t>
            </a:r>
          </a:p>
          <a:p>
            <a:r>
              <a:rPr lang="cs-CZ" dirty="0" smtClean="0"/>
              <a:t>horizontální působení (prozařování) ústavních norem do „jednoduchého práva“ (§ 2/1)</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16</a:t>
            </a:fld>
            <a:endParaRPr lang="cs-CZ"/>
          </a:p>
        </p:txBody>
      </p:sp>
    </p:spTree>
    <p:extLst>
      <p:ext uri="{BB962C8B-B14F-4D97-AF65-F5344CB8AC3E}">
        <p14:creationId xmlns:p14="http://schemas.microsoft.com/office/powerpoint/2010/main" val="1762987571"/>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Použití, omezení a vyvlastnění</a:t>
            </a:r>
            <a:endParaRPr lang="cs-CZ" dirty="0"/>
          </a:p>
        </p:txBody>
      </p:sp>
      <p:sp>
        <p:nvSpPr>
          <p:cNvPr id="3" name="Zástupný symbol pro obsah 2"/>
          <p:cNvSpPr>
            <a:spLocks noGrp="1"/>
          </p:cNvSpPr>
          <p:nvPr>
            <p:ph idx="1"/>
          </p:nvPr>
        </p:nvSpPr>
        <p:spPr/>
        <p:txBody>
          <a:bodyPr/>
          <a:lstStyle/>
          <a:p>
            <a:r>
              <a:rPr lang="cs-CZ" dirty="0" smtClean="0"/>
              <a:t>použití cizí věci (§ 1037; dočasnost)</a:t>
            </a:r>
          </a:p>
          <a:p>
            <a:pPr lvl="1"/>
            <a:r>
              <a:rPr lang="cs-CZ" dirty="0" smtClean="0"/>
              <a:t>v naléhavém veřejném zájmu</a:t>
            </a:r>
          </a:p>
          <a:p>
            <a:pPr lvl="1"/>
            <a:r>
              <a:rPr lang="cs-CZ" dirty="0" smtClean="0"/>
              <a:t>na nezbytnou dobu</a:t>
            </a:r>
          </a:p>
          <a:p>
            <a:pPr lvl="1"/>
            <a:r>
              <a:rPr lang="cs-CZ" dirty="0" smtClean="0"/>
              <a:t>v nezbytné míře</a:t>
            </a:r>
          </a:p>
          <a:p>
            <a:pPr lvl="1"/>
            <a:r>
              <a:rPr lang="cs-CZ" dirty="0" smtClean="0"/>
              <a:t>nelze-li účelu dosáhnout jinak</a:t>
            </a:r>
          </a:p>
          <a:p>
            <a:r>
              <a:rPr lang="cs-CZ" dirty="0" smtClean="0"/>
              <a:t>vyvlastnit nebo omezit (§ 1038; trvalost)</a:t>
            </a:r>
          </a:p>
          <a:p>
            <a:pPr lvl="1"/>
            <a:r>
              <a:rPr lang="cs-CZ" dirty="0" smtClean="0"/>
              <a:t>ve veřejném zájmu</a:t>
            </a:r>
          </a:p>
          <a:p>
            <a:pPr lvl="1"/>
            <a:r>
              <a:rPr lang="cs-CZ" dirty="0" smtClean="0"/>
              <a:t>neuspokojitelném jinak</a:t>
            </a:r>
          </a:p>
          <a:p>
            <a:pPr lvl="1"/>
            <a:r>
              <a:rPr lang="cs-CZ" dirty="0" smtClean="0"/>
              <a:t>na základě zákona</a:t>
            </a:r>
          </a:p>
          <a:p>
            <a:pPr lvl="1"/>
            <a:r>
              <a:rPr lang="cs-CZ" dirty="0" err="1" smtClean="0"/>
              <a:t>relutární</a:t>
            </a:r>
            <a:r>
              <a:rPr lang="cs-CZ" dirty="0" smtClean="0"/>
              <a:t> satisfakce plné hodnoty, NSJ (§ 1039)</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160</a:t>
            </a:fld>
            <a:endParaRPr lang="cs-CZ"/>
          </a:p>
        </p:txBody>
      </p:sp>
    </p:spTree>
    <p:extLst>
      <p:ext uri="{BB962C8B-B14F-4D97-AF65-F5344CB8AC3E}">
        <p14:creationId xmlns:p14="http://schemas.microsoft.com/office/powerpoint/2010/main" val="752361079"/>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Ochrana VP</a:t>
            </a:r>
            <a:endParaRPr lang="cs-CZ" dirty="0"/>
          </a:p>
        </p:txBody>
      </p:sp>
      <p:sp>
        <p:nvSpPr>
          <p:cNvPr id="3" name="Zástupný symbol pro obsah 2"/>
          <p:cNvSpPr>
            <a:spLocks noGrp="1"/>
          </p:cNvSpPr>
          <p:nvPr>
            <p:ph idx="1"/>
          </p:nvPr>
        </p:nvSpPr>
        <p:spPr/>
        <p:txBody>
          <a:bodyPr/>
          <a:lstStyle/>
          <a:p>
            <a:r>
              <a:rPr lang="cs-CZ" dirty="0" smtClean="0"/>
              <a:t>petitorní ochrana žalobou</a:t>
            </a:r>
          </a:p>
          <a:p>
            <a:pPr lvl="1"/>
            <a:r>
              <a:rPr lang="cs-CZ" dirty="0" err="1" smtClean="0"/>
              <a:t>reivindikační</a:t>
            </a:r>
            <a:r>
              <a:rPr lang="cs-CZ" dirty="0" smtClean="0"/>
              <a:t> (§ 1040)</a:t>
            </a:r>
          </a:p>
          <a:p>
            <a:pPr lvl="2"/>
            <a:r>
              <a:rPr lang="cs-CZ" dirty="0" smtClean="0"/>
              <a:t>„…v rozporu s výkladovými pravidly (§ 2 o. z.) by byl výklad omezující dopad uvedeného ustanovení jen na účastníky smlouvy, nikoliv na jejich právní nástupce.“ NS </a:t>
            </a:r>
            <a:r>
              <a:rPr lang="pl-PL" dirty="0"/>
              <a:t>22 Cdo </a:t>
            </a:r>
            <a:r>
              <a:rPr lang="pl-PL" dirty="0" smtClean="0"/>
              <a:t>5107/2014 z </a:t>
            </a:r>
            <a:r>
              <a:rPr lang="pl-PL" dirty="0"/>
              <a:t>3. 6. 2015</a:t>
            </a:r>
            <a:endParaRPr lang="cs-CZ" dirty="0" smtClean="0"/>
          </a:p>
          <a:p>
            <a:pPr lvl="1"/>
            <a:r>
              <a:rPr lang="cs-CZ" dirty="0" err="1" smtClean="0"/>
              <a:t>negatorní</a:t>
            </a:r>
            <a:r>
              <a:rPr lang="cs-CZ" dirty="0" smtClean="0"/>
              <a:t> (§ 1042)</a:t>
            </a:r>
          </a:p>
          <a:p>
            <a:pPr lvl="1"/>
            <a:r>
              <a:rPr lang="cs-CZ" dirty="0" smtClean="0"/>
              <a:t>z domnělého vlastnictví (§ 1043; </a:t>
            </a:r>
            <a:r>
              <a:rPr lang="cs-CZ" dirty="0" err="1" smtClean="0"/>
              <a:t>actio</a:t>
            </a:r>
            <a:r>
              <a:rPr lang="cs-CZ" dirty="0" smtClean="0"/>
              <a:t> </a:t>
            </a:r>
            <a:r>
              <a:rPr lang="cs-CZ" dirty="0" err="1" smtClean="0"/>
              <a:t>Publiciana</a:t>
            </a:r>
            <a:r>
              <a:rPr lang="cs-CZ" dirty="0" smtClean="0"/>
              <a:t>)</a:t>
            </a:r>
          </a:p>
          <a:p>
            <a:pPr lvl="1"/>
            <a:r>
              <a:rPr lang="cs-CZ" dirty="0" smtClean="0"/>
              <a:t>zprostředkovaná ochrana (§ 1044; prostřednictvím </a:t>
            </a:r>
            <a:r>
              <a:rPr lang="cs-CZ" dirty="0" err="1" smtClean="0"/>
              <a:t>sml</a:t>
            </a:r>
            <a:r>
              <a:rPr lang="cs-CZ" dirty="0" smtClean="0"/>
              <a:t>. partnera)</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161</a:t>
            </a:fld>
            <a:endParaRPr lang="cs-CZ"/>
          </a:p>
        </p:txBody>
      </p:sp>
    </p:spTree>
    <p:extLst>
      <p:ext uri="{BB962C8B-B14F-4D97-AF65-F5344CB8AC3E}">
        <p14:creationId xmlns:p14="http://schemas.microsoft.com/office/powerpoint/2010/main" val="1908978117"/>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Nabývání vlastnického práva</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originární</a:t>
            </a:r>
          </a:p>
          <a:p>
            <a:pPr lvl="1"/>
            <a:r>
              <a:rPr lang="cs-CZ" dirty="0" smtClean="0"/>
              <a:t>okupace (§ 1045)</a:t>
            </a:r>
          </a:p>
          <a:p>
            <a:pPr lvl="1"/>
            <a:r>
              <a:rPr lang="cs-CZ" dirty="0" smtClean="0"/>
              <a:t>nález (1051 </a:t>
            </a:r>
            <a:r>
              <a:rPr lang="cs-CZ" dirty="0" err="1" smtClean="0"/>
              <a:t>an</a:t>
            </a:r>
            <a:r>
              <a:rPr lang="cs-CZ" dirty="0" smtClean="0"/>
              <a:t>.)</a:t>
            </a:r>
          </a:p>
          <a:p>
            <a:pPr lvl="1"/>
            <a:r>
              <a:rPr lang="cs-CZ" dirty="0" smtClean="0"/>
              <a:t>přirozený přírůstek (§ 1066 </a:t>
            </a:r>
            <a:r>
              <a:rPr lang="cs-CZ" dirty="0" err="1" smtClean="0"/>
              <a:t>an</a:t>
            </a:r>
            <a:r>
              <a:rPr lang="cs-CZ" dirty="0" smtClean="0"/>
              <a:t>.)</a:t>
            </a:r>
          </a:p>
          <a:p>
            <a:pPr lvl="1"/>
            <a:r>
              <a:rPr lang="cs-CZ" dirty="0" smtClean="0"/>
              <a:t>nabytí od neoprávněného (§ 1109 </a:t>
            </a:r>
            <a:r>
              <a:rPr lang="cs-CZ" dirty="0" err="1" smtClean="0"/>
              <a:t>an</a:t>
            </a:r>
            <a:r>
              <a:rPr lang="cs-CZ" dirty="0" smtClean="0"/>
              <a:t>.)</a:t>
            </a:r>
          </a:p>
          <a:p>
            <a:pPr lvl="1"/>
            <a:r>
              <a:rPr lang="cs-CZ" dirty="0" smtClean="0"/>
              <a:t>vydržení</a:t>
            </a:r>
          </a:p>
          <a:p>
            <a:pPr lvl="1"/>
            <a:r>
              <a:rPr lang="cs-CZ" dirty="0" smtClean="0"/>
              <a:t>zpracování</a:t>
            </a:r>
          </a:p>
          <a:p>
            <a:pPr lvl="1"/>
            <a:r>
              <a:rPr lang="cs-CZ" dirty="0" smtClean="0"/>
              <a:t>přírůstek</a:t>
            </a:r>
          </a:p>
          <a:p>
            <a:pPr lvl="1"/>
            <a:r>
              <a:rPr lang="cs-CZ" dirty="0" smtClean="0"/>
              <a:t>úředním výrokem (§ 1114)</a:t>
            </a:r>
          </a:p>
          <a:p>
            <a:r>
              <a:rPr lang="cs-CZ" dirty="0" smtClean="0"/>
              <a:t>derivativní</a:t>
            </a:r>
          </a:p>
          <a:p>
            <a:pPr lvl="1"/>
            <a:r>
              <a:rPr lang="cs-CZ" dirty="0" smtClean="0"/>
              <a:t>převod</a:t>
            </a:r>
          </a:p>
          <a:p>
            <a:pPr lvl="1"/>
            <a:r>
              <a:rPr lang="cs-CZ" dirty="0" smtClean="0"/>
              <a:t>přechod</a:t>
            </a:r>
          </a:p>
          <a:p>
            <a:r>
              <a:rPr lang="cs-CZ" dirty="0" smtClean="0"/>
              <a:t>k roji včel (§ 1014) vletěním do cizího obsazeného úlu</a:t>
            </a:r>
          </a:p>
          <a:p>
            <a:pPr lvl="1"/>
            <a:r>
              <a:rPr lang="cs-CZ" dirty="0" smtClean="0"/>
              <a:t>bez náhrady, protože roj neznámého původu se má utratit (</a:t>
            </a:r>
            <a:r>
              <a:rPr lang="cs-CZ" dirty="0" err="1" smtClean="0"/>
              <a:t>v.č</a:t>
            </a:r>
            <a:r>
              <a:rPr lang="cs-CZ" dirty="0" smtClean="0"/>
              <a:t>. 299/2003 Sb.)</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162</a:t>
            </a:fld>
            <a:endParaRPr lang="cs-CZ"/>
          </a:p>
        </p:txBody>
      </p:sp>
    </p:spTree>
    <p:extLst>
      <p:ext uri="{BB962C8B-B14F-4D97-AF65-F5344CB8AC3E}">
        <p14:creationId xmlns:p14="http://schemas.microsoft.com/office/powerpoint/2010/main" val="3754113449"/>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opuštěná věc</a:t>
            </a:r>
          </a:p>
          <a:p>
            <a:pPr lvl="1"/>
            <a:r>
              <a:rPr lang="cs-CZ" dirty="0" smtClean="0"/>
              <a:t>V opustí s úmyslem nebýt V (ADZ 456; tj. jde o PJ) </a:t>
            </a:r>
          </a:p>
          <a:p>
            <a:pPr lvl="1"/>
            <a:r>
              <a:rPr lang="cs-CZ" dirty="0" smtClean="0"/>
              <a:t>PDV derelikce (§ 1050) při nevykonávání VP po dobu</a:t>
            </a:r>
          </a:p>
          <a:p>
            <a:pPr lvl="2"/>
            <a:r>
              <a:rPr lang="cs-CZ" dirty="0" smtClean="0"/>
              <a:t>3 let u movitě věci</a:t>
            </a:r>
          </a:p>
          <a:p>
            <a:pPr lvl="2"/>
            <a:r>
              <a:rPr lang="cs-CZ" dirty="0" smtClean="0"/>
              <a:t>10 let u nemovité věci (</a:t>
            </a:r>
            <a:r>
              <a:rPr lang="cs-CZ" dirty="0" err="1" smtClean="0"/>
              <a:t>it</a:t>
            </a:r>
            <a:r>
              <a:rPr lang="cs-CZ" dirty="0" smtClean="0"/>
              <a:t>. </a:t>
            </a:r>
            <a:r>
              <a:rPr lang="cs-CZ" dirty="0" err="1" smtClean="0"/>
              <a:t>ust</a:t>
            </a:r>
            <a:r>
              <a:rPr lang="cs-CZ" dirty="0" smtClean="0"/>
              <a:t>. § 3067)</a:t>
            </a:r>
          </a:p>
          <a:p>
            <a:pPr lvl="1"/>
            <a:r>
              <a:rPr lang="cs-CZ" dirty="0" smtClean="0"/>
              <a:t>PF derelikce (</a:t>
            </a:r>
            <a:r>
              <a:rPr lang="cs-CZ" dirty="0" err="1" smtClean="0"/>
              <a:t>kum</a:t>
            </a:r>
            <a:r>
              <a:rPr lang="cs-CZ" dirty="0" smtClean="0"/>
              <a:t>.)</a:t>
            </a:r>
          </a:p>
          <a:p>
            <a:pPr lvl="2"/>
            <a:r>
              <a:rPr lang="cs-CZ" dirty="0" smtClean="0"/>
              <a:t>při zanechání movité věci</a:t>
            </a:r>
          </a:p>
          <a:p>
            <a:pPr lvl="2"/>
            <a:r>
              <a:rPr lang="cs-CZ" dirty="0" smtClean="0"/>
              <a:t>pro V zřejmě nepatrné hodnoty</a:t>
            </a:r>
          </a:p>
          <a:p>
            <a:pPr lvl="2"/>
            <a:r>
              <a:rPr lang="cs-CZ" dirty="0" smtClean="0"/>
              <a:t>na místě přístupném veřejnosti</a:t>
            </a:r>
          </a:p>
          <a:p>
            <a:pPr lvl="1"/>
            <a:r>
              <a:rPr lang="cs-CZ" dirty="0" smtClean="0"/>
              <a:t>x zřeknutí se práva stavby nemá z následek jeho zánik (§ 1248)</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163</a:t>
            </a:fld>
            <a:endParaRPr lang="cs-CZ"/>
          </a:p>
        </p:txBody>
      </p:sp>
    </p:spTree>
    <p:extLst>
      <p:ext uri="{BB962C8B-B14F-4D97-AF65-F5344CB8AC3E}">
        <p14:creationId xmlns:p14="http://schemas.microsoft.com/office/powerpoint/2010/main" val="3241348806"/>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res </a:t>
            </a:r>
            <a:r>
              <a:rPr lang="cs-CZ" dirty="0" err="1"/>
              <a:t>nullius</a:t>
            </a:r>
            <a:r>
              <a:rPr lang="cs-CZ" dirty="0"/>
              <a:t> </a:t>
            </a:r>
            <a:r>
              <a:rPr lang="cs-CZ" dirty="0" err="1"/>
              <a:t>naturraliter</a:t>
            </a:r>
            <a:r>
              <a:rPr lang="cs-CZ" dirty="0"/>
              <a:t> fit </a:t>
            </a:r>
            <a:r>
              <a:rPr lang="cs-CZ" dirty="0" err="1"/>
              <a:t>primi</a:t>
            </a:r>
            <a:r>
              <a:rPr lang="cs-CZ" dirty="0"/>
              <a:t> </a:t>
            </a:r>
            <a:r>
              <a:rPr lang="cs-CZ" dirty="0" err="1" smtClean="0"/>
              <a:t>occupantis</a:t>
            </a:r>
            <a:endParaRPr lang="cs-CZ" dirty="0"/>
          </a:p>
          <a:p>
            <a:pPr lvl="1"/>
            <a:r>
              <a:rPr lang="cs-CZ" dirty="0"/>
              <a:t>opuštěná movitá věc je res </a:t>
            </a:r>
            <a:r>
              <a:rPr lang="cs-CZ" dirty="0" err="1"/>
              <a:t>nullius</a:t>
            </a:r>
            <a:r>
              <a:rPr lang="cs-CZ" dirty="0"/>
              <a:t> x nemovitá </a:t>
            </a:r>
            <a:r>
              <a:rPr lang="cs-CZ" dirty="0" smtClean="0"/>
              <a:t>státu (§ 1045/2; x </a:t>
            </a:r>
            <a:r>
              <a:rPr lang="cs-CZ" dirty="0" err="1" smtClean="0"/>
              <a:t>pr</a:t>
            </a:r>
            <a:r>
              <a:rPr lang="cs-CZ" dirty="0" smtClean="0"/>
              <a:t>. stavby § 1248 )</a:t>
            </a:r>
            <a:endParaRPr lang="cs-CZ" dirty="0"/>
          </a:p>
          <a:p>
            <a:pPr lvl="1"/>
            <a:r>
              <a:rPr lang="cs-CZ" dirty="0"/>
              <a:t>divoká zvířata, dokud žije na </a:t>
            </a:r>
            <a:r>
              <a:rPr lang="cs-CZ" dirty="0" smtClean="0"/>
              <a:t>svobodě (§ 1046)</a:t>
            </a:r>
            <a:endParaRPr lang="cs-CZ" dirty="0"/>
          </a:p>
          <a:p>
            <a:pPr lvl="1"/>
            <a:r>
              <a:rPr lang="cs-CZ" dirty="0"/>
              <a:t>zajaté </a:t>
            </a:r>
            <a:r>
              <a:rPr lang="cs-CZ" dirty="0" smtClean="0"/>
              <a:t>zvíře </a:t>
            </a:r>
            <a:endParaRPr lang="cs-CZ" dirty="0"/>
          </a:p>
          <a:p>
            <a:pPr lvl="2"/>
            <a:r>
              <a:rPr lang="cs-CZ" dirty="0"/>
              <a:t>získá svobodu</a:t>
            </a:r>
          </a:p>
          <a:p>
            <a:pPr lvl="2"/>
            <a:r>
              <a:rPr lang="cs-CZ" dirty="0"/>
              <a:t>vlastník je </a:t>
            </a:r>
            <a:r>
              <a:rPr lang="cs-CZ" dirty="0" smtClean="0"/>
              <a:t>bez prodlení </a:t>
            </a:r>
            <a:r>
              <a:rPr lang="cs-CZ" dirty="0"/>
              <a:t>a soustavně nestíhá</a:t>
            </a:r>
          </a:p>
          <a:p>
            <a:pPr lvl="1"/>
            <a:r>
              <a:rPr lang="cs-CZ" dirty="0" smtClean="0"/>
              <a:t>zkrocené zvíře (§ 1047)</a:t>
            </a:r>
          </a:p>
          <a:p>
            <a:pPr lvl="2"/>
            <a:r>
              <a:rPr lang="cs-CZ" dirty="0" smtClean="0"/>
              <a:t>nestíhané</a:t>
            </a:r>
          </a:p>
          <a:p>
            <a:pPr lvl="2"/>
            <a:r>
              <a:rPr lang="cs-CZ" dirty="0" smtClean="0"/>
              <a:t>nevrátivší se do 6 týdnů (PDN), ač v tom nemá zábrany</a:t>
            </a:r>
          </a:p>
          <a:p>
            <a:pPr lvl="1"/>
            <a:r>
              <a:rPr lang="cs-CZ" dirty="0" smtClean="0"/>
              <a:t>domácí zvíře či zvíře v zájmovém chovu (§ 1048; PF)</a:t>
            </a:r>
          </a:p>
          <a:p>
            <a:pPr lvl="2"/>
            <a:r>
              <a:rPr lang="cs-CZ" dirty="0" smtClean="0"/>
              <a:t>z okolností zřejmý V úmysl</a:t>
            </a:r>
          </a:p>
          <a:p>
            <a:pPr lvl="3"/>
            <a:r>
              <a:rPr lang="cs-CZ" dirty="0" smtClean="0"/>
              <a:t>zbavit se</a:t>
            </a:r>
          </a:p>
          <a:p>
            <a:pPr lvl="3"/>
            <a:r>
              <a:rPr lang="cs-CZ" dirty="0" smtClean="0"/>
              <a:t>vyhnat</a:t>
            </a:r>
          </a:p>
          <a:p>
            <a:pPr lvl="2"/>
            <a:r>
              <a:rPr lang="cs-CZ" dirty="0" smtClean="0"/>
              <a:t>x věc ztracená (§ 1051 </a:t>
            </a:r>
            <a:r>
              <a:rPr lang="cs-CZ" dirty="0" err="1" smtClean="0"/>
              <a:t>an</a:t>
            </a:r>
            <a:r>
              <a:rPr lang="cs-CZ" dirty="0" smtClean="0"/>
              <a:t>.)</a:t>
            </a:r>
          </a:p>
          <a:p>
            <a:pPr lvl="2"/>
            <a:r>
              <a:rPr lang="cs-CZ" dirty="0" smtClean="0"/>
              <a:t>§ 6 zákona č. </a:t>
            </a:r>
            <a:r>
              <a:rPr lang="cs-CZ" dirty="0"/>
              <a:t>246/1992 Sb.: „ Nikdo nesmí zvíře opustit s úmyslem se ho zbavit nebo je vyhnat. Za opuštění zvířete se nepovažuje vypuštění zvířete do jeho přirozeného prostředí, pokud je to vhodné z hlediska stavu zvířete a podmínek prostředí</a:t>
            </a:r>
            <a:r>
              <a:rPr lang="cs-CZ" dirty="0" smtClean="0"/>
              <a:t>.“ Zvíře </a:t>
            </a:r>
            <a:r>
              <a:rPr lang="cs-CZ" dirty="0" err="1" smtClean="0"/>
              <a:t>def</a:t>
            </a:r>
            <a:r>
              <a:rPr lang="cs-CZ" dirty="0" smtClean="0"/>
              <a:t>. v § 3/a) cit. </a:t>
            </a:r>
            <a:r>
              <a:rPr lang="cs-CZ" dirty="0"/>
              <a:t>zákona: </a:t>
            </a:r>
            <a:r>
              <a:rPr lang="cs-CZ" dirty="0" smtClean="0"/>
              <a:t>„každý </a:t>
            </a:r>
            <a:r>
              <a:rPr lang="cs-CZ" dirty="0"/>
              <a:t>živý obratlovec, kromě člověka, nikoliv však plod nebo embryo</a:t>
            </a:r>
            <a:r>
              <a:rPr lang="cs-CZ" dirty="0" smtClean="0"/>
              <a:t>,“</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164</a:t>
            </a:fld>
            <a:endParaRPr lang="cs-CZ"/>
          </a:p>
        </p:txBody>
      </p:sp>
    </p:spTree>
    <p:extLst>
      <p:ext uri="{BB962C8B-B14F-4D97-AF65-F5344CB8AC3E}">
        <p14:creationId xmlns:p14="http://schemas.microsoft.com/office/powerpoint/2010/main" val="180590674"/>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dirty="0" smtClean="0"/>
              <a:t>res </a:t>
            </a:r>
            <a:r>
              <a:rPr lang="cs-CZ" dirty="0" err="1" smtClean="0"/>
              <a:t>nullius</a:t>
            </a:r>
            <a:r>
              <a:rPr lang="cs-CZ" dirty="0" smtClean="0"/>
              <a:t> není</a:t>
            </a:r>
          </a:p>
          <a:p>
            <a:pPr lvl="1"/>
            <a:r>
              <a:rPr lang="cs-CZ" dirty="0" smtClean="0"/>
              <a:t>zvíře označené tak, že V lze zjistit (§ 3019)</a:t>
            </a:r>
          </a:p>
          <a:p>
            <a:pPr lvl="2"/>
            <a:r>
              <a:rPr lang="cs-CZ" dirty="0" smtClean="0"/>
              <a:t>zajaté zvíře (§ 1046/2)</a:t>
            </a:r>
          </a:p>
          <a:p>
            <a:pPr lvl="2"/>
            <a:r>
              <a:rPr lang="cs-CZ" dirty="0" smtClean="0"/>
              <a:t>zkrocené zvíře (§ 1047/2)</a:t>
            </a:r>
          </a:p>
          <a:p>
            <a:pPr lvl="1"/>
            <a:r>
              <a:rPr lang="cs-CZ" dirty="0" smtClean="0"/>
              <a:t>zvíře chované v ZOO a ryba v rybníku či pod. zařízením, které není veřejným statkem, není res </a:t>
            </a:r>
            <a:r>
              <a:rPr lang="cs-CZ" dirty="0" err="1" smtClean="0"/>
              <a:t>nullius</a:t>
            </a:r>
            <a:r>
              <a:rPr lang="cs-CZ" dirty="0" smtClean="0"/>
              <a:t> (§ 1049)</a:t>
            </a:r>
          </a:p>
          <a:p>
            <a:pPr lvl="0">
              <a:buClr>
                <a:srgbClr val="FE8637"/>
              </a:buClr>
            </a:pPr>
            <a:r>
              <a:rPr lang="cs-CZ" sz="2200" dirty="0">
                <a:solidFill>
                  <a:srgbClr val="575F6D"/>
                </a:solidFill>
              </a:rPr>
              <a:t>Nález věci ztracené</a:t>
            </a:r>
          </a:p>
          <a:p>
            <a:pPr lvl="1">
              <a:buClr>
                <a:srgbClr val="7598D9"/>
              </a:buClr>
            </a:pPr>
            <a:r>
              <a:rPr lang="cs-CZ" sz="1900" dirty="0">
                <a:solidFill>
                  <a:srgbClr val="575F6D"/>
                </a:solidFill>
              </a:rPr>
              <a:t>PDV vůle </a:t>
            </a:r>
            <a:r>
              <a:rPr lang="cs-CZ" sz="1900" dirty="0" smtClean="0">
                <a:solidFill>
                  <a:srgbClr val="575F6D"/>
                </a:solidFill>
              </a:rPr>
              <a:t>vlastnit (§ 1051; x § 1050?)</a:t>
            </a:r>
            <a:endParaRPr lang="cs-CZ" sz="1900" dirty="0">
              <a:solidFill>
                <a:srgbClr val="575F6D"/>
              </a:solidFill>
            </a:endParaRPr>
          </a:p>
          <a:p>
            <a:pPr lvl="1">
              <a:buClr>
                <a:srgbClr val="7598D9"/>
              </a:buClr>
            </a:pPr>
            <a:r>
              <a:rPr lang="cs-CZ" sz="1900" dirty="0">
                <a:solidFill>
                  <a:srgbClr val="575F6D"/>
                </a:solidFill>
              </a:rPr>
              <a:t>ztracenou věc nálezce </a:t>
            </a:r>
          </a:p>
          <a:p>
            <a:pPr lvl="2">
              <a:buClr>
                <a:srgbClr val="B32C16"/>
              </a:buClr>
            </a:pPr>
            <a:r>
              <a:rPr lang="cs-CZ" sz="1700" dirty="0">
                <a:solidFill>
                  <a:srgbClr val="575F6D"/>
                </a:solidFill>
              </a:rPr>
              <a:t>vrátí (§ 1052/1) proti úhradě nutných nákladů a </a:t>
            </a:r>
            <a:r>
              <a:rPr lang="cs-CZ" sz="1700" dirty="0" smtClean="0">
                <a:solidFill>
                  <a:srgbClr val="575F6D"/>
                </a:solidFill>
              </a:rPr>
              <a:t>nálezného</a:t>
            </a:r>
          </a:p>
          <a:p>
            <a:pPr lvl="3">
              <a:buClr>
                <a:srgbClr val="B32C16"/>
              </a:buClr>
            </a:pPr>
            <a:r>
              <a:rPr lang="cs-CZ" sz="1500" dirty="0" smtClean="0">
                <a:solidFill>
                  <a:srgbClr val="575F6D"/>
                </a:solidFill>
              </a:rPr>
              <a:t>x </a:t>
            </a:r>
            <a:r>
              <a:rPr lang="cs-CZ" sz="1500" dirty="0" err="1" smtClean="0">
                <a:solidFill>
                  <a:srgbClr val="575F6D"/>
                </a:solidFill>
              </a:rPr>
              <a:t>spec</a:t>
            </a:r>
            <a:r>
              <a:rPr lang="cs-CZ" sz="1500" dirty="0" smtClean="0">
                <a:solidFill>
                  <a:srgbClr val="575F6D"/>
                </a:solidFill>
              </a:rPr>
              <a:t>. </a:t>
            </a:r>
            <a:r>
              <a:rPr lang="cs-CZ" sz="1500" dirty="0" err="1">
                <a:solidFill>
                  <a:srgbClr val="575F6D"/>
                </a:solidFill>
              </a:rPr>
              <a:t>výprosa</a:t>
            </a:r>
            <a:r>
              <a:rPr lang="cs-CZ" sz="1500" dirty="0">
                <a:solidFill>
                  <a:srgbClr val="575F6D"/>
                </a:solidFill>
              </a:rPr>
              <a:t> </a:t>
            </a:r>
            <a:r>
              <a:rPr lang="cs-CZ" sz="1500" dirty="0" smtClean="0">
                <a:solidFill>
                  <a:srgbClr val="575F6D"/>
                </a:solidFill>
              </a:rPr>
              <a:t>§ 2192</a:t>
            </a:r>
            <a:endParaRPr lang="cs-CZ" sz="1500" dirty="0">
              <a:solidFill>
                <a:srgbClr val="575F6D"/>
              </a:solidFill>
            </a:endParaRPr>
          </a:p>
          <a:p>
            <a:pPr lvl="2">
              <a:buClr>
                <a:srgbClr val="B32C16"/>
              </a:buClr>
            </a:pPr>
            <a:r>
              <a:rPr lang="cs-CZ" sz="1700" dirty="0">
                <a:solidFill>
                  <a:srgbClr val="575F6D"/>
                </a:solidFill>
              </a:rPr>
              <a:t>oznámí obci (§ 1052/2)</a:t>
            </a:r>
          </a:p>
          <a:p>
            <a:pPr lvl="3">
              <a:buClr>
                <a:srgbClr val="F5CD2D"/>
              </a:buClr>
            </a:pPr>
            <a:r>
              <a:rPr lang="cs-CZ" sz="1500" dirty="0">
                <a:solidFill>
                  <a:srgbClr val="575F6D"/>
                </a:solidFill>
              </a:rPr>
              <a:t>x ve veřejné budově </a:t>
            </a:r>
            <a:r>
              <a:rPr lang="cs-CZ" sz="1500" dirty="0" smtClean="0">
                <a:solidFill>
                  <a:srgbClr val="575F6D"/>
                </a:solidFill>
              </a:rPr>
              <a:t>jejímu provozovateli</a:t>
            </a:r>
            <a:endParaRPr lang="cs-CZ" sz="1500" dirty="0">
              <a:solidFill>
                <a:srgbClr val="575F6D"/>
              </a:solidFill>
            </a:endParaRPr>
          </a:p>
          <a:p>
            <a:pPr lvl="2">
              <a:buClr>
                <a:srgbClr val="B32C16"/>
              </a:buClr>
            </a:pPr>
            <a:r>
              <a:rPr lang="cs-CZ" sz="1700" dirty="0">
                <a:solidFill>
                  <a:srgbClr val="575F6D"/>
                </a:solidFill>
              </a:rPr>
              <a:t>→ obec uschová (x prodá), dá </a:t>
            </a:r>
            <a:r>
              <a:rPr lang="cs-CZ" sz="1700" dirty="0" smtClean="0">
                <a:solidFill>
                  <a:srgbClr val="575F6D"/>
                </a:solidFill>
              </a:rPr>
              <a:t>na vědomí</a:t>
            </a:r>
            <a:r>
              <a:rPr lang="cs-CZ" sz="1700" dirty="0">
                <a:solidFill>
                  <a:srgbClr val="575F6D"/>
                </a:solidFill>
              </a:rPr>
              <a:t>,...</a:t>
            </a:r>
          </a:p>
          <a:p>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165</a:t>
            </a:fld>
            <a:endParaRPr lang="cs-CZ"/>
          </a:p>
        </p:txBody>
      </p:sp>
    </p:spTree>
    <p:extLst>
      <p:ext uri="{BB962C8B-B14F-4D97-AF65-F5344CB8AC3E}">
        <p14:creationId xmlns:p14="http://schemas.microsoft.com/office/powerpoint/2010/main" val="341499113"/>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pPr lvl="1"/>
            <a:r>
              <a:rPr lang="cs-CZ" dirty="0" smtClean="0"/>
              <a:t>nálezné činí 10%, u věcí zvláštní obliby dle slušného uvážení (§ 1056/2)</a:t>
            </a:r>
          </a:p>
          <a:p>
            <a:pPr lvl="1"/>
            <a:r>
              <a:rPr lang="cs-CZ" dirty="0" smtClean="0"/>
              <a:t>nepřihlásí-li se nikdo</a:t>
            </a:r>
          </a:p>
          <a:p>
            <a:pPr lvl="2"/>
            <a:r>
              <a:rPr lang="cs-CZ" dirty="0" smtClean="0"/>
              <a:t>do 1 roku od vyhlášení nálezu → komu byla věc svěřena jako poctivý držitel</a:t>
            </a:r>
          </a:p>
          <a:p>
            <a:pPr lvl="3"/>
            <a:r>
              <a:rPr lang="cs-CZ" dirty="0" smtClean="0"/>
              <a:t>x peníze jen užívat</a:t>
            </a:r>
          </a:p>
          <a:p>
            <a:pPr lvl="2"/>
            <a:r>
              <a:rPr lang="cs-CZ" dirty="0" smtClean="0"/>
              <a:t>po uplynutí 3 let VP nabývá ten, komu byla věc svěřena x obec</a:t>
            </a:r>
          </a:p>
          <a:p>
            <a:pPr lvl="1"/>
            <a:r>
              <a:rPr lang="cs-CZ" dirty="0" smtClean="0"/>
              <a:t>zvířata zjevně zájmového chovu (§ 1059)</a:t>
            </a:r>
          </a:p>
          <a:p>
            <a:pPr lvl="1"/>
            <a:r>
              <a:rPr lang="cs-CZ" dirty="0" smtClean="0"/>
              <a:t>nepoctivý nálezce (§ 1061)</a:t>
            </a:r>
          </a:p>
          <a:p>
            <a:pPr lvl="3"/>
            <a:endParaRPr lang="cs-CZ" dirty="0" smtClean="0"/>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166</a:t>
            </a:fld>
            <a:endParaRPr lang="cs-CZ"/>
          </a:p>
        </p:txBody>
      </p:sp>
    </p:spTree>
    <p:extLst>
      <p:ext uri="{BB962C8B-B14F-4D97-AF65-F5344CB8AC3E}">
        <p14:creationId xmlns:p14="http://schemas.microsoft.com/office/powerpoint/2010/main" val="4113357375"/>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dirty="0" smtClean="0"/>
              <a:t>Nález věci skryté (§ 1063)</a:t>
            </a:r>
          </a:p>
          <a:p>
            <a:pPr lvl="1"/>
            <a:r>
              <a:rPr lang="cs-CZ" dirty="0" smtClean="0"/>
              <a:t>dtto jako věc ztracená</a:t>
            </a:r>
          </a:p>
          <a:p>
            <a:pPr lvl="1"/>
            <a:r>
              <a:rPr lang="cs-CZ" dirty="0" smtClean="0"/>
              <a:t>x věděl-li V o úkrytů, nemá </a:t>
            </a:r>
            <a:r>
              <a:rPr lang="cs-CZ" dirty="0" err="1" smtClean="0"/>
              <a:t>nálzce</a:t>
            </a:r>
            <a:r>
              <a:rPr lang="cs-CZ" dirty="0" smtClean="0"/>
              <a:t> </a:t>
            </a:r>
            <a:r>
              <a:rPr lang="cs-CZ" dirty="0" err="1" smtClean="0"/>
              <a:t>pr</a:t>
            </a:r>
            <a:r>
              <a:rPr lang="cs-CZ" dirty="0" smtClean="0"/>
              <a:t>. na nálezné</a:t>
            </a:r>
          </a:p>
          <a:p>
            <a:pPr lvl="1"/>
            <a:r>
              <a:rPr lang="cs-CZ" dirty="0" smtClean="0"/>
              <a:t>nepřipadne-li nález eráru</a:t>
            </a:r>
          </a:p>
          <a:p>
            <a:pPr lvl="2"/>
            <a:r>
              <a:rPr lang="cs-CZ" dirty="0" smtClean="0"/>
              <a:t>vlastníkovi pozemku, nedohodne-li se s nálezcem jinak, s nálezným 50%</a:t>
            </a:r>
          </a:p>
          <a:p>
            <a:pPr lvl="1"/>
            <a:r>
              <a:rPr lang="cs-CZ" dirty="0" err="1" smtClean="0"/>
              <a:t>sml</a:t>
            </a:r>
            <a:r>
              <a:rPr lang="cs-CZ" dirty="0" smtClean="0"/>
              <a:t>. hledač (§ 1065)</a:t>
            </a:r>
          </a:p>
          <a:p>
            <a:r>
              <a:rPr lang="cs-CZ" dirty="0" smtClean="0"/>
              <a:t>přirozený přírůstek</a:t>
            </a:r>
            <a:endParaRPr lang="cs-CZ" dirty="0"/>
          </a:p>
          <a:p>
            <a:pPr lvl="1"/>
            <a:r>
              <a:rPr lang="cs-CZ" dirty="0" smtClean="0"/>
              <a:t>plody náleží V</a:t>
            </a:r>
          </a:p>
          <a:p>
            <a:pPr lvl="2"/>
            <a:r>
              <a:rPr lang="cs-CZ" dirty="0" smtClean="0"/>
              <a:t>za oplodnění zvířete lze žádat odměnu, jen byla-li dohodnuta (§ 1073/2)</a:t>
            </a:r>
          </a:p>
          <a:p>
            <a:pPr lvl="1"/>
            <a:r>
              <a:rPr lang="cs-CZ" dirty="0" smtClean="0"/>
              <a:t>plody </a:t>
            </a:r>
            <a:r>
              <a:rPr lang="cs-CZ" dirty="0"/>
              <a:t>(491/1) spadlé ze stromů a keřů na sousední pozemek náleží jeho vlastníkovi (§ 1016/1)</a:t>
            </a:r>
          </a:p>
          <a:p>
            <a:pPr lvl="2"/>
            <a:r>
              <a:rPr lang="cs-CZ" dirty="0"/>
              <a:t>x sousední pozemek je veřejný statek (§ 490)</a:t>
            </a:r>
          </a:p>
          <a:p>
            <a:pPr lvl="1"/>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167</a:t>
            </a:fld>
            <a:endParaRPr lang="cs-CZ"/>
          </a:p>
        </p:txBody>
      </p:sp>
    </p:spTree>
    <p:extLst>
      <p:ext uri="{BB962C8B-B14F-4D97-AF65-F5344CB8AC3E}">
        <p14:creationId xmlns:p14="http://schemas.microsoft.com/office/powerpoint/2010/main" val="503473211"/>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umělý přírůstek</a:t>
            </a:r>
          </a:p>
          <a:p>
            <a:pPr lvl="1"/>
            <a:r>
              <a:rPr lang="cs-CZ" dirty="0" smtClean="0"/>
              <a:t>zpracování</a:t>
            </a:r>
          </a:p>
          <a:p>
            <a:pPr lvl="2"/>
            <a:r>
              <a:rPr lang="cs-CZ" dirty="0" smtClean="0"/>
              <a:t>v dobré víře (§ 1074)</a:t>
            </a:r>
          </a:p>
          <a:p>
            <a:pPr lvl="3"/>
            <a:r>
              <a:rPr lang="cs-CZ" dirty="0" smtClean="0"/>
              <a:t>ireversibilní bez značných nákladů či ztrát dle vnosu s náhradou</a:t>
            </a:r>
          </a:p>
          <a:p>
            <a:pPr lvl="2"/>
            <a:r>
              <a:rPr lang="cs-CZ" dirty="0" smtClean="0"/>
              <a:t>ve zlé víře (§ 1075)</a:t>
            </a:r>
          </a:p>
          <a:p>
            <a:pPr lvl="3"/>
            <a:r>
              <a:rPr lang="cs-CZ" dirty="0" smtClean="0"/>
              <a:t>dle volby vlastníka zpracované věci (1 měsíc prekluze) </a:t>
            </a:r>
          </a:p>
          <a:p>
            <a:pPr lvl="2"/>
            <a:r>
              <a:rPr lang="cs-CZ" dirty="0" smtClean="0"/>
              <a:t>nelze-li určit V → SV dle hodnot zpracovaných věcí, jinak rovným dílem</a:t>
            </a:r>
          </a:p>
          <a:p>
            <a:pPr lvl="2"/>
            <a:r>
              <a:rPr lang="cs-CZ" dirty="0" smtClean="0"/>
              <a:t>na opravu, připadne V opravené věci za náhradu</a:t>
            </a:r>
          </a:p>
          <a:p>
            <a:pPr lvl="1"/>
            <a:r>
              <a:rPr lang="cs-CZ" dirty="0" smtClean="0"/>
              <a:t>smísení věcí</a:t>
            </a:r>
          </a:p>
          <a:p>
            <a:pPr lvl="2"/>
            <a:r>
              <a:rPr lang="cs-CZ" dirty="0" smtClean="0"/>
              <a:t>různého druhu (§ 1078)</a:t>
            </a:r>
          </a:p>
          <a:p>
            <a:pPr lvl="3"/>
            <a:r>
              <a:rPr lang="cs-CZ" dirty="0" smtClean="0"/>
              <a:t>1) restituce</a:t>
            </a:r>
          </a:p>
          <a:p>
            <a:pPr lvl="3"/>
            <a:r>
              <a:rPr lang="cs-CZ" dirty="0" smtClean="0"/>
              <a:t>2) rozdělení na díly (oddělí/náhrada)</a:t>
            </a:r>
          </a:p>
          <a:p>
            <a:pPr lvl="3"/>
            <a:r>
              <a:rPr lang="cs-CZ" dirty="0" err="1" smtClean="0"/>
              <a:t>nedobrověrný</a:t>
            </a:r>
            <a:r>
              <a:rPr lang="cs-CZ" dirty="0" smtClean="0"/>
              <a:t> </a:t>
            </a:r>
            <a:r>
              <a:rPr lang="cs-CZ" dirty="0" err="1" smtClean="0"/>
              <a:t>smísitel</a:t>
            </a:r>
            <a:r>
              <a:rPr lang="cs-CZ" dirty="0"/>
              <a:t> </a:t>
            </a:r>
            <a:r>
              <a:rPr lang="cs-CZ" dirty="0" smtClean="0"/>
              <a:t>povinen strpět volbu ostatních</a:t>
            </a:r>
          </a:p>
          <a:p>
            <a:pPr lvl="3"/>
            <a:r>
              <a:rPr lang="cs-CZ" dirty="0" smtClean="0"/>
              <a:t>1 měsíc prekluze volby</a:t>
            </a:r>
          </a:p>
          <a:p>
            <a:pPr lvl="2"/>
            <a:r>
              <a:rPr lang="cs-CZ" dirty="0" smtClean="0"/>
              <a:t>stejného druhu (§ 1079)</a:t>
            </a:r>
          </a:p>
          <a:p>
            <a:pPr lvl="3"/>
            <a:r>
              <a:rPr lang="cs-CZ" dirty="0" smtClean="0"/>
              <a:t>poměrně</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168</a:t>
            </a:fld>
            <a:endParaRPr lang="cs-CZ"/>
          </a:p>
        </p:txBody>
      </p:sp>
    </p:spTree>
    <p:extLst>
      <p:ext uri="{BB962C8B-B14F-4D97-AF65-F5344CB8AC3E}">
        <p14:creationId xmlns:p14="http://schemas.microsoft.com/office/powerpoint/2010/main" val="861306766"/>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stavba</a:t>
            </a:r>
          </a:p>
          <a:p>
            <a:pPr lvl="1"/>
            <a:r>
              <a:rPr lang="cs-CZ" dirty="0" smtClean="0"/>
              <a:t>užití cizí věci ke stavbě </a:t>
            </a:r>
            <a:r>
              <a:rPr lang="cs-CZ" dirty="0"/>
              <a:t>(§ 1083</a:t>
            </a:r>
            <a:r>
              <a:rPr lang="cs-CZ" dirty="0" smtClean="0"/>
              <a:t>)</a:t>
            </a:r>
          </a:p>
          <a:p>
            <a:pPr lvl="2"/>
            <a:r>
              <a:rPr lang="cs-CZ" dirty="0" smtClean="0"/>
              <a:t>→ stavba součástí pozemku, náhrada hodnoty</a:t>
            </a:r>
          </a:p>
          <a:p>
            <a:pPr lvl="1"/>
            <a:r>
              <a:rPr lang="cs-CZ" dirty="0" smtClean="0"/>
              <a:t>zřízená na cizím pozemku (§ 1084)</a:t>
            </a:r>
          </a:p>
          <a:p>
            <a:pPr lvl="2"/>
            <a:r>
              <a:rPr lang="cs-CZ" dirty="0" smtClean="0"/>
              <a:t>→ připadá vlastníkovi pozemku, náhrada účelných nákladů</a:t>
            </a:r>
          </a:p>
          <a:p>
            <a:pPr lvl="3"/>
            <a:r>
              <a:rPr lang="cs-CZ" dirty="0" smtClean="0"/>
              <a:t>x </a:t>
            </a:r>
            <a:r>
              <a:rPr lang="cs-CZ" dirty="0" err="1" smtClean="0"/>
              <a:t>zlověrný</a:t>
            </a:r>
            <a:r>
              <a:rPr lang="cs-CZ" dirty="0" smtClean="0"/>
              <a:t> jako nepřikázaný jednatel (§ 3006, 3011)</a:t>
            </a:r>
          </a:p>
          <a:p>
            <a:pPr lvl="2"/>
            <a:r>
              <a:rPr lang="cs-CZ" dirty="0" smtClean="0"/>
              <a:t>možnost požadovat odstranění (§ 1085)</a:t>
            </a:r>
          </a:p>
          <a:p>
            <a:pPr lvl="2"/>
            <a:r>
              <a:rPr lang="cs-CZ" dirty="0" err="1" smtClean="0"/>
              <a:t>dobrověrný</a:t>
            </a:r>
            <a:r>
              <a:rPr lang="cs-CZ" dirty="0" smtClean="0"/>
              <a:t> zřizovatel a nebránící se V pozemku (§ 1086)</a:t>
            </a:r>
          </a:p>
          <a:p>
            <a:pPr lvl="3"/>
            <a:r>
              <a:rPr lang="cs-CZ" dirty="0" smtClean="0"/>
              <a:t>zřizovatel má </a:t>
            </a:r>
            <a:r>
              <a:rPr lang="cs-CZ" dirty="0" err="1" smtClean="0"/>
              <a:t>pr</a:t>
            </a:r>
            <a:r>
              <a:rPr lang="cs-CZ" dirty="0" smtClean="0"/>
              <a:t>. na odkup, V </a:t>
            </a:r>
            <a:r>
              <a:rPr lang="cs-CZ" dirty="0" err="1" smtClean="0"/>
              <a:t>pr</a:t>
            </a:r>
            <a:r>
              <a:rPr lang="cs-CZ" dirty="0" smtClean="0"/>
              <a:t>. na prodej</a:t>
            </a:r>
          </a:p>
          <a:p>
            <a:r>
              <a:rPr lang="cs-CZ" dirty="0" err="1" smtClean="0"/>
              <a:t>přestavek</a:t>
            </a:r>
            <a:r>
              <a:rPr lang="cs-CZ" dirty="0" smtClean="0"/>
              <a:t> (§ 1087)</a:t>
            </a:r>
          </a:p>
          <a:p>
            <a:pPr lvl="1"/>
            <a:r>
              <a:rPr lang="cs-CZ" dirty="0" err="1" smtClean="0"/>
              <a:t>dobrověrný</a:t>
            </a:r>
            <a:r>
              <a:rPr lang="cs-CZ" dirty="0" smtClean="0"/>
              <a:t> zřizovatel – nabude zastavěnou část za obvyklou cenu</a:t>
            </a:r>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169</a:t>
            </a:fld>
            <a:endParaRPr lang="cs-CZ"/>
          </a:p>
        </p:txBody>
      </p:sp>
    </p:spTree>
    <p:extLst>
      <p:ext uri="{BB962C8B-B14F-4D97-AF65-F5344CB8AC3E}">
        <p14:creationId xmlns:p14="http://schemas.microsoft.com/office/powerpoint/2010/main" val="6321799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Dispozitivnost a kogentnost</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soukromé právo (§ 1/1) je zásadně dispozitivní (§ 1/2; § 1725)</a:t>
            </a:r>
          </a:p>
          <a:p>
            <a:pPr lvl="1"/>
            <a:r>
              <a:rPr lang="cs-CZ" dirty="0" smtClean="0"/>
              <a:t>→ kogentní právní normy jsou výjimkou</a:t>
            </a:r>
          </a:p>
          <a:p>
            <a:pPr lvl="1"/>
            <a:r>
              <a:rPr lang="cs-CZ" b="1" dirty="0" smtClean="0"/>
              <a:t>celé soukromé právo! (ADZ s. 61)</a:t>
            </a:r>
          </a:p>
          <a:p>
            <a:pPr lvl="1"/>
            <a:r>
              <a:rPr lang="cs-CZ" dirty="0" smtClean="0"/>
              <a:t>pro určení povahy je rozhodující hypotéza, nikoliv jazykové vyjádření dispozice</a:t>
            </a:r>
          </a:p>
          <a:p>
            <a:r>
              <a:rPr lang="cs-CZ" i="1" dirty="0" smtClean="0"/>
              <a:t>„není </a:t>
            </a:r>
            <a:r>
              <a:rPr lang="cs-CZ" i="1" dirty="0"/>
              <a:t>jednotného bezpečného kritéria pro posouzení, zda to které ustanovení zákonné jest právem závazným nebo nezávazným.“</a:t>
            </a:r>
            <a:r>
              <a:rPr lang="cs-CZ" sz="2000" dirty="0"/>
              <a:t> </a:t>
            </a:r>
            <a:r>
              <a:rPr lang="cs-CZ" sz="1800" dirty="0"/>
              <a:t>(</a:t>
            </a:r>
            <a:r>
              <a:rPr lang="cs-CZ" sz="1800" dirty="0" err="1"/>
              <a:t>Mayr</a:t>
            </a:r>
            <a:r>
              <a:rPr lang="cs-CZ" sz="1800" dirty="0"/>
              <a:t>, R. Soustava občanského práva. Kniha prvá: Nauky </a:t>
            </a:r>
            <a:r>
              <a:rPr lang="cs-CZ" sz="1800" dirty="0" smtClean="0"/>
              <a:t>obecné</a:t>
            </a:r>
            <a:r>
              <a:rPr lang="cs-CZ" sz="1800" dirty="0"/>
              <a:t>. 2. vydání. </a:t>
            </a:r>
            <a:r>
              <a:rPr lang="cs-CZ" sz="1800" dirty="0" smtClean="0"/>
              <a:t>Brno</a:t>
            </a:r>
            <a:r>
              <a:rPr lang="cs-CZ" sz="1800" dirty="0"/>
              <a:t>: Barvič &amp; Novotný, 1929, s. </a:t>
            </a:r>
            <a:r>
              <a:rPr lang="cs-CZ" sz="1800" dirty="0" smtClean="0"/>
              <a:t>25; cit. dle ADZ s. 60)</a:t>
            </a:r>
          </a:p>
          <a:p>
            <a:r>
              <a:rPr lang="cs-CZ" sz="2500" dirty="0"/>
              <a:t>„... není-li to řečeno explicitně v zákoně, kogentní a dispozitivní normy se někdy poznají podle v zákonu použitých standardních formulací a někdy se spolehlivě poznají interpretací. Velmi často, a řekl bych většinou, se ze zákona spolehlivě nepoznají“. (V. Knapp</a:t>
            </a:r>
            <a:r>
              <a:rPr lang="cs-CZ" sz="2500" dirty="0" smtClean="0"/>
              <a:t>)</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17</a:t>
            </a:fld>
            <a:endParaRPr lang="cs-CZ"/>
          </a:p>
        </p:txBody>
      </p:sp>
    </p:spTree>
    <p:extLst>
      <p:ext uri="{BB962C8B-B14F-4D97-AF65-F5344CB8AC3E}">
        <p14:creationId xmlns:p14="http://schemas.microsoft.com/office/powerpoint/2010/main" val="3751537852"/>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dirty="0" smtClean="0"/>
              <a:t>vydržení</a:t>
            </a:r>
          </a:p>
          <a:p>
            <a:pPr marL="457200" lvl="1" indent="0" algn="ctr">
              <a:buNone/>
            </a:pPr>
            <a:r>
              <a:rPr lang="cs-CZ" dirty="0" smtClean="0"/>
              <a:t>R</a:t>
            </a:r>
            <a:r>
              <a:rPr lang="en-US" dirty="0" err="1" smtClean="0"/>
              <a:t>es</a:t>
            </a:r>
            <a:r>
              <a:rPr lang="en-US" dirty="0" smtClean="0"/>
              <a:t> </a:t>
            </a:r>
            <a:r>
              <a:rPr lang="en-US" dirty="0" err="1" smtClean="0"/>
              <a:t>habilis</a:t>
            </a:r>
            <a:r>
              <a:rPr lang="en-US" dirty="0" smtClean="0"/>
              <a:t>, </a:t>
            </a:r>
            <a:r>
              <a:rPr lang="en-US" dirty="0" err="1" smtClean="0"/>
              <a:t>titulus</a:t>
            </a:r>
            <a:r>
              <a:rPr lang="en-US" dirty="0" smtClean="0"/>
              <a:t>, </a:t>
            </a:r>
          </a:p>
          <a:p>
            <a:pPr marL="450850" lvl="1" indent="0" algn="ctr">
              <a:buNone/>
            </a:pPr>
            <a:r>
              <a:rPr lang="en-US" dirty="0" smtClean="0"/>
              <a:t> fides, </a:t>
            </a:r>
            <a:r>
              <a:rPr lang="en-US" dirty="0" err="1" smtClean="0"/>
              <a:t>possesio</a:t>
            </a:r>
            <a:r>
              <a:rPr lang="en-US" dirty="0" smtClean="0"/>
              <a:t>, tempus</a:t>
            </a:r>
            <a:r>
              <a:rPr lang="cs-CZ" dirty="0" smtClean="0"/>
              <a:t>.</a:t>
            </a:r>
          </a:p>
          <a:p>
            <a:pPr marL="450850" lvl="1" indent="0" algn="ctr">
              <a:buNone/>
            </a:pPr>
            <a:endParaRPr lang="en-US" dirty="0" smtClean="0"/>
          </a:p>
          <a:p>
            <a:pPr lvl="1"/>
            <a:r>
              <a:rPr lang="en-US" dirty="0" smtClean="0"/>
              <a:t>res </a:t>
            </a:r>
            <a:r>
              <a:rPr lang="en-US" dirty="0" err="1" smtClean="0"/>
              <a:t>habilis</a:t>
            </a:r>
            <a:r>
              <a:rPr lang="en-US" dirty="0" smtClean="0"/>
              <a:t> </a:t>
            </a:r>
            <a:r>
              <a:rPr lang="cs-CZ" dirty="0" smtClean="0"/>
              <a:t>(způsobilá věc)</a:t>
            </a:r>
          </a:p>
          <a:p>
            <a:pPr lvl="2"/>
            <a:r>
              <a:rPr lang="cs-CZ" dirty="0" smtClean="0"/>
              <a:t>vlastnické právo k věci hmotné</a:t>
            </a:r>
          </a:p>
          <a:p>
            <a:pPr lvl="2"/>
            <a:r>
              <a:rPr lang="cs-CZ" dirty="0" smtClean="0"/>
              <a:t>z nehmotných věcí</a:t>
            </a:r>
          </a:p>
          <a:p>
            <a:pPr lvl="3"/>
            <a:r>
              <a:rPr lang="cs-CZ" dirty="0" smtClean="0"/>
              <a:t>právo stavby (§ 1243)</a:t>
            </a:r>
          </a:p>
          <a:p>
            <a:pPr lvl="3"/>
            <a:r>
              <a:rPr lang="cs-CZ" dirty="0" smtClean="0"/>
              <a:t>služebnosti (§ 1260)</a:t>
            </a:r>
          </a:p>
          <a:p>
            <a:pPr lvl="2"/>
            <a:r>
              <a:rPr lang="cs-CZ" dirty="0" smtClean="0"/>
              <a:t>„…</a:t>
            </a:r>
            <a:r>
              <a:rPr lang="en-US" dirty="0" err="1" smtClean="0"/>
              <a:t>vydržením</a:t>
            </a:r>
            <a:r>
              <a:rPr lang="en-US" dirty="0" smtClean="0"/>
              <a:t> </a:t>
            </a:r>
            <a:r>
              <a:rPr lang="en-US" dirty="0" err="1" smtClean="0"/>
              <a:t>bylo</a:t>
            </a:r>
            <a:r>
              <a:rPr lang="en-US" dirty="0" smtClean="0"/>
              <a:t> a je </a:t>
            </a:r>
            <a:r>
              <a:rPr lang="en-US" dirty="0" err="1" smtClean="0"/>
              <a:t>možno</a:t>
            </a:r>
            <a:r>
              <a:rPr lang="en-US" dirty="0" smtClean="0"/>
              <a:t> </a:t>
            </a:r>
            <a:r>
              <a:rPr lang="en-US" dirty="0" err="1" smtClean="0"/>
              <a:t>nabýt</a:t>
            </a:r>
            <a:r>
              <a:rPr lang="en-US" dirty="0" smtClean="0"/>
              <a:t> </a:t>
            </a:r>
            <a:r>
              <a:rPr lang="en-US" dirty="0" err="1" smtClean="0"/>
              <a:t>toliko</a:t>
            </a:r>
            <a:r>
              <a:rPr lang="en-US" dirty="0" smtClean="0"/>
              <a:t> </a:t>
            </a:r>
            <a:r>
              <a:rPr lang="en-US" dirty="0" err="1" smtClean="0"/>
              <a:t>právo</a:t>
            </a:r>
            <a:r>
              <a:rPr lang="en-US" dirty="0" smtClean="0"/>
              <a:t> </a:t>
            </a:r>
            <a:r>
              <a:rPr lang="en-US" dirty="0" err="1" smtClean="0"/>
              <a:t>věcné</a:t>
            </a:r>
            <a:r>
              <a:rPr lang="cs-CZ" dirty="0" smtClean="0"/>
              <a:t>“ (NS 26 </a:t>
            </a:r>
            <a:r>
              <a:rPr lang="cs-CZ" dirty="0" err="1" smtClean="0"/>
              <a:t>Cdo</a:t>
            </a:r>
            <a:r>
              <a:rPr lang="cs-CZ" dirty="0" smtClean="0"/>
              <a:t> 2080/98 z 14.2.2000 a </a:t>
            </a:r>
            <a:r>
              <a:rPr lang="pl-PL" dirty="0"/>
              <a:t>26 Cdo </a:t>
            </a:r>
            <a:r>
              <a:rPr lang="pl-PL" dirty="0" smtClean="0"/>
              <a:t>3862/2015 z 17</a:t>
            </a:r>
            <a:r>
              <a:rPr lang="pl-PL" dirty="0"/>
              <a:t>. 12. 2015</a:t>
            </a:r>
            <a:r>
              <a:rPr lang="cs-CZ" dirty="0" smtClean="0"/>
              <a:t>)</a:t>
            </a:r>
            <a:endParaRPr lang="en-US"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170</a:t>
            </a:fld>
            <a:endParaRPr lang="cs-CZ"/>
          </a:p>
        </p:txBody>
      </p:sp>
    </p:spTree>
    <p:extLst>
      <p:ext uri="{BB962C8B-B14F-4D97-AF65-F5344CB8AC3E}">
        <p14:creationId xmlns:p14="http://schemas.microsoft.com/office/powerpoint/2010/main" val="655112726"/>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pPr lvl="1"/>
            <a:r>
              <a:rPr lang="cs-CZ" dirty="0" smtClean="0"/>
              <a:t>řádné</a:t>
            </a:r>
          </a:p>
          <a:p>
            <a:pPr lvl="2"/>
            <a:r>
              <a:rPr lang="cs-CZ" dirty="0" smtClean="0"/>
              <a:t>předpoklady</a:t>
            </a:r>
          </a:p>
          <a:p>
            <a:pPr lvl="3"/>
            <a:r>
              <a:rPr lang="cs-CZ" dirty="0" smtClean="0"/>
              <a:t>pravá držba </a:t>
            </a:r>
          </a:p>
          <a:p>
            <a:pPr lvl="3"/>
            <a:r>
              <a:rPr lang="cs-CZ" dirty="0" err="1" smtClean="0"/>
              <a:t>pr</a:t>
            </a:r>
            <a:r>
              <a:rPr lang="cs-CZ" dirty="0" smtClean="0"/>
              <a:t>. důvod postačující ke vzniku VP, pokud by (x řádná; ADZ 469)</a:t>
            </a:r>
          </a:p>
          <a:p>
            <a:pPr lvl="4"/>
            <a:r>
              <a:rPr lang="cs-CZ" dirty="0" smtClean="0"/>
              <a:t>náleželo převodci</a:t>
            </a:r>
          </a:p>
          <a:p>
            <a:pPr lvl="4"/>
            <a:r>
              <a:rPr lang="cs-CZ" dirty="0" smtClean="0"/>
              <a:t>bylo zřízeno oprávněnou osobou</a:t>
            </a:r>
          </a:p>
          <a:p>
            <a:pPr lvl="2"/>
            <a:r>
              <a:rPr lang="cs-CZ" dirty="0" smtClean="0"/>
              <a:t>vydržecí doba u věcí (§ 1091)</a:t>
            </a:r>
          </a:p>
          <a:p>
            <a:pPr lvl="3"/>
            <a:r>
              <a:rPr lang="cs-CZ" dirty="0" smtClean="0"/>
              <a:t>movitých nepřerušeně 3 roky</a:t>
            </a:r>
          </a:p>
          <a:p>
            <a:pPr lvl="3"/>
            <a:r>
              <a:rPr lang="cs-CZ" dirty="0" smtClean="0"/>
              <a:t>nemovitých </a:t>
            </a:r>
            <a:r>
              <a:rPr lang="cs-CZ" dirty="0"/>
              <a:t>nepřerušeně </a:t>
            </a:r>
            <a:r>
              <a:rPr lang="cs-CZ" dirty="0" smtClean="0"/>
              <a:t>10 let</a:t>
            </a:r>
          </a:p>
          <a:p>
            <a:pPr lvl="3"/>
            <a:r>
              <a:rPr lang="cs-CZ" dirty="0" smtClean="0"/>
              <a:t>+ započte se řádné (§ 991) a poctivé (§ 992) držby předchůdce (§ 1092)</a:t>
            </a:r>
          </a:p>
          <a:p>
            <a:pPr lvl="3"/>
            <a:r>
              <a:rPr lang="cs-CZ" dirty="0" smtClean="0"/>
              <a:t>se přeruší, nevykonával-li jí držitel déle než 1 rok (§ 1093)</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171</a:t>
            </a:fld>
            <a:endParaRPr lang="cs-CZ"/>
          </a:p>
        </p:txBody>
      </p:sp>
    </p:spTree>
    <p:extLst>
      <p:ext uri="{BB962C8B-B14F-4D97-AF65-F5344CB8AC3E}">
        <p14:creationId xmlns:p14="http://schemas.microsoft.com/office/powerpoint/2010/main" val="104985284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pPr lvl="1"/>
            <a:r>
              <a:rPr lang="cs-CZ" dirty="0" smtClean="0"/>
              <a:t>mimořádné (+ </a:t>
            </a:r>
            <a:r>
              <a:rPr lang="cs-CZ" dirty="0" err="1" smtClean="0"/>
              <a:t>it</a:t>
            </a:r>
            <a:r>
              <a:rPr lang="cs-CZ" dirty="0" smtClean="0"/>
              <a:t>. § 3066)</a:t>
            </a:r>
          </a:p>
          <a:p>
            <a:pPr lvl="2"/>
            <a:r>
              <a:rPr lang="cs-CZ" dirty="0" smtClean="0"/>
              <a:t>2 x VD</a:t>
            </a:r>
          </a:p>
          <a:p>
            <a:pPr lvl="2"/>
            <a:r>
              <a:rPr lang="cs-CZ" dirty="0" smtClean="0"/>
              <a:t>i když neprokáže </a:t>
            </a:r>
            <a:r>
              <a:rPr lang="cs-CZ" dirty="0" err="1" smtClean="0"/>
              <a:t>pr</a:t>
            </a:r>
            <a:r>
              <a:rPr lang="cs-CZ" dirty="0" smtClean="0"/>
              <a:t>. důvod (neřádná držba)</a:t>
            </a:r>
          </a:p>
          <a:p>
            <a:pPr lvl="3"/>
            <a:r>
              <a:rPr lang="cs-CZ" dirty="0" smtClean="0"/>
              <a:t>x prokáže se nepoctivý úmysl</a:t>
            </a:r>
          </a:p>
          <a:p>
            <a:pPr lvl="1"/>
            <a:r>
              <a:rPr lang="cs-CZ" dirty="0" smtClean="0"/>
              <a:t>zákaz vydržení (§ 1097)</a:t>
            </a:r>
          </a:p>
          <a:p>
            <a:pPr lvl="1"/>
            <a:r>
              <a:rPr lang="cs-CZ" dirty="0" smtClean="0"/>
              <a:t>zastavení VD (§ 1098)</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172</a:t>
            </a:fld>
            <a:endParaRPr lang="cs-CZ"/>
          </a:p>
        </p:txBody>
      </p:sp>
    </p:spTree>
    <p:extLst>
      <p:ext uri="{BB962C8B-B14F-4D97-AF65-F5344CB8AC3E}">
        <p14:creationId xmlns:p14="http://schemas.microsoft.com/office/powerpoint/2010/main" val="1658842033"/>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dirty="0" smtClean="0"/>
              <a:t>převod VP</a:t>
            </a:r>
          </a:p>
          <a:p>
            <a:pPr lvl="1"/>
            <a:r>
              <a:rPr lang="cs-CZ" dirty="0" smtClean="0"/>
              <a:t>již účinnost smlouvy, NSJ (§ 1099; konsensuální systém) </a:t>
            </a:r>
            <a:r>
              <a:rPr lang="cs-CZ" dirty="0" smtClean="0">
                <a:latin typeface="Cambria"/>
              </a:rPr>
              <a:t>→ § 1725, 1745</a:t>
            </a:r>
            <a:endParaRPr lang="cs-CZ" dirty="0" smtClean="0"/>
          </a:p>
          <a:p>
            <a:pPr lvl="2"/>
            <a:r>
              <a:rPr lang="cs-CZ" dirty="0"/>
              <a:t>x vícenásobné zcizení věci </a:t>
            </a:r>
            <a:r>
              <a:rPr lang="cs-CZ" dirty="0" smtClean="0"/>
              <a:t>(§ 1100)</a:t>
            </a:r>
          </a:p>
          <a:p>
            <a:pPr lvl="2"/>
            <a:r>
              <a:rPr lang="cs-CZ" dirty="0" smtClean="0"/>
              <a:t>x u věcí zapsaných do VS  zápisem do VS (§ 1102 a § 1105; registrační systém)</a:t>
            </a:r>
          </a:p>
          <a:p>
            <a:pPr lvl="2"/>
            <a:r>
              <a:rPr lang="cs-CZ" dirty="0" smtClean="0"/>
              <a:t>x při koupi v obchodě převzetím (§ 2160)</a:t>
            </a:r>
          </a:p>
          <a:p>
            <a:pPr lvl="2"/>
            <a:r>
              <a:rPr lang="cs-CZ" dirty="0" smtClean="0"/>
              <a:t>x koupě závodu (§ 2180)</a:t>
            </a:r>
          </a:p>
          <a:p>
            <a:pPr lvl="2"/>
            <a:r>
              <a:rPr lang="cs-CZ" dirty="0" smtClean="0"/>
              <a:t>x u díla, je-li jím věc, převzetím (§ 2608)</a:t>
            </a:r>
          </a:p>
          <a:p>
            <a:pPr lvl="2"/>
            <a:r>
              <a:rPr lang="cs-CZ" dirty="0" smtClean="0"/>
              <a:t>x </a:t>
            </a:r>
            <a:r>
              <a:rPr lang="cs-CZ" dirty="0"/>
              <a:t>u věci </a:t>
            </a:r>
            <a:r>
              <a:rPr lang="cs-CZ" dirty="0" smtClean="0"/>
              <a:t>movité určené genericky, nejdříve odlišitelností (§ 1101)</a:t>
            </a:r>
          </a:p>
          <a:p>
            <a:pPr lvl="1"/>
            <a:r>
              <a:rPr lang="cs-CZ" dirty="0" smtClean="0"/>
              <a:t>nabývají se i</a:t>
            </a:r>
          </a:p>
          <a:p>
            <a:pPr lvl="2"/>
            <a:r>
              <a:rPr lang="cs-CZ" dirty="0" err="1" smtClean="0"/>
              <a:t>prpov</a:t>
            </a:r>
            <a:r>
              <a:rPr lang="cs-CZ" dirty="0" smtClean="0"/>
              <a:t> s věcí spojená (§ 1106)</a:t>
            </a:r>
          </a:p>
          <a:p>
            <a:pPr lvl="2"/>
            <a:r>
              <a:rPr lang="cs-CZ" dirty="0" smtClean="0"/>
              <a:t>závady (alt.)</a:t>
            </a:r>
          </a:p>
          <a:p>
            <a:pPr lvl="3"/>
            <a:r>
              <a:rPr lang="cs-CZ" dirty="0" smtClean="0"/>
              <a:t>zapsané ve VS </a:t>
            </a:r>
          </a:p>
          <a:p>
            <a:pPr lvl="3"/>
            <a:r>
              <a:rPr lang="cs-CZ" dirty="0" smtClean="0"/>
              <a:t>které nabyvatel měl a mohl zjistit</a:t>
            </a:r>
          </a:p>
          <a:p>
            <a:pPr lvl="3"/>
            <a:r>
              <a:rPr lang="cs-CZ" dirty="0" smtClean="0"/>
              <a:t>ujednané</a:t>
            </a:r>
          </a:p>
          <a:p>
            <a:pPr lvl="3"/>
            <a:r>
              <a:rPr lang="cs-CZ" dirty="0" smtClean="0"/>
              <a:t>stanovené zákonem</a:t>
            </a:r>
          </a:p>
          <a:p>
            <a:pPr lvl="3"/>
            <a:r>
              <a:rPr lang="cs-CZ" dirty="0" smtClean="0"/>
              <a:t>x ostatní závady zanikají</a:t>
            </a:r>
          </a:p>
          <a:p>
            <a:pPr lvl="1"/>
            <a:r>
              <a:rPr lang="cs-CZ" dirty="0" smtClean="0"/>
              <a:t>vícenásobné zcizení věci </a:t>
            </a:r>
            <a:r>
              <a:rPr lang="cs-CZ" dirty="0"/>
              <a:t>(§ 1100)</a:t>
            </a:r>
            <a:endParaRPr lang="cs-CZ" dirty="0" smtClean="0"/>
          </a:p>
          <a:p>
            <a:pPr lvl="2"/>
            <a:r>
              <a:rPr lang="cs-CZ" dirty="0" smtClean="0"/>
              <a:t>nezapsané ve VS</a:t>
            </a:r>
          </a:p>
          <a:p>
            <a:pPr lvl="3"/>
            <a:r>
              <a:rPr lang="cs-CZ" dirty="0" smtClean="0"/>
              <a:t>VP nabude kdo převzal jako první, jinak</a:t>
            </a:r>
          </a:p>
          <a:p>
            <a:pPr lvl="3"/>
            <a:r>
              <a:rPr lang="cs-CZ" dirty="0" smtClean="0"/>
              <a:t>ten, jehož smlouva nabyla účinnosti jako první</a:t>
            </a:r>
          </a:p>
          <a:p>
            <a:pPr lvl="2"/>
            <a:r>
              <a:rPr lang="cs-CZ" dirty="0" smtClean="0"/>
              <a:t>zapsané ve VS</a:t>
            </a:r>
          </a:p>
          <a:p>
            <a:pPr lvl="3"/>
            <a:r>
              <a:rPr lang="cs-CZ" dirty="0" smtClean="0"/>
              <a:t>VP nabude kdo</a:t>
            </a:r>
          </a:p>
          <a:p>
            <a:pPr lvl="4"/>
            <a:r>
              <a:rPr lang="cs-CZ" dirty="0" smtClean="0"/>
              <a:t>je v dobré víře</a:t>
            </a:r>
          </a:p>
          <a:p>
            <a:pPr lvl="4"/>
            <a:r>
              <a:rPr lang="cs-CZ" dirty="0" smtClean="0"/>
              <a:t>a jehož VP bylo zapsáno jako první</a:t>
            </a:r>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173</a:t>
            </a:fld>
            <a:endParaRPr lang="cs-CZ"/>
          </a:p>
        </p:txBody>
      </p:sp>
    </p:spTree>
    <p:extLst>
      <p:ext uri="{BB962C8B-B14F-4D97-AF65-F5344CB8AC3E}">
        <p14:creationId xmlns:p14="http://schemas.microsoft.com/office/powerpoint/2010/main" val="1940895698"/>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069160"/>
          </a:xfrm>
        </p:spPr>
        <p:txBody>
          <a:bodyPr>
            <a:normAutofit fontScale="70000" lnSpcReduction="20000"/>
          </a:bodyPr>
          <a:lstStyle/>
          <a:p>
            <a:r>
              <a:rPr lang="cs-CZ" dirty="0" smtClean="0"/>
              <a:t>nabytí věci nezapsané do VS od neoprávněného (§ 1109 </a:t>
            </a:r>
            <a:r>
              <a:rPr lang="cs-CZ" dirty="0" err="1" smtClean="0"/>
              <a:t>an</a:t>
            </a:r>
            <a:r>
              <a:rPr lang="cs-CZ" dirty="0" smtClean="0"/>
              <a:t>.; u </a:t>
            </a:r>
            <a:r>
              <a:rPr lang="cs-CZ" dirty="0" err="1" smtClean="0"/>
              <a:t>rel</a:t>
            </a:r>
            <a:r>
              <a:rPr lang="cs-CZ" dirty="0" smtClean="0"/>
              <a:t>. </a:t>
            </a:r>
            <a:r>
              <a:rPr lang="cs-CZ" dirty="0" err="1" smtClean="0"/>
              <a:t>maj</a:t>
            </a:r>
            <a:r>
              <a:rPr lang="cs-CZ" dirty="0" smtClean="0"/>
              <a:t>. </a:t>
            </a:r>
            <a:r>
              <a:rPr lang="cs-CZ" dirty="0" err="1" smtClean="0"/>
              <a:t>pr</a:t>
            </a:r>
            <a:r>
              <a:rPr lang="cs-CZ" dirty="0" smtClean="0"/>
              <a:t>. § 1760)</a:t>
            </a:r>
          </a:p>
          <a:p>
            <a:pPr lvl="1"/>
            <a:r>
              <a:rPr lang="cs-CZ" dirty="0" smtClean="0"/>
              <a:t>nabyvatel vzhledem ke všem okolnostem v dobré víře (včetně ujmutí se držby)</a:t>
            </a:r>
          </a:p>
          <a:p>
            <a:pPr lvl="2"/>
            <a:r>
              <a:rPr lang="cs-CZ" dirty="0" smtClean="0"/>
              <a:t>dobrá víra se presumuje (§ 7)</a:t>
            </a:r>
          </a:p>
          <a:p>
            <a:pPr lvl="1"/>
            <a:r>
              <a:rPr lang="cs-CZ" dirty="0" smtClean="0"/>
              <a:t>k nabytí došlo (privilegovaně)</a:t>
            </a:r>
          </a:p>
          <a:p>
            <a:pPr lvl="2"/>
            <a:r>
              <a:rPr lang="cs-CZ" dirty="0" smtClean="0"/>
              <a:t>ve </a:t>
            </a:r>
            <a:r>
              <a:rPr lang="cs-CZ" dirty="0"/>
              <a:t>veřejné dražbě,</a:t>
            </a:r>
          </a:p>
          <a:p>
            <a:pPr lvl="2"/>
            <a:r>
              <a:rPr lang="cs-CZ" dirty="0" smtClean="0"/>
              <a:t>od </a:t>
            </a:r>
            <a:r>
              <a:rPr lang="cs-CZ" dirty="0"/>
              <a:t>podnikatele při jeho podnikatelské činnosti v rámci běžného </a:t>
            </a:r>
            <a:r>
              <a:rPr lang="cs-CZ" dirty="0" smtClean="0"/>
              <a:t>obchodního </a:t>
            </a:r>
            <a:r>
              <a:rPr lang="cs-CZ" dirty="0"/>
              <a:t>styku,</a:t>
            </a:r>
          </a:p>
          <a:p>
            <a:pPr lvl="3"/>
            <a:r>
              <a:rPr lang="cs-CZ" dirty="0"/>
              <a:t>x prodej použitých movitostí z druhé ruky za úplatu od podnikatele v oboru (§ </a:t>
            </a:r>
            <a:r>
              <a:rPr lang="cs-CZ" dirty="0" smtClean="0"/>
              <a:t>1110)</a:t>
            </a:r>
            <a:endParaRPr lang="cs-CZ" dirty="0"/>
          </a:p>
          <a:p>
            <a:pPr lvl="4"/>
            <a:r>
              <a:rPr lang="cs-CZ" dirty="0"/>
              <a:t>nabyvatel povinen vydat V do tří let od prokázané</a:t>
            </a:r>
          </a:p>
          <a:p>
            <a:pPr lvl="5"/>
            <a:r>
              <a:rPr lang="cs-CZ" dirty="0"/>
              <a:t>ztráty</a:t>
            </a:r>
          </a:p>
          <a:p>
            <a:pPr lvl="5"/>
            <a:r>
              <a:rPr lang="cs-CZ" dirty="0"/>
              <a:t>svémocného odnětí</a:t>
            </a:r>
          </a:p>
          <a:p>
            <a:pPr lvl="2"/>
            <a:r>
              <a:rPr lang="cs-CZ" dirty="0" smtClean="0"/>
              <a:t>za </a:t>
            </a:r>
            <a:r>
              <a:rPr lang="cs-CZ" dirty="0"/>
              <a:t>úplatu od někoho, komu vlastník věc svěřil,</a:t>
            </a:r>
          </a:p>
          <a:p>
            <a:pPr lvl="2"/>
            <a:r>
              <a:rPr lang="cs-CZ" dirty="0" smtClean="0"/>
              <a:t>od </a:t>
            </a:r>
            <a:r>
              <a:rPr lang="cs-CZ" dirty="0"/>
              <a:t>neoprávněného dědice, jemuž bylo nabytí dědictví potvrzeno,</a:t>
            </a:r>
          </a:p>
          <a:p>
            <a:pPr lvl="2"/>
            <a:r>
              <a:rPr lang="cs-CZ" dirty="0" smtClean="0"/>
              <a:t>při </a:t>
            </a:r>
            <a:r>
              <a:rPr lang="cs-CZ" dirty="0"/>
              <a:t>obchodu s investičním nástrojem, cenným papírem nebo listinou vystavenými na doručitele, nebo</a:t>
            </a:r>
          </a:p>
          <a:p>
            <a:pPr lvl="2"/>
            <a:r>
              <a:rPr lang="cs-CZ" dirty="0" smtClean="0"/>
              <a:t>při </a:t>
            </a:r>
            <a:r>
              <a:rPr lang="cs-CZ" dirty="0"/>
              <a:t>obchodu na komoditní burze.</a:t>
            </a:r>
            <a:endParaRPr lang="cs-CZ" dirty="0" smtClean="0"/>
          </a:p>
          <a:p>
            <a:r>
              <a:rPr lang="cs-CZ" dirty="0" smtClean="0"/>
              <a:t>x jinak (§ 1111; subsidiární) se stane V</a:t>
            </a:r>
          </a:p>
          <a:p>
            <a:pPr lvl="1"/>
            <a:r>
              <a:rPr lang="cs-CZ" u="sng" dirty="0" smtClean="0"/>
              <a:t>prokáže-li</a:t>
            </a:r>
            <a:r>
              <a:rPr lang="cs-CZ" dirty="0" smtClean="0"/>
              <a:t> dobrou víru v oprávnění převodce převést</a:t>
            </a:r>
          </a:p>
          <a:p>
            <a:pPr lvl="1"/>
            <a:r>
              <a:rPr lang="cs-CZ" dirty="0" smtClean="0"/>
              <a:t>x V prokáže, že věc pozbyl</a:t>
            </a:r>
          </a:p>
          <a:p>
            <a:pPr lvl="2"/>
            <a:r>
              <a:rPr lang="cs-CZ" dirty="0" smtClean="0"/>
              <a:t>ztrátou</a:t>
            </a:r>
          </a:p>
          <a:p>
            <a:pPr lvl="2"/>
            <a:r>
              <a:rPr lang="cs-CZ" dirty="0" smtClean="0"/>
              <a:t>činem povahy úmyslného TČ</a:t>
            </a:r>
          </a:p>
          <a:p>
            <a:r>
              <a:rPr lang="cs-CZ" dirty="0" smtClean="0"/>
              <a:t>x </a:t>
            </a:r>
            <a:r>
              <a:rPr lang="cs-CZ" dirty="0" err="1" smtClean="0"/>
              <a:t>zlověrný</a:t>
            </a:r>
            <a:r>
              <a:rPr lang="cs-CZ" dirty="0" smtClean="0"/>
              <a:t> nabyvatel (§ 1112; ledaže mimořádné vydržení)</a:t>
            </a:r>
          </a:p>
          <a:p>
            <a:r>
              <a:rPr lang="cs-CZ" dirty="0" smtClean="0"/>
              <a:t>x 1110-1112 se nepoužije se na… (§ 1113)</a:t>
            </a:r>
          </a:p>
          <a:p>
            <a:r>
              <a:rPr lang="cs-CZ" dirty="0" smtClean="0"/>
              <a:t>nabytí věci zapsané do VS od neoprávněného viz 984 </a:t>
            </a:r>
            <a:r>
              <a:rPr lang="cs-CZ" dirty="0" err="1" smtClean="0"/>
              <a:t>an</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174</a:t>
            </a:fld>
            <a:endParaRPr lang="cs-CZ"/>
          </a:p>
        </p:txBody>
      </p:sp>
    </p:spTree>
    <p:extLst>
      <p:ext uri="{BB962C8B-B14F-4D97-AF65-F5344CB8AC3E}">
        <p14:creationId xmlns:p14="http://schemas.microsoft.com/office/powerpoint/2010/main" val="811522078"/>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Spoluvlastnictví (§ 1115)</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k individuální věci x společenství jmění (§ 1236 </a:t>
            </a:r>
            <a:r>
              <a:rPr lang="cs-CZ" dirty="0" err="1" smtClean="0"/>
              <a:t>an</a:t>
            </a:r>
            <a:r>
              <a:rPr lang="cs-CZ" dirty="0" smtClean="0"/>
              <a:t>.)</a:t>
            </a:r>
          </a:p>
          <a:p>
            <a:pPr lvl="1"/>
            <a:r>
              <a:rPr lang="cs-CZ" dirty="0" smtClean="0"/>
              <a:t>ustanovení o SV se přiměřeně použijí i pro společenství jiných VP</a:t>
            </a:r>
          </a:p>
          <a:p>
            <a:pPr lvl="2"/>
            <a:r>
              <a:rPr lang="cs-CZ" dirty="0" smtClean="0"/>
              <a:t>→ společenství držby, služebnosti, …</a:t>
            </a:r>
          </a:p>
          <a:p>
            <a:r>
              <a:rPr lang="cs-CZ" dirty="0" smtClean="0"/>
              <a:t>SV jsou PF jedinou osobou vzhledem k věci jako celku → jednomyslnost (§ 1116)</a:t>
            </a:r>
          </a:p>
          <a:p>
            <a:pPr lvl="1"/>
            <a:r>
              <a:rPr lang="cs-CZ" dirty="0" smtClean="0"/>
              <a:t>nakládání v širokém smyslu</a:t>
            </a:r>
          </a:p>
          <a:p>
            <a:pPr lvl="1"/>
            <a:r>
              <a:rPr lang="cs-CZ" dirty="0" smtClean="0"/>
              <a:t>x správa princip majority § 1126/2</a:t>
            </a:r>
          </a:p>
          <a:p>
            <a:r>
              <a:rPr lang="cs-CZ" dirty="0" smtClean="0"/>
              <a:t>zákonné předkupní právo (§ 1124; omezeno)</a:t>
            </a:r>
          </a:p>
          <a:p>
            <a:pPr lvl="1"/>
            <a:r>
              <a:rPr lang="cs-CZ" dirty="0" smtClean="0"/>
              <a:t>SV nemohli svá </a:t>
            </a:r>
            <a:r>
              <a:rPr lang="cs-CZ" dirty="0" err="1" smtClean="0"/>
              <a:t>PrPov</a:t>
            </a:r>
            <a:r>
              <a:rPr lang="cs-CZ" dirty="0" smtClean="0"/>
              <a:t> od počátku ovlivnit</a:t>
            </a:r>
          </a:p>
          <a:p>
            <a:pPr lvl="1"/>
            <a:r>
              <a:rPr lang="cs-CZ" dirty="0" smtClean="0"/>
              <a:t>převod podílu (i bezúplatný → za obvyklou cenu)</a:t>
            </a:r>
          </a:p>
          <a:p>
            <a:pPr lvl="1"/>
            <a:r>
              <a:rPr lang="cs-CZ" dirty="0" smtClean="0"/>
              <a:t>po dobu 6 měsíců ode dne vzniku SV</a:t>
            </a:r>
          </a:p>
          <a:p>
            <a:pPr lvl="2"/>
            <a:r>
              <a:rPr lang="cs-CZ" dirty="0" smtClean="0"/>
              <a:t>x u </a:t>
            </a:r>
            <a:r>
              <a:rPr lang="cs-CZ" smtClean="0"/>
              <a:t>zemědělského závodu </a:t>
            </a:r>
            <a:r>
              <a:rPr lang="cs-CZ" dirty="0" smtClean="0"/>
              <a:t>trvale (§ 1125)</a:t>
            </a:r>
          </a:p>
          <a:p>
            <a:pPr lvl="1"/>
            <a:r>
              <a:rPr lang="cs-CZ" dirty="0" smtClean="0"/>
              <a:t>x převod </a:t>
            </a:r>
          </a:p>
          <a:p>
            <a:pPr lvl="2"/>
            <a:r>
              <a:rPr lang="cs-CZ" dirty="0" smtClean="0"/>
              <a:t>jinému SV</a:t>
            </a:r>
          </a:p>
          <a:p>
            <a:pPr lvl="2"/>
            <a:r>
              <a:rPr lang="cs-CZ" dirty="0" smtClean="0"/>
              <a:t>manželu</a:t>
            </a:r>
          </a:p>
          <a:p>
            <a:pPr lvl="2"/>
            <a:r>
              <a:rPr lang="cs-CZ" dirty="0" smtClean="0"/>
              <a:t>sourozenci, příbuznému v řadě přímé</a:t>
            </a:r>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175</a:t>
            </a:fld>
            <a:endParaRPr lang="cs-CZ"/>
          </a:p>
        </p:txBody>
      </p:sp>
    </p:spTree>
    <p:extLst>
      <p:ext uri="{BB962C8B-B14F-4D97-AF65-F5344CB8AC3E}">
        <p14:creationId xmlns:p14="http://schemas.microsoft.com/office/powerpoint/2010/main" val="2487918174"/>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správa společné věci</a:t>
            </a:r>
          </a:p>
          <a:p>
            <a:pPr lvl="1"/>
            <a:r>
              <a:rPr lang="cs-CZ" dirty="0" smtClean="0"/>
              <a:t>princip majority dle podílů (§ 1126/2; ů 1128/1)</a:t>
            </a:r>
          </a:p>
          <a:p>
            <a:pPr lvl="2"/>
            <a:r>
              <a:rPr lang="cs-CZ" dirty="0" smtClean="0"/>
              <a:t>významná záležitost – 2/3 většina (§ 1129/1)</a:t>
            </a:r>
          </a:p>
          <a:p>
            <a:pPr lvl="2"/>
            <a:r>
              <a:rPr lang="cs-CZ" dirty="0" smtClean="0"/>
              <a:t>zatížení nebo jeho zrušení a omezení delší 10 let – jednomyslnost (§ 1132)</a:t>
            </a:r>
          </a:p>
          <a:p>
            <a:pPr lvl="3"/>
            <a:r>
              <a:rPr lang="cs-CZ" dirty="0" smtClean="0"/>
              <a:t>x k jistotě zajišťující peněžitou pohledávku z zlepšení či obnovy společné věci – 2/3 většina (§ 1133)</a:t>
            </a:r>
          </a:p>
          <a:p>
            <a:pPr lvl="1"/>
            <a:r>
              <a:rPr lang="cs-CZ" dirty="0" smtClean="0"/>
              <a:t>spoluvlastnická solidarita (§ 1127 → § 1868 </a:t>
            </a:r>
            <a:r>
              <a:rPr lang="cs-CZ" dirty="0" err="1" smtClean="0"/>
              <a:t>an</a:t>
            </a:r>
            <a:r>
              <a:rPr lang="cs-CZ" dirty="0" smtClean="0"/>
              <a:t>.)</a:t>
            </a:r>
          </a:p>
          <a:p>
            <a:r>
              <a:rPr lang="cs-CZ" dirty="0" smtClean="0"/>
              <a:t>správce společné věci (§ 1134) s postavením příkazníka (§ 2430)</a:t>
            </a:r>
          </a:p>
          <a:p>
            <a:r>
              <a:rPr lang="cs-CZ" dirty="0" smtClean="0"/>
              <a:t>nikdo nemůže být nucen ve spoluvlastnictví setrvat (§ 1140 x § 1155 a § 1156)</a:t>
            </a:r>
          </a:p>
          <a:p>
            <a:pPr lvl="1"/>
            <a:r>
              <a:rPr lang="cs-CZ" dirty="0" smtClean="0"/>
              <a:t>dohoda všech + dohoda o vypořádání (§ 1141)</a:t>
            </a:r>
          </a:p>
          <a:p>
            <a:pPr lvl="1"/>
            <a:r>
              <a:rPr lang="cs-CZ" dirty="0" smtClean="0"/>
              <a:t>soudní rozhodnutí</a:t>
            </a:r>
          </a:p>
          <a:p>
            <a:pPr lvl="2"/>
            <a:r>
              <a:rPr lang="cs-CZ" dirty="0" smtClean="0"/>
              <a:t>rozdělení věci (+ možnost zatížení)</a:t>
            </a:r>
          </a:p>
          <a:p>
            <a:pPr lvl="2"/>
            <a:r>
              <a:rPr lang="cs-CZ" dirty="0" smtClean="0"/>
              <a:t>přikázání za náhradu</a:t>
            </a:r>
          </a:p>
          <a:p>
            <a:pPr lvl="2"/>
            <a:r>
              <a:rPr lang="cs-CZ" dirty="0" smtClean="0"/>
              <a:t>prodej ve veřejné dražbě</a:t>
            </a:r>
          </a:p>
          <a:p>
            <a:pPr lvl="1"/>
            <a:r>
              <a:rPr lang="cs-CZ" dirty="0" smtClean="0"/>
              <a:t>odklad zrušení SV</a:t>
            </a:r>
          </a:p>
          <a:p>
            <a:pPr lvl="2"/>
            <a:r>
              <a:rPr lang="cs-CZ" dirty="0" smtClean="0"/>
              <a:t>ujednaný (§ 1154; max. 10 let)</a:t>
            </a:r>
          </a:p>
          <a:p>
            <a:pPr lvl="2"/>
            <a:r>
              <a:rPr lang="cs-CZ" dirty="0" smtClean="0"/>
              <a:t>soudně stanovený na návrh (§ 1155; max. 2 roky )</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176</a:t>
            </a:fld>
            <a:endParaRPr lang="cs-CZ"/>
          </a:p>
        </p:txBody>
      </p:sp>
    </p:spTree>
    <p:extLst>
      <p:ext uri="{BB962C8B-B14F-4D97-AF65-F5344CB8AC3E}">
        <p14:creationId xmlns:p14="http://schemas.microsoft.com/office/powerpoint/2010/main" val="55167507"/>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NS </a:t>
            </a:r>
            <a:r>
              <a:rPr lang="pl-PL" dirty="0"/>
              <a:t>22 Cdo </a:t>
            </a:r>
            <a:r>
              <a:rPr lang="pl-PL" dirty="0" smtClean="0"/>
              <a:t>5159/2014 z 9</a:t>
            </a:r>
            <a:r>
              <a:rPr lang="pl-PL" dirty="0"/>
              <a:t>. 12. </a:t>
            </a:r>
            <a:r>
              <a:rPr lang="pl-PL" dirty="0" smtClean="0"/>
              <a:t>2015 </a:t>
            </a:r>
            <a:r>
              <a:rPr lang="cs-CZ" smtClean="0"/>
              <a:t>k </a:t>
            </a:r>
            <a:r>
              <a:rPr lang="cs-CZ" dirty="0" smtClean="0"/>
              <a:t>1140/2: </a:t>
            </a:r>
          </a:p>
          <a:p>
            <a:pPr lvl="1"/>
            <a:r>
              <a:rPr lang="cs-CZ" dirty="0" smtClean="0"/>
              <a:t>„</a:t>
            </a:r>
            <a:r>
              <a:rPr lang="cs-CZ" dirty="0"/>
              <a:t>Pro posouzení nevhodné doby k požadavku na zrušení spoluvlastnictví jsou přitom rozhodné přechodné objektivní poměry týkající se společné věci, nikoliv osobní poměry spoluvlastníka (spoluvlastníků), zatímco pro újmu některého spoluvlastníka (spoluvlastníků) jsou podstatné jejich subjektivní poměry přechodné povahy. Námitky proti oddělení ze spoluvlastnictví či proti jeho zrušení se musejí vztahovat ke skutečnostem, pro něž se momentálně (dočasně) jeví „pro tentokrát“ namístě nevyhovět oddělení ze spoluvlastnictví či zrušení spoluvlastnictví. Dojde-li však ke změně okolností, pro které by došlo k zamítnutí žaloby (například překážka zcela odpadne), nebude původní zamítavé rozhodnutí bránit novému projednání věci. Musí tak jít o skutečnosti, u kterých je dán objektivní předpoklad jejich možné změny, v důsledku které by nastalá změna poměrů umožnila opětovné projednání požadavku na zrušení spoluvlastnictví</a:t>
            </a:r>
            <a:r>
              <a:rPr lang="cs-CZ" dirty="0" smtClean="0"/>
              <a:t>.“</a:t>
            </a:r>
          </a:p>
          <a:p>
            <a:pPr lvl="1"/>
            <a:r>
              <a:rPr lang="cs-CZ" dirty="0"/>
              <a:t>Obecná aplikovatelnost úpravy obsažené v § 8 o. z. nevylučuje její použití v řízeních o zrušení a vypořádání spoluvlastnictví jen pro existenci speciálních důvodů pro zamítnutí žaloby v režimu § 1140 odst. 2 o. z., neboť ustanovení § 8 o. z. je ustanovením obecným pro právní poměry podléhající občanskému zákoníku. Jeho uplatnění se v obecné rovině může prosadit například tam, kde by se jednalo o důvody, které by neopodstatňovaly zamítnutí žaloby o zrušení a vypořádání spoluvlastnictví z důvodů uvedených v § 1140 odst. 2 o. z., ale šlo by ze strany spoluvlastníka domáhajícího se zrušení spoluvlastnictví o zjevné zneužití práva.</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177</a:t>
            </a:fld>
            <a:endParaRPr lang="cs-CZ"/>
          </a:p>
        </p:txBody>
      </p:sp>
    </p:spTree>
    <p:extLst>
      <p:ext uri="{BB962C8B-B14F-4D97-AF65-F5344CB8AC3E}">
        <p14:creationId xmlns:p14="http://schemas.microsoft.com/office/powerpoint/2010/main" val="27505167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Bytové spoluvlastnictví</a:t>
            </a:r>
            <a:endParaRPr lang="cs-CZ" dirty="0"/>
          </a:p>
        </p:txBody>
      </p:sp>
      <p:sp>
        <p:nvSpPr>
          <p:cNvPr id="3" name="Zástupný symbol pro obsah 2"/>
          <p:cNvSpPr>
            <a:spLocks noGrp="1"/>
          </p:cNvSpPr>
          <p:nvPr>
            <p:ph idx="1"/>
          </p:nvPr>
        </p:nvSpPr>
        <p:spPr/>
        <p:txBody>
          <a:bodyPr/>
          <a:lstStyle/>
          <a:p>
            <a:r>
              <a:rPr lang="cs-CZ" dirty="0"/>
              <a:t>Adam Zítek: Vlastnictví bytů dle nového občanského zákoníku, [Právní rozhledy 8/2012, s. 291] NOT </a:t>
            </a:r>
            <a:r>
              <a:rPr lang="cs-CZ" dirty="0" smtClean="0"/>
              <a:t>READ</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178</a:t>
            </a:fld>
            <a:endParaRPr lang="cs-CZ"/>
          </a:p>
        </p:txBody>
      </p:sp>
    </p:spTree>
    <p:extLst>
      <p:ext uri="{BB962C8B-B14F-4D97-AF65-F5344CB8AC3E}">
        <p14:creationId xmlns:p14="http://schemas.microsoft.com/office/powerpoint/2010/main" val="42271882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Přídatné (</a:t>
            </a:r>
            <a:r>
              <a:rPr lang="cs-CZ" dirty="0" err="1" smtClean="0"/>
              <a:t>akcesorické</a:t>
            </a:r>
            <a:r>
              <a:rPr lang="cs-CZ" dirty="0" smtClean="0"/>
              <a:t>) SV</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úprava stanovuje odchylky od SV</a:t>
            </a:r>
          </a:p>
          <a:p>
            <a:pPr lvl="1"/>
            <a:r>
              <a:rPr lang="cs-CZ" dirty="0" smtClean="0"/>
              <a:t>→ úprava SV subsidiární</a:t>
            </a:r>
          </a:p>
          <a:p>
            <a:r>
              <a:rPr lang="cs-CZ" dirty="0" smtClean="0"/>
              <a:t>předpoklady (§ 1223/1)</a:t>
            </a:r>
          </a:p>
          <a:p>
            <a:pPr lvl="1"/>
            <a:r>
              <a:rPr lang="cs-CZ" dirty="0" smtClean="0"/>
              <a:t>věci různých SV</a:t>
            </a:r>
          </a:p>
          <a:p>
            <a:pPr lvl="1"/>
            <a:r>
              <a:rPr lang="cs-CZ" dirty="0" smtClean="0"/>
              <a:t>věc náležející SV společně</a:t>
            </a:r>
          </a:p>
          <a:p>
            <a:pPr lvl="2"/>
            <a:r>
              <a:rPr lang="cs-CZ" dirty="0" smtClean="0"/>
              <a:t>bez níž není užívání samostatných věcí dobře možné</a:t>
            </a:r>
          </a:p>
          <a:p>
            <a:pPr lvl="1"/>
            <a:r>
              <a:rPr lang="cs-CZ" dirty="0" smtClean="0"/>
              <a:t>to vše určeno k užívání jako celek (místně a účelem)</a:t>
            </a:r>
          </a:p>
          <a:p>
            <a:pPr lvl="1"/>
            <a:r>
              <a:rPr lang="cs-CZ" dirty="0" smtClean="0"/>
              <a:t>+ přiměřeně </a:t>
            </a:r>
            <a:r>
              <a:rPr lang="cs-CZ" dirty="0"/>
              <a:t>i na zařízení nabyté společným nákladem </a:t>
            </a:r>
            <a:r>
              <a:rPr lang="cs-CZ" dirty="0" smtClean="0"/>
              <a:t>SV tak</a:t>
            </a:r>
            <a:r>
              <a:rPr lang="cs-CZ" dirty="0"/>
              <a:t>, aby sloužilo všem (§ </a:t>
            </a:r>
            <a:r>
              <a:rPr lang="cs-CZ" dirty="0" smtClean="0"/>
              <a:t>1223/2; závlahový systém)</a:t>
            </a:r>
            <a:endParaRPr lang="cs-CZ" dirty="0"/>
          </a:p>
          <a:p>
            <a:r>
              <a:rPr lang="cs-CZ" dirty="0" smtClean="0"/>
              <a:t>věc </a:t>
            </a:r>
            <a:r>
              <a:rPr lang="cs-CZ" smtClean="0"/>
              <a:t>v přídatném </a:t>
            </a:r>
            <a:r>
              <a:rPr lang="cs-CZ" dirty="0" smtClean="0"/>
              <a:t>SV</a:t>
            </a:r>
          </a:p>
          <a:p>
            <a:pPr lvl="1"/>
            <a:r>
              <a:rPr lang="cs-CZ" dirty="0" smtClean="0"/>
              <a:t>odejmout společnému účelu jen jednomyslně (§ 1224/1)</a:t>
            </a:r>
          </a:p>
          <a:p>
            <a:pPr lvl="1"/>
            <a:r>
              <a:rPr lang="cs-CZ" dirty="0" smtClean="0"/>
              <a:t>zatížit jen způsobem nebránícím užívání ke společnému účelu (§ 1224/2)</a:t>
            </a:r>
          </a:p>
          <a:p>
            <a:pPr lvl="1"/>
            <a:r>
              <a:rPr lang="cs-CZ" dirty="0" smtClean="0"/>
              <a:t>každý ze SV má </a:t>
            </a:r>
            <a:r>
              <a:rPr lang="cs-CZ" dirty="0" err="1" smtClean="0"/>
              <a:t>pr</a:t>
            </a:r>
            <a:r>
              <a:rPr lang="cs-CZ" dirty="0" smtClean="0"/>
              <a:t>. užívat ke společnému účelu (§ 1225)</a:t>
            </a:r>
          </a:p>
          <a:p>
            <a:pPr lvl="2"/>
            <a:r>
              <a:rPr lang="cs-CZ" dirty="0" smtClean="0"/>
              <a:t>vzdání se nemá účinky pro jeho </a:t>
            </a:r>
            <a:r>
              <a:rPr lang="cs-CZ" dirty="0" err="1" smtClean="0"/>
              <a:t>pr</a:t>
            </a:r>
            <a:r>
              <a:rPr lang="cs-CZ" dirty="0" smtClean="0"/>
              <a:t>. nástupce</a:t>
            </a:r>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179</a:t>
            </a:fld>
            <a:endParaRPr lang="cs-CZ"/>
          </a:p>
        </p:txBody>
      </p:sp>
    </p:spTree>
    <p:extLst>
      <p:ext uri="{BB962C8B-B14F-4D97-AF65-F5344CB8AC3E}">
        <p14:creationId xmlns:p14="http://schemas.microsoft.com/office/powerpoint/2010/main" val="37632081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lnSpcReduction="10000"/>
          </a:bodyPr>
          <a:lstStyle/>
          <a:p>
            <a:r>
              <a:rPr lang="cs-CZ" dirty="0" smtClean="0"/>
              <a:t>lze </a:t>
            </a:r>
            <a:r>
              <a:rPr lang="cs-CZ" b="1" u="sng" dirty="0"/>
              <a:t>ujednat</a:t>
            </a:r>
            <a:r>
              <a:rPr lang="cs-CZ" dirty="0"/>
              <a:t> odchylně, ledaže je to výslovně zakázáno</a:t>
            </a:r>
          </a:p>
          <a:p>
            <a:pPr lvl="1"/>
            <a:r>
              <a:rPr lang="cs-CZ" dirty="0" smtClean="0"/>
              <a:t>„zakazuje se“</a:t>
            </a:r>
          </a:p>
          <a:p>
            <a:pPr lvl="2"/>
            <a:r>
              <a:rPr lang="cs-CZ" dirty="0" smtClean="0"/>
              <a:t>obecné zákazy (např. § 1/2, § 580, …)</a:t>
            </a:r>
          </a:p>
          <a:p>
            <a:pPr lvl="2"/>
            <a:r>
              <a:rPr lang="cs-CZ" dirty="0" smtClean="0"/>
              <a:t>speciální zákazy (např. § 92, § 345, § 1315, § 1814, § 1988, …)</a:t>
            </a:r>
            <a:endParaRPr lang="cs-CZ" dirty="0"/>
          </a:p>
          <a:p>
            <a:pPr lvl="1"/>
            <a:r>
              <a:rPr lang="cs-CZ" dirty="0" smtClean="0"/>
              <a:t>nepřímo (stanovením negativního následku)</a:t>
            </a:r>
          </a:p>
          <a:p>
            <a:pPr lvl="2"/>
            <a:r>
              <a:rPr lang="cs-CZ" dirty="0" smtClean="0"/>
              <a:t>k </a:t>
            </a:r>
            <a:r>
              <a:rPr lang="cs-CZ" dirty="0"/>
              <a:t>odchýlení se nepřihlíží (např. § 16 , § 1812/2 SUSS, § 2372 LS, § 2898)</a:t>
            </a:r>
          </a:p>
          <a:p>
            <a:pPr lvl="2"/>
            <a:r>
              <a:rPr lang="cs-CZ" dirty="0"/>
              <a:t>nemá právní účinky (např. § 1574, 2530/3, 2728, 2729)</a:t>
            </a:r>
          </a:p>
          <a:p>
            <a:pPr lvl="3"/>
            <a:r>
              <a:rPr lang="cs-CZ" dirty="0"/>
              <a:t>x </a:t>
            </a:r>
            <a:r>
              <a:rPr lang="cs-CZ" dirty="0" err="1"/>
              <a:t>rel</a:t>
            </a:r>
            <a:r>
              <a:rPr lang="cs-CZ" dirty="0"/>
              <a:t>. neúčinnost (např. § 737, § 1654/2, § 1893/3, § 2146, § 2181, § 2354)</a:t>
            </a:r>
          </a:p>
          <a:p>
            <a:pPr lvl="2"/>
            <a:r>
              <a:rPr lang="cs-CZ" dirty="0"/>
              <a:t>odchýlení se je neplatné (obecně § 580-585, </a:t>
            </a:r>
            <a:r>
              <a:rPr lang="cs-CZ" dirty="0" err="1" smtClean="0"/>
              <a:t>spec</a:t>
            </a:r>
            <a:r>
              <a:rPr lang="cs-CZ" dirty="0" smtClean="0"/>
              <a:t>. např</a:t>
            </a:r>
            <a:r>
              <a:rPr lang="cs-CZ" dirty="0"/>
              <a:t>. § 1796 – Lichva, § 1800 – adhezní smlouvy, § 2067)</a:t>
            </a:r>
          </a:p>
          <a:p>
            <a:pPr lvl="2"/>
            <a:r>
              <a:rPr lang="cs-CZ" dirty="0"/>
              <a:t>nemůže vzdát (§ 2374</a:t>
            </a:r>
            <a:r>
              <a:rPr lang="cs-CZ" dirty="0" smtClean="0"/>
              <a:t>)</a:t>
            </a:r>
            <a:endParaRPr lang="en-US" dirty="0" smtClean="0"/>
          </a:p>
          <a:p>
            <a:pPr lvl="2"/>
            <a:r>
              <a:rPr lang="en-US" dirty="0" smtClean="0"/>
              <a:t>plat</a:t>
            </a:r>
            <a:r>
              <a:rPr lang="cs-CZ" dirty="0" smtClean="0"/>
              <a:t>í</a:t>
            </a:r>
            <a:r>
              <a:rPr lang="en-US" dirty="0" smtClean="0"/>
              <a:t> </a:t>
            </a:r>
            <a:r>
              <a:rPr lang="en-US" dirty="0" err="1" smtClean="0"/>
              <a:t>jen</a:t>
            </a:r>
            <a:r>
              <a:rPr lang="en-US" dirty="0" smtClean="0"/>
              <a:t> </a:t>
            </a:r>
            <a:r>
              <a:rPr lang="en-US" dirty="0" err="1" smtClean="0"/>
              <a:t>potud</a:t>
            </a:r>
            <a:r>
              <a:rPr lang="cs-CZ" dirty="0" smtClean="0"/>
              <a:t> (§ 2058)</a:t>
            </a:r>
            <a:endParaRPr lang="cs-CZ" dirty="0"/>
          </a:p>
          <a:p>
            <a:r>
              <a:rPr lang="cs-CZ" dirty="0"/>
              <a:t>→ ostatní odchylná </a:t>
            </a:r>
            <a:r>
              <a:rPr lang="cs-CZ" b="1" u="sng" dirty="0"/>
              <a:t>ujednání</a:t>
            </a:r>
            <a:r>
              <a:rPr lang="cs-CZ" dirty="0"/>
              <a:t> nejsou </a:t>
            </a:r>
            <a:r>
              <a:rPr lang="cs-CZ" dirty="0" smtClean="0"/>
              <a:t>zakázána</a:t>
            </a:r>
            <a:endParaRPr lang="cs-CZ" dirty="0"/>
          </a:p>
          <a:p>
            <a:endParaRPr lang="cs-CZ" dirty="0" smtClean="0"/>
          </a:p>
          <a:p>
            <a:pPr lvl="1"/>
            <a:endParaRPr lang="cs-CZ" dirty="0" smtClean="0"/>
          </a:p>
          <a:p>
            <a:endParaRPr lang="cs-CZ" sz="2500"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18</a:t>
            </a:fld>
            <a:endParaRPr lang="cs-CZ"/>
          </a:p>
        </p:txBody>
      </p:sp>
    </p:spTree>
    <p:extLst>
      <p:ext uri="{BB962C8B-B14F-4D97-AF65-F5344CB8AC3E}">
        <p14:creationId xmlns:p14="http://schemas.microsoft.com/office/powerpoint/2010/main" val="168220318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cs-CZ" dirty="0" smtClean="0"/>
              <a:t>podíl na věci v přídatném SV</a:t>
            </a:r>
          </a:p>
          <a:p>
            <a:pPr lvl="1"/>
            <a:r>
              <a:rPr lang="cs-CZ" dirty="0" err="1" smtClean="0"/>
              <a:t>disp</a:t>
            </a:r>
            <a:r>
              <a:rPr lang="cs-CZ" dirty="0" smtClean="0"/>
              <a:t>. dle výměry panujících pozemků (§ 1226)</a:t>
            </a:r>
          </a:p>
          <a:p>
            <a:pPr lvl="1"/>
            <a:r>
              <a:rPr lang="cs-CZ" dirty="0" smtClean="0"/>
              <a:t>spojen s věcí panující (§ 1227; PDN převodu, zatížení, dání jistoty)</a:t>
            </a:r>
          </a:p>
          <a:p>
            <a:r>
              <a:rPr lang="cs-CZ" dirty="0" smtClean="0"/>
              <a:t>oddělení z přídatného SV, pokud panující věc (§ 1228)</a:t>
            </a:r>
          </a:p>
          <a:p>
            <a:pPr lvl="1"/>
            <a:r>
              <a:rPr lang="cs-CZ" dirty="0" smtClean="0"/>
              <a:t>zanikla</a:t>
            </a:r>
          </a:p>
          <a:p>
            <a:pPr lvl="1"/>
            <a:r>
              <a:rPr lang="cs-CZ" dirty="0" smtClean="0"/>
              <a:t>změnila svůj účel tak, že služebná věc není třeba</a:t>
            </a:r>
          </a:p>
          <a:p>
            <a:r>
              <a:rPr lang="cs-CZ" dirty="0" smtClean="0"/>
              <a:t>zánik přídatného SV pozbytím účelu služebné věci</a:t>
            </a:r>
          </a:p>
          <a:p>
            <a:pPr lvl="1"/>
            <a:r>
              <a:rPr lang="cs-CZ" dirty="0" smtClean="0"/>
              <a:t>dokud účel trvá, nelze zrušit</a:t>
            </a:r>
          </a:p>
          <a:p>
            <a:r>
              <a:rPr lang="cs-CZ" dirty="0" smtClean="0"/>
              <a:t>správce, NSJ (§ 1230 </a:t>
            </a:r>
            <a:r>
              <a:rPr lang="cs-CZ" dirty="0" err="1" smtClean="0"/>
              <a:t>an</a:t>
            </a:r>
            <a:r>
              <a:rPr lang="cs-CZ" dirty="0" smtClean="0"/>
              <a:t>.)</a:t>
            </a:r>
          </a:p>
          <a:p>
            <a:pPr lvl="1"/>
            <a:r>
              <a:rPr lang="cs-CZ" dirty="0" smtClean="0"/>
              <a:t>zákonný zástupce solidárních SV</a:t>
            </a:r>
          </a:p>
          <a:p>
            <a:r>
              <a:rPr lang="cs-CZ" dirty="0" smtClean="0"/>
              <a:t>náklady a záloha na správu (§ 1235)</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180</a:t>
            </a:fld>
            <a:endParaRPr lang="cs-CZ"/>
          </a:p>
        </p:txBody>
      </p:sp>
    </p:spTree>
    <p:extLst>
      <p:ext uri="{BB962C8B-B14F-4D97-AF65-F5344CB8AC3E}">
        <p14:creationId xmlns:p14="http://schemas.microsoft.com/office/powerpoint/2010/main" val="3800257387"/>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Společenství jmění</a:t>
            </a:r>
            <a:endParaRPr lang="cs-CZ" dirty="0"/>
          </a:p>
        </p:txBody>
      </p:sp>
      <p:sp>
        <p:nvSpPr>
          <p:cNvPr id="3" name="Zástupný symbol pro obsah 2"/>
          <p:cNvSpPr>
            <a:spLocks noGrp="1"/>
          </p:cNvSpPr>
          <p:nvPr>
            <p:ph idx="1"/>
          </p:nvPr>
        </p:nvSpPr>
        <p:spPr/>
        <p:txBody>
          <a:bodyPr/>
          <a:lstStyle/>
          <a:p>
            <a:r>
              <a:rPr lang="cs-CZ" dirty="0" smtClean="0"/>
              <a:t>k věci nabyté do vlastnictví spojených osob</a:t>
            </a:r>
          </a:p>
          <a:p>
            <a:pPr lvl="1"/>
            <a:r>
              <a:rPr lang="cs-CZ" dirty="0" smtClean="0"/>
              <a:t>má každá z nich celé </a:t>
            </a:r>
            <a:r>
              <a:rPr lang="cs-CZ" dirty="0" err="1" smtClean="0"/>
              <a:t>pr</a:t>
            </a:r>
            <a:r>
              <a:rPr lang="cs-CZ" dirty="0" smtClean="0"/>
              <a:t>.</a:t>
            </a:r>
          </a:p>
          <a:p>
            <a:pPr lvl="1"/>
            <a:r>
              <a:rPr lang="cs-CZ" dirty="0" smtClean="0"/>
              <a:t>(manželé</a:t>
            </a:r>
            <a:r>
              <a:rPr lang="cs-CZ" dirty="0"/>
              <a:t>, rodinné společenství, společenství dědiců, </a:t>
            </a:r>
            <a:r>
              <a:rPr lang="cs-CZ" dirty="0" smtClean="0"/>
              <a:t>…)</a:t>
            </a:r>
            <a:endParaRPr lang="cs-CZ" dirty="0"/>
          </a:p>
          <a:p>
            <a:r>
              <a:rPr lang="cs-CZ" dirty="0" smtClean="0"/>
              <a:t>řídí se zvl. úpravou, není-li jí (§ 1237)</a:t>
            </a:r>
          </a:p>
          <a:p>
            <a:pPr lvl="1"/>
            <a:r>
              <a:rPr lang="cs-CZ" dirty="0" smtClean="0"/>
              <a:t>jednomyslnost, NSJ (§ 1238)</a:t>
            </a:r>
          </a:p>
          <a:p>
            <a:pPr lvl="1"/>
            <a:r>
              <a:rPr lang="cs-CZ" dirty="0" smtClean="0"/>
              <a:t>nelze rozdělit ani nakládat s podílem, NSJ</a:t>
            </a:r>
          </a:p>
          <a:p>
            <a:pPr lvl="1"/>
            <a:r>
              <a:rPr lang="cs-CZ" dirty="0" smtClean="0"/>
              <a:t>zaniká, NSJ (§ 1239)</a:t>
            </a:r>
          </a:p>
          <a:p>
            <a:pPr lvl="2"/>
            <a:r>
              <a:rPr lang="cs-CZ" dirty="0" smtClean="0"/>
              <a:t>zcizením</a:t>
            </a:r>
          </a:p>
          <a:p>
            <a:pPr lvl="2"/>
            <a:r>
              <a:rPr lang="cs-CZ" dirty="0" smtClean="0"/>
              <a:t>zánikem společenství</a:t>
            </a:r>
          </a:p>
          <a:p>
            <a:pPr lvl="2"/>
            <a:r>
              <a:rPr lang="cs-CZ" dirty="0" smtClean="0"/>
              <a:t>vypořádání → SV § 1140 </a:t>
            </a:r>
            <a:r>
              <a:rPr lang="cs-CZ" dirty="0" err="1" smtClean="0"/>
              <a:t>an</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181</a:t>
            </a:fld>
            <a:endParaRPr lang="cs-CZ"/>
          </a:p>
        </p:txBody>
      </p:sp>
    </p:spTree>
    <p:extLst>
      <p:ext uri="{BB962C8B-B14F-4D97-AF65-F5344CB8AC3E}">
        <p14:creationId xmlns:p14="http://schemas.microsoft.com/office/powerpoint/2010/main" val="1045249148"/>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Věcná práva k věci cizí</a:t>
            </a:r>
            <a:endParaRPr lang="cs-CZ" dirty="0"/>
          </a:p>
        </p:txBody>
      </p:sp>
      <p:sp>
        <p:nvSpPr>
          <p:cNvPr id="3" name="Zástupný symbol pro obsah 2"/>
          <p:cNvSpPr>
            <a:spLocks noGrp="1"/>
          </p:cNvSpPr>
          <p:nvPr>
            <p:ph idx="1"/>
          </p:nvPr>
        </p:nvSpPr>
        <p:spPr/>
        <p:txBody>
          <a:bodyPr/>
          <a:lstStyle/>
          <a:p>
            <a:r>
              <a:rPr lang="cs-CZ" dirty="0" smtClean="0"/>
              <a:t>věcná </a:t>
            </a:r>
            <a:r>
              <a:rPr lang="cs-CZ" dirty="0"/>
              <a:t>práva k věci </a:t>
            </a:r>
            <a:r>
              <a:rPr lang="cs-CZ" dirty="0" smtClean="0"/>
              <a:t>cizí (§ 1240; </a:t>
            </a:r>
            <a:r>
              <a:rPr lang="cs-CZ" dirty="0" err="1" smtClean="0"/>
              <a:t>iura</a:t>
            </a:r>
            <a:r>
              <a:rPr lang="cs-CZ" dirty="0" smtClean="0"/>
              <a:t> in re </a:t>
            </a:r>
            <a:r>
              <a:rPr lang="cs-CZ" dirty="0" err="1" smtClean="0"/>
              <a:t>aliena</a:t>
            </a:r>
            <a:r>
              <a:rPr lang="cs-CZ" dirty="0" smtClean="0"/>
              <a:t>)</a:t>
            </a:r>
            <a:endParaRPr lang="cs-CZ" dirty="0"/>
          </a:p>
          <a:p>
            <a:pPr lvl="1"/>
            <a:r>
              <a:rPr lang="cs-CZ" dirty="0"/>
              <a:t>právo stavby</a:t>
            </a:r>
          </a:p>
          <a:p>
            <a:pPr lvl="1"/>
            <a:r>
              <a:rPr lang="cs-CZ" dirty="0"/>
              <a:t>věcná břemena</a:t>
            </a:r>
          </a:p>
          <a:p>
            <a:pPr lvl="2"/>
            <a:r>
              <a:rPr lang="cs-CZ" dirty="0"/>
              <a:t>služebnosti</a:t>
            </a:r>
          </a:p>
          <a:p>
            <a:pPr lvl="2"/>
            <a:r>
              <a:rPr lang="cs-CZ" dirty="0"/>
              <a:t>reálná </a:t>
            </a:r>
            <a:r>
              <a:rPr lang="cs-CZ" dirty="0" smtClean="0"/>
              <a:t>břemena</a:t>
            </a:r>
          </a:p>
          <a:p>
            <a:pPr lvl="1"/>
            <a:r>
              <a:rPr lang="cs-CZ" dirty="0" smtClean="0"/>
              <a:t>zástavní </a:t>
            </a:r>
            <a:r>
              <a:rPr lang="cs-CZ" dirty="0"/>
              <a:t>právo</a:t>
            </a:r>
          </a:p>
          <a:p>
            <a:pPr lvl="1"/>
            <a:r>
              <a:rPr lang="cs-CZ" dirty="0"/>
              <a:t>zadržovací právo</a:t>
            </a:r>
          </a:p>
          <a:p>
            <a:pPr lvl="1"/>
            <a:r>
              <a:rPr lang="cs-CZ" dirty="0"/>
              <a:t>správa cizího </a:t>
            </a:r>
            <a:r>
              <a:rPr lang="cs-CZ" dirty="0" smtClean="0"/>
              <a:t>majetku</a:t>
            </a:r>
          </a:p>
          <a:p>
            <a:pPr lvl="1"/>
            <a:r>
              <a:rPr lang="cs-CZ" dirty="0"/>
              <a:t>věcné předkupní právo (§ 2144</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182</a:t>
            </a:fld>
            <a:endParaRPr lang="cs-CZ"/>
          </a:p>
        </p:txBody>
      </p:sp>
    </p:spTree>
    <p:extLst>
      <p:ext uri="{BB962C8B-B14F-4D97-AF65-F5344CB8AC3E}">
        <p14:creationId xmlns:p14="http://schemas.microsoft.com/office/powerpoint/2010/main" val="2698106450"/>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Právo stavby (</a:t>
            </a:r>
            <a:r>
              <a:rPr lang="cs-CZ" dirty="0" err="1" smtClean="0"/>
              <a:t>superficies</a:t>
            </a:r>
            <a:r>
              <a:rPr lang="cs-CZ" dirty="0" smtClean="0"/>
              <a:t>)</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zatěžuje vždy pozemek stavbou jako celkem (x podlaží, atd.)</a:t>
            </a:r>
          </a:p>
          <a:p>
            <a:pPr lvl="1"/>
            <a:r>
              <a:rPr lang="cs-CZ" dirty="0" smtClean="0"/>
              <a:t>stávající (převzít a mít) či novou (vybudovat; § 1255?) </a:t>
            </a:r>
          </a:p>
          <a:p>
            <a:r>
              <a:rPr lang="cs-CZ" dirty="0" smtClean="0"/>
              <a:t>je věc nemovitá (§ 1242; 498/1),</a:t>
            </a:r>
          </a:p>
          <a:p>
            <a:pPr lvl="1"/>
            <a:r>
              <a:rPr lang="cs-CZ" dirty="0" smtClean="0"/>
              <a:t>převoditelní a zatížitelná (§ 1252)</a:t>
            </a:r>
          </a:p>
          <a:p>
            <a:pPr lvl="1"/>
            <a:r>
              <a:rPr lang="cs-CZ" dirty="0" smtClean="0"/>
              <a:t>přecházející na univ. sukcesory (§ 1253)</a:t>
            </a:r>
          </a:p>
          <a:p>
            <a:r>
              <a:rPr lang="cs-CZ" dirty="0" smtClean="0"/>
              <a:t>jeho součástí (§ 505) je jemu vyhovující stavba</a:t>
            </a:r>
          </a:p>
          <a:p>
            <a:pPr lvl="1"/>
            <a:r>
              <a:rPr lang="cs-CZ" dirty="0" smtClean="0"/>
              <a:t>→ dispozice s PS se týkají i stavby</a:t>
            </a:r>
          </a:p>
          <a:p>
            <a:pPr lvl="1"/>
            <a:r>
              <a:rPr lang="cs-CZ" dirty="0" smtClean="0"/>
              <a:t>→ dispozice se samostatnou stavbou vyloučeny</a:t>
            </a:r>
          </a:p>
          <a:p>
            <a:pPr lvl="1"/>
            <a:r>
              <a:rPr lang="cs-CZ" dirty="0" smtClean="0"/>
              <a:t>která „ale také podléhá ustanovením o nemovitých věcech“</a:t>
            </a:r>
          </a:p>
          <a:p>
            <a:pPr lvl="2"/>
            <a:r>
              <a:rPr lang="cs-CZ" dirty="0" smtClean="0"/>
              <a:t>žalovat na vyklizení stavby, ne </a:t>
            </a:r>
            <a:r>
              <a:rPr lang="cs-CZ" dirty="0" err="1" smtClean="0"/>
              <a:t>pr</a:t>
            </a:r>
            <a:r>
              <a:rPr lang="cs-CZ" dirty="0" smtClean="0"/>
              <a:t>. stavby</a:t>
            </a:r>
          </a:p>
          <a:p>
            <a:r>
              <a:rPr lang="cs-CZ" dirty="0" smtClean="0"/>
              <a:t>nabývá se (§ 1243)</a:t>
            </a:r>
          </a:p>
          <a:p>
            <a:pPr lvl="1"/>
            <a:r>
              <a:rPr lang="cs-CZ" dirty="0" smtClean="0"/>
              <a:t>smlouvou (písemnou § 560; </a:t>
            </a:r>
            <a:r>
              <a:rPr lang="cs-CZ" dirty="0" err="1" smtClean="0"/>
              <a:t>konst</a:t>
            </a:r>
            <a:r>
              <a:rPr lang="cs-CZ" dirty="0" smtClean="0"/>
              <a:t>. zápis do VS)</a:t>
            </a:r>
          </a:p>
          <a:p>
            <a:pPr lvl="1"/>
            <a:r>
              <a:rPr lang="cs-CZ" dirty="0" smtClean="0"/>
              <a:t>vydržením (dekl. zápis do VS)</a:t>
            </a:r>
          </a:p>
          <a:p>
            <a:pPr lvl="1"/>
            <a:r>
              <a:rPr lang="cs-CZ" dirty="0" smtClean="0"/>
              <a:t>rozhodnutím OVM (dekl. zápis do VS; čl. 11/4 LZPS)</a:t>
            </a:r>
          </a:p>
          <a:p>
            <a:r>
              <a:rPr lang="cs-CZ" dirty="0" smtClean="0"/>
              <a:t>lze zřídit jen jako dočasné, max. na 99 let (§ 1244; § 577)</a:t>
            </a:r>
          </a:p>
          <a:p>
            <a:pPr lvl="1"/>
            <a:r>
              <a:rPr lang="cs-CZ" dirty="0" smtClean="0"/>
              <a:t>vydržením na 40 let s možnou soudní moderací (-/+)</a:t>
            </a:r>
          </a:p>
          <a:p>
            <a:pPr lvl="2"/>
            <a:r>
              <a:rPr lang="cs-CZ" dirty="0" smtClean="0"/>
              <a:t>právo na moderaci podléhá obecné PL (ADZ 537)</a:t>
            </a:r>
          </a:p>
          <a:p>
            <a:r>
              <a:rPr lang="cs-CZ" dirty="0" smtClean="0"/>
              <a:t>nelze omezit rozvazovací podmínkou </a:t>
            </a:r>
            <a:r>
              <a:rPr lang="cs-CZ" dirty="0"/>
              <a:t>(§ </a:t>
            </a:r>
            <a:r>
              <a:rPr lang="cs-CZ" dirty="0" smtClean="0"/>
              <a:t>548; § 1246 nepřihlíží se § 554)</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183</a:t>
            </a:fld>
            <a:endParaRPr lang="cs-CZ"/>
          </a:p>
        </p:txBody>
      </p:sp>
    </p:spTree>
    <p:extLst>
      <p:ext uri="{BB962C8B-B14F-4D97-AF65-F5344CB8AC3E}">
        <p14:creationId xmlns:p14="http://schemas.microsoft.com/office/powerpoint/2010/main" val="3353559288"/>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dle úplatnosti</a:t>
            </a:r>
          </a:p>
          <a:p>
            <a:pPr lvl="1"/>
            <a:r>
              <a:rPr lang="cs-CZ" dirty="0" smtClean="0"/>
              <a:t>bezúplatně</a:t>
            </a:r>
          </a:p>
          <a:p>
            <a:pPr lvl="1"/>
            <a:r>
              <a:rPr lang="cs-CZ" dirty="0" smtClean="0"/>
              <a:t>úplatně</a:t>
            </a:r>
          </a:p>
          <a:p>
            <a:pPr lvl="2"/>
            <a:r>
              <a:rPr lang="cs-CZ" dirty="0" smtClean="0"/>
              <a:t>jednorázově</a:t>
            </a:r>
          </a:p>
          <a:p>
            <a:pPr lvl="2"/>
            <a:r>
              <a:rPr lang="cs-CZ" dirty="0" smtClean="0"/>
              <a:t>stavební plat (</a:t>
            </a:r>
            <a:r>
              <a:rPr lang="cs-CZ" dirty="0" err="1" smtClean="0"/>
              <a:t>solarium</a:t>
            </a:r>
            <a:r>
              <a:rPr lang="cs-CZ" dirty="0" smtClean="0"/>
              <a:t>) jako reálné břemeno (§ 1303 </a:t>
            </a:r>
            <a:r>
              <a:rPr lang="cs-CZ" dirty="0" err="1" smtClean="0"/>
              <a:t>an</a:t>
            </a:r>
            <a:r>
              <a:rPr lang="cs-CZ" dirty="0" smtClean="0"/>
              <a:t>.)</a:t>
            </a:r>
          </a:p>
          <a:p>
            <a:pPr lvl="3"/>
            <a:r>
              <a:rPr lang="cs-CZ" dirty="0" smtClean="0"/>
              <a:t>výši nelze vázat na nejistou budoucí událost x in- či deflace</a:t>
            </a:r>
          </a:p>
          <a:p>
            <a:r>
              <a:rPr lang="cs-CZ" dirty="0" smtClean="0"/>
              <a:t>stavebník </a:t>
            </a:r>
          </a:p>
          <a:p>
            <a:pPr lvl="1"/>
            <a:r>
              <a:rPr lang="cs-CZ" dirty="0" smtClean="0"/>
              <a:t>ke stavbě jako V (§ 1250)</a:t>
            </a:r>
          </a:p>
          <a:p>
            <a:pPr lvl="1"/>
            <a:r>
              <a:rPr lang="cs-CZ" dirty="0" smtClean="0"/>
              <a:t>k jinému užívání pozemku jako poživatel (§ 1285 </a:t>
            </a:r>
            <a:r>
              <a:rPr lang="cs-CZ" dirty="0" err="1" smtClean="0"/>
              <a:t>an</a:t>
            </a:r>
            <a:r>
              <a:rPr lang="cs-CZ" dirty="0" smtClean="0"/>
              <a:t>.)</a:t>
            </a:r>
          </a:p>
          <a:p>
            <a:pPr lvl="1"/>
            <a:r>
              <a:rPr lang="cs-CZ" dirty="0" smtClean="0"/>
              <a:t>má </a:t>
            </a:r>
            <a:r>
              <a:rPr lang="cs-CZ" dirty="0" err="1" smtClean="0"/>
              <a:t>pov</a:t>
            </a:r>
            <a:r>
              <a:rPr lang="cs-CZ" dirty="0" smtClean="0"/>
              <a:t>. udržovat stavbu v dobrém stavu, NSJ (§ 1251/2)</a:t>
            </a:r>
          </a:p>
        </p:txBody>
      </p:sp>
      <p:sp>
        <p:nvSpPr>
          <p:cNvPr id="2" name="Zástupný symbol pro číslo snímku 1"/>
          <p:cNvSpPr>
            <a:spLocks noGrp="1"/>
          </p:cNvSpPr>
          <p:nvPr>
            <p:ph type="sldNum" sz="quarter" idx="12"/>
          </p:nvPr>
        </p:nvSpPr>
        <p:spPr/>
        <p:txBody>
          <a:bodyPr/>
          <a:lstStyle/>
          <a:p>
            <a:fld id="{CA236EB0-B64D-4057-A451-20319D1DB345}" type="slidenum">
              <a:rPr lang="cs-CZ" smtClean="0"/>
              <a:t>184</a:t>
            </a:fld>
            <a:endParaRPr lang="cs-CZ"/>
          </a:p>
        </p:txBody>
      </p:sp>
    </p:spTree>
    <p:extLst>
      <p:ext uri="{BB962C8B-B14F-4D97-AF65-F5344CB8AC3E}">
        <p14:creationId xmlns:p14="http://schemas.microsoft.com/office/powerpoint/2010/main" val="1698366620"/>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nezaniká </a:t>
            </a:r>
          </a:p>
          <a:p>
            <a:pPr lvl="1"/>
            <a:r>
              <a:rPr lang="cs-CZ" dirty="0" smtClean="0"/>
              <a:t>zřeknutím se </a:t>
            </a:r>
            <a:r>
              <a:rPr lang="cs-CZ" dirty="0"/>
              <a:t>(§ 1248 x § </a:t>
            </a:r>
            <a:r>
              <a:rPr lang="cs-CZ" dirty="0" smtClean="0"/>
              <a:t>1045/2?)</a:t>
            </a:r>
          </a:p>
          <a:p>
            <a:pPr lvl="2"/>
            <a:r>
              <a:rPr lang="cs-CZ" dirty="0" smtClean="0"/>
              <a:t>zřeknutí je dvoustranným PJ</a:t>
            </a:r>
            <a:endParaRPr lang="cs-CZ" dirty="0"/>
          </a:p>
          <a:p>
            <a:pPr lvl="1"/>
            <a:r>
              <a:rPr lang="cs-CZ" dirty="0" smtClean="0"/>
              <a:t>zánikem stavby</a:t>
            </a:r>
          </a:p>
          <a:p>
            <a:r>
              <a:rPr lang="cs-CZ" dirty="0" smtClean="0"/>
              <a:t>při dřívějším zániku PS (§ 1249)</a:t>
            </a:r>
          </a:p>
          <a:p>
            <a:pPr lvl="1"/>
            <a:r>
              <a:rPr lang="cs-CZ" dirty="0" smtClean="0"/>
              <a:t>nastanou </a:t>
            </a:r>
            <a:r>
              <a:rPr lang="cs-CZ" dirty="0" err="1" smtClean="0"/>
              <a:t>pr</a:t>
            </a:r>
            <a:r>
              <a:rPr lang="cs-CZ" dirty="0" smtClean="0"/>
              <a:t>. </a:t>
            </a:r>
            <a:r>
              <a:rPr lang="cs-CZ" dirty="0"/>
              <a:t>následky výmazu </a:t>
            </a:r>
            <a:r>
              <a:rPr lang="cs-CZ" dirty="0" smtClean="0"/>
              <a:t>PS</a:t>
            </a:r>
          </a:p>
          <a:p>
            <a:pPr lvl="1"/>
            <a:r>
              <a:rPr lang="cs-CZ" dirty="0" smtClean="0"/>
              <a:t>vůči do VS zapsanému věcnému </a:t>
            </a:r>
            <a:r>
              <a:rPr lang="cs-CZ" dirty="0"/>
              <a:t>právu </a:t>
            </a:r>
            <a:r>
              <a:rPr lang="cs-CZ" dirty="0" smtClean="0"/>
              <a:t>k </a:t>
            </a:r>
            <a:r>
              <a:rPr lang="cs-CZ" dirty="0"/>
              <a:t>právu </a:t>
            </a:r>
            <a:r>
              <a:rPr lang="cs-CZ" dirty="0" smtClean="0"/>
              <a:t>stavby</a:t>
            </a:r>
          </a:p>
          <a:p>
            <a:pPr lvl="1"/>
            <a:r>
              <a:rPr lang="cs-CZ" dirty="0" smtClean="0"/>
              <a:t>až </a:t>
            </a:r>
            <a:r>
              <a:rPr lang="cs-CZ" dirty="0"/>
              <a:t>zánikem tohoto věcného </a:t>
            </a:r>
            <a:r>
              <a:rPr lang="cs-CZ" dirty="0" smtClean="0"/>
              <a:t>práva</a:t>
            </a:r>
          </a:p>
          <a:p>
            <a:pPr lvl="1"/>
            <a:r>
              <a:rPr lang="cs-CZ" dirty="0" smtClean="0"/>
              <a:t>x k </a:t>
            </a:r>
            <a:r>
              <a:rPr lang="cs-CZ" dirty="0"/>
              <a:t>výmazu </a:t>
            </a:r>
            <a:r>
              <a:rPr lang="cs-CZ" dirty="0" smtClean="0"/>
              <a:t>udělen souhlas</a:t>
            </a:r>
            <a:r>
              <a:rPr lang="cs-CZ" dirty="0"/>
              <a:t>, </a:t>
            </a:r>
            <a:r>
              <a:rPr lang="cs-CZ" dirty="0" smtClean="0"/>
              <a:t>následky již výmazem</a:t>
            </a:r>
          </a:p>
          <a:p>
            <a:r>
              <a:rPr lang="cs-CZ" dirty="0" smtClean="0"/>
              <a:t>zákonné předkupní </a:t>
            </a:r>
            <a:r>
              <a:rPr lang="cs-CZ" dirty="0" err="1" smtClean="0"/>
              <a:t>pr</a:t>
            </a:r>
            <a:r>
              <a:rPr lang="cs-CZ" dirty="0" smtClean="0"/>
              <a:t>.  (§ 1254; </a:t>
            </a:r>
            <a:r>
              <a:rPr lang="cs-CZ" dirty="0" err="1" smtClean="0"/>
              <a:t>disp</a:t>
            </a:r>
            <a:r>
              <a:rPr lang="cs-CZ" dirty="0" smtClean="0"/>
              <a:t>.; § 1124/2)</a:t>
            </a:r>
          </a:p>
          <a:p>
            <a:r>
              <a:rPr lang="cs-CZ" dirty="0" smtClean="0"/>
              <a:t>stavebník má </a:t>
            </a:r>
            <a:r>
              <a:rPr lang="cs-CZ" dirty="0" err="1" smtClean="0"/>
              <a:t>pr</a:t>
            </a:r>
            <a:r>
              <a:rPr lang="cs-CZ" dirty="0" smtClean="0"/>
              <a:t>. na náhradu za stavbu ve výši ½ hodnoty </a:t>
            </a:r>
            <a:r>
              <a:rPr lang="cs-CZ" dirty="0"/>
              <a:t>stavby (§ 492/1), </a:t>
            </a:r>
            <a:r>
              <a:rPr lang="cs-CZ" dirty="0" smtClean="0"/>
              <a:t>NSJ (§ 1255)</a:t>
            </a:r>
          </a:p>
          <a:p>
            <a:pPr lvl="1"/>
            <a:r>
              <a:rPr lang="cs-CZ" dirty="0" smtClean="0"/>
              <a:t>při zániku </a:t>
            </a:r>
            <a:r>
              <a:rPr lang="cs-CZ" dirty="0" err="1" smtClean="0"/>
              <a:t>pr</a:t>
            </a:r>
            <a:r>
              <a:rPr lang="cs-CZ" dirty="0" smtClean="0"/>
              <a:t>. na PS váznoucí přejdou na náhradu (§ 1256)</a:t>
            </a:r>
          </a:p>
          <a:p>
            <a:pPr lvl="1"/>
            <a:r>
              <a:rPr lang="cs-CZ" dirty="0" smtClean="0"/>
              <a:t>i v případě stavby </a:t>
            </a:r>
            <a:r>
              <a:rPr lang="cs-CZ" smtClean="0"/>
              <a:t>nebudované stavebníkem?</a:t>
            </a:r>
            <a:endParaRPr lang="cs-CZ" dirty="0" smtClean="0"/>
          </a:p>
          <a:p>
            <a:r>
              <a:rPr lang="cs-CZ" dirty="0" smtClean="0"/>
              <a:t>dle </a:t>
            </a:r>
            <a:r>
              <a:rPr lang="cs-CZ" dirty="0" err="1" smtClean="0"/>
              <a:t>BeKom</a:t>
            </a:r>
            <a:r>
              <a:rPr lang="cs-CZ" dirty="0" smtClean="0"/>
              <a:t> zánikem zaniknou i </a:t>
            </a:r>
            <a:r>
              <a:rPr lang="cs-CZ" dirty="0" err="1" smtClean="0"/>
              <a:t>ReMaP</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185</a:t>
            </a:fld>
            <a:endParaRPr lang="cs-CZ"/>
          </a:p>
        </p:txBody>
      </p:sp>
    </p:spTree>
    <p:extLst>
      <p:ext uri="{BB962C8B-B14F-4D97-AF65-F5344CB8AC3E}">
        <p14:creationId xmlns:p14="http://schemas.microsoft.com/office/powerpoint/2010/main" val="1698366620"/>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Věcná břemena</a:t>
            </a:r>
            <a:endParaRPr lang="cs-CZ" dirty="0"/>
          </a:p>
        </p:txBody>
      </p:sp>
      <p:sp>
        <p:nvSpPr>
          <p:cNvPr id="3" name="Zástupný symbol pro obsah 2"/>
          <p:cNvSpPr>
            <a:spLocks noGrp="1"/>
          </p:cNvSpPr>
          <p:nvPr>
            <p:ph idx="1"/>
          </p:nvPr>
        </p:nvSpPr>
        <p:spPr/>
        <p:txBody>
          <a:bodyPr>
            <a:normAutofit fontScale="70000" lnSpcReduction="20000"/>
          </a:bodyPr>
          <a:lstStyle/>
          <a:p>
            <a:r>
              <a:rPr lang="cs-CZ" sz="3200" dirty="0" smtClean="0"/>
              <a:t>systematika</a:t>
            </a:r>
          </a:p>
          <a:p>
            <a:pPr lvl="1"/>
            <a:r>
              <a:rPr lang="cs-CZ" sz="2800" dirty="0" smtClean="0"/>
              <a:t>služebnosti (katalog NOZ dem.)</a:t>
            </a:r>
          </a:p>
          <a:p>
            <a:pPr lvl="2"/>
            <a:r>
              <a:rPr lang="cs-CZ" sz="2400" dirty="0" smtClean="0"/>
              <a:t>in </a:t>
            </a:r>
            <a:r>
              <a:rPr lang="cs-CZ" sz="2400" dirty="0" err="1" smtClean="0"/>
              <a:t>rem</a:t>
            </a:r>
            <a:endParaRPr lang="cs-CZ" sz="2400" dirty="0" smtClean="0"/>
          </a:p>
          <a:p>
            <a:pPr lvl="3"/>
            <a:r>
              <a:rPr lang="cs-CZ" sz="2000" dirty="0" smtClean="0"/>
              <a:t>inženýrské sítě (§ 1267 </a:t>
            </a:r>
            <a:r>
              <a:rPr lang="cs-CZ" sz="2000" dirty="0" err="1" smtClean="0"/>
              <a:t>an</a:t>
            </a:r>
            <a:r>
              <a:rPr lang="cs-CZ" sz="2000" dirty="0" smtClean="0"/>
              <a:t>.)</a:t>
            </a:r>
          </a:p>
          <a:p>
            <a:pPr lvl="3"/>
            <a:r>
              <a:rPr lang="cs-CZ" sz="2000" dirty="0" smtClean="0"/>
              <a:t>opory cizí stavby (§ 1269)</a:t>
            </a:r>
          </a:p>
          <a:p>
            <a:pPr lvl="3"/>
            <a:r>
              <a:rPr lang="cs-CZ" sz="2000" dirty="0" smtClean="0"/>
              <a:t>okapu (§ 1270)</a:t>
            </a:r>
          </a:p>
          <a:p>
            <a:pPr lvl="3"/>
            <a:r>
              <a:rPr lang="cs-CZ" sz="2000" dirty="0" smtClean="0"/>
              <a:t>svodu dešťové vody (§ 1271)</a:t>
            </a:r>
          </a:p>
          <a:p>
            <a:pPr lvl="3"/>
            <a:r>
              <a:rPr lang="cs-CZ" sz="2000" dirty="0" smtClean="0"/>
              <a:t>práva na vodu (§ 1272)</a:t>
            </a:r>
          </a:p>
          <a:p>
            <a:pPr lvl="3"/>
            <a:r>
              <a:rPr lang="cs-CZ" sz="2000" dirty="0" smtClean="0"/>
              <a:t>rozlivu (§ 1273)</a:t>
            </a:r>
          </a:p>
          <a:p>
            <a:pPr lvl="3"/>
            <a:r>
              <a:rPr lang="cs-CZ" sz="2000" dirty="0" smtClean="0"/>
              <a:t>stezky, průhonu a cesty (§ 1274 </a:t>
            </a:r>
            <a:r>
              <a:rPr lang="cs-CZ" sz="2000" dirty="0" err="1" smtClean="0"/>
              <a:t>an</a:t>
            </a:r>
            <a:r>
              <a:rPr lang="cs-CZ" sz="2000" dirty="0" smtClean="0"/>
              <a:t>.)</a:t>
            </a:r>
          </a:p>
          <a:p>
            <a:pPr lvl="3"/>
            <a:r>
              <a:rPr lang="cs-CZ" sz="2000" dirty="0" smtClean="0"/>
              <a:t>pastvy (§ 1278 </a:t>
            </a:r>
            <a:r>
              <a:rPr lang="cs-CZ" sz="2000" dirty="0" err="1" smtClean="0"/>
              <a:t>an</a:t>
            </a:r>
            <a:r>
              <a:rPr lang="cs-CZ" sz="2000" dirty="0" smtClean="0"/>
              <a:t>.)</a:t>
            </a:r>
          </a:p>
          <a:p>
            <a:pPr lvl="2"/>
            <a:r>
              <a:rPr lang="cs-CZ" sz="2400" dirty="0" smtClean="0"/>
              <a:t>in personam</a:t>
            </a:r>
          </a:p>
          <a:p>
            <a:pPr lvl="3"/>
            <a:r>
              <a:rPr lang="cs-CZ" sz="2200" dirty="0" smtClean="0"/>
              <a:t>užívací právo (§ 1283 </a:t>
            </a:r>
            <a:r>
              <a:rPr lang="cs-CZ" sz="2200" dirty="0" err="1" smtClean="0"/>
              <a:t>an</a:t>
            </a:r>
            <a:r>
              <a:rPr lang="cs-CZ" sz="2200" dirty="0" smtClean="0"/>
              <a:t>.)</a:t>
            </a:r>
          </a:p>
          <a:p>
            <a:pPr lvl="3"/>
            <a:r>
              <a:rPr lang="cs-CZ" sz="2200" dirty="0" smtClean="0"/>
              <a:t>požívací právo (§ 1285 </a:t>
            </a:r>
            <a:r>
              <a:rPr lang="cs-CZ" sz="2200" dirty="0" err="1" smtClean="0"/>
              <a:t>an</a:t>
            </a:r>
            <a:r>
              <a:rPr lang="cs-CZ" sz="2200" dirty="0" smtClean="0"/>
              <a:t>.)</a:t>
            </a:r>
          </a:p>
          <a:p>
            <a:pPr lvl="3"/>
            <a:r>
              <a:rPr lang="cs-CZ" sz="2200" dirty="0" smtClean="0"/>
              <a:t>služebnost bytu (§ 1297 </a:t>
            </a:r>
            <a:r>
              <a:rPr lang="cs-CZ" sz="2200" dirty="0" err="1" smtClean="0"/>
              <a:t>an</a:t>
            </a:r>
            <a:r>
              <a:rPr lang="cs-CZ" sz="2200" dirty="0" smtClean="0"/>
              <a:t>.) + výměnek (§ 2707)</a:t>
            </a:r>
          </a:p>
          <a:p>
            <a:pPr lvl="3"/>
            <a:r>
              <a:rPr lang="cs-CZ" sz="2200" dirty="0" smtClean="0"/>
              <a:t>břemeno bydlení (§ 767)</a:t>
            </a:r>
          </a:p>
          <a:p>
            <a:pPr lvl="1"/>
            <a:r>
              <a:rPr lang="cs-CZ" sz="2800" dirty="0" smtClean="0"/>
              <a:t>reálná břemena</a:t>
            </a:r>
          </a:p>
          <a:p>
            <a:pPr lvl="2"/>
            <a:r>
              <a:rPr lang="cs-CZ" sz="2600" dirty="0" smtClean="0"/>
              <a:t>+ výměnek (§ 2708)</a:t>
            </a:r>
            <a:endParaRPr lang="cs-CZ" sz="2600"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186</a:t>
            </a:fld>
            <a:endParaRPr lang="cs-CZ"/>
          </a:p>
        </p:txBody>
      </p:sp>
    </p:spTree>
    <p:extLst>
      <p:ext uri="{BB962C8B-B14F-4D97-AF65-F5344CB8AC3E}">
        <p14:creationId xmlns:p14="http://schemas.microsoft.com/office/powerpoint/2010/main" val="3988665088"/>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Služebnosti (</a:t>
            </a:r>
            <a:r>
              <a:rPr lang="cs-CZ" dirty="0" err="1"/>
              <a:t>servitutes</a:t>
            </a:r>
            <a:r>
              <a:rPr lang="cs-CZ" dirty="0" smtClean="0"/>
              <a:t>)</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a:t>něco strpět, něčeho se </a:t>
            </a:r>
            <a:r>
              <a:rPr lang="cs-CZ" dirty="0" smtClean="0"/>
              <a:t>zdržet</a:t>
            </a:r>
            <a:endParaRPr lang="cs-CZ" dirty="0"/>
          </a:p>
          <a:p>
            <a:pPr lvl="1"/>
            <a:r>
              <a:rPr lang="cs-CZ" dirty="0" smtClean="0"/>
              <a:t>s</a:t>
            </a:r>
            <a:r>
              <a:rPr lang="it-IT" dirty="0" smtClean="0"/>
              <a:t>ervitus </a:t>
            </a:r>
            <a:r>
              <a:rPr lang="it-IT" dirty="0"/>
              <a:t>in faciendo consistere nequit</a:t>
            </a:r>
          </a:p>
          <a:p>
            <a:pPr lvl="1"/>
            <a:r>
              <a:rPr lang="cs-CZ" dirty="0" smtClean="0"/>
              <a:t>x </a:t>
            </a:r>
            <a:r>
              <a:rPr lang="cs-CZ" dirty="0"/>
              <a:t>výjimečně aktivita (§ 1258 V1, </a:t>
            </a:r>
            <a:r>
              <a:rPr lang="cs-CZ" dirty="0" smtClean="0"/>
              <a:t>1263 V2</a:t>
            </a:r>
            <a:r>
              <a:rPr lang="cs-CZ" dirty="0"/>
              <a:t>, </a:t>
            </a:r>
            <a:r>
              <a:rPr lang="cs-CZ" dirty="0" smtClean="0"/>
              <a:t>§ 1269, § 1276/3, § </a:t>
            </a:r>
            <a:r>
              <a:rPr lang="cs-CZ" dirty="0"/>
              <a:t>1284)</a:t>
            </a:r>
          </a:p>
          <a:p>
            <a:r>
              <a:rPr lang="cs-CZ" dirty="0"/>
              <a:t>na věcech (§ 1257/1)</a:t>
            </a:r>
          </a:p>
          <a:p>
            <a:r>
              <a:rPr lang="cs-CZ" strike="sngStrike" dirty="0" err="1"/>
              <a:t>nemini</a:t>
            </a:r>
            <a:r>
              <a:rPr lang="cs-CZ" strike="sngStrike" dirty="0"/>
              <a:t> res sua </a:t>
            </a:r>
            <a:r>
              <a:rPr lang="cs-CZ" strike="sngStrike" dirty="0" err="1" smtClean="0"/>
              <a:t>servit</a:t>
            </a:r>
            <a:r>
              <a:rPr lang="cs-CZ" dirty="0" smtClean="0"/>
              <a:t> (§ 1301; </a:t>
            </a:r>
            <a:r>
              <a:rPr lang="cs-CZ" dirty="0" err="1" smtClean="0"/>
              <a:t>spec</a:t>
            </a:r>
            <a:r>
              <a:rPr lang="cs-CZ" dirty="0" smtClean="0"/>
              <a:t>. k § 11 </a:t>
            </a:r>
            <a:r>
              <a:rPr lang="cs-CZ" dirty="0" smtClean="0">
                <a:latin typeface="Cambria"/>
              </a:rPr>
              <a:t>→ § 1993</a:t>
            </a:r>
            <a:r>
              <a:rPr lang="cs-CZ" dirty="0" smtClean="0"/>
              <a:t>)</a:t>
            </a:r>
            <a:endParaRPr lang="cs-CZ" dirty="0"/>
          </a:p>
          <a:p>
            <a:pPr lvl="1"/>
            <a:r>
              <a:rPr lang="cs-CZ" dirty="0" smtClean="0"/>
              <a:t>vlastníkova služebnost </a:t>
            </a:r>
            <a:r>
              <a:rPr lang="cs-CZ" dirty="0"/>
              <a:t>(§ 1257/2)</a:t>
            </a:r>
          </a:p>
          <a:p>
            <a:pPr lvl="2"/>
            <a:r>
              <a:rPr lang="cs-CZ" dirty="0"/>
              <a:t>svůj pozemek ve prospěch jiného </a:t>
            </a:r>
            <a:r>
              <a:rPr lang="cs-CZ" dirty="0" smtClean="0"/>
              <a:t>svého pozemku</a:t>
            </a:r>
          </a:p>
          <a:p>
            <a:pPr lvl="1"/>
            <a:r>
              <a:rPr lang="cs-CZ" dirty="0" smtClean="0"/>
              <a:t>výměnek k vlastní nemovitosti (§ 2708/2)</a:t>
            </a:r>
            <a:endParaRPr lang="cs-CZ" dirty="0"/>
          </a:p>
          <a:p>
            <a:r>
              <a:rPr lang="cs-CZ" dirty="0" smtClean="0"/>
              <a:t>rozsah (§ 1258)</a:t>
            </a:r>
          </a:p>
          <a:p>
            <a:pPr lvl="1"/>
            <a:r>
              <a:rPr lang="cs-CZ" dirty="0" smtClean="0"/>
              <a:t>určen </a:t>
            </a:r>
            <a:r>
              <a:rPr lang="cs-CZ" dirty="0"/>
              <a:t> </a:t>
            </a:r>
            <a:r>
              <a:rPr lang="cs-CZ" dirty="0" smtClean="0"/>
              <a:t>(bezúplatně zřízená + § </a:t>
            </a:r>
            <a:r>
              <a:rPr lang="cs-CZ" dirty="0"/>
              <a:t>1747</a:t>
            </a:r>
            <a:r>
              <a:rPr lang="cs-CZ" dirty="0" smtClean="0"/>
              <a:t>)</a:t>
            </a:r>
          </a:p>
          <a:p>
            <a:pPr lvl="2"/>
            <a:r>
              <a:rPr lang="cs-CZ" dirty="0" smtClean="0"/>
              <a:t>→ </a:t>
            </a:r>
            <a:r>
              <a:rPr lang="cs-CZ" dirty="0" err="1"/>
              <a:t>disp</a:t>
            </a:r>
            <a:r>
              <a:rPr lang="cs-CZ" dirty="0"/>
              <a:t>. obsahu jednotlivých </a:t>
            </a:r>
            <a:r>
              <a:rPr lang="cs-CZ" dirty="0" smtClean="0"/>
              <a:t>služebností (srov. ADZ 549 a § 1258)</a:t>
            </a:r>
          </a:p>
          <a:p>
            <a:pPr lvl="1"/>
            <a:r>
              <a:rPr lang="cs-CZ" dirty="0" smtClean="0"/>
              <a:t>x pozemkové dle potřeb panujícího pozemku (§ 1264),</a:t>
            </a:r>
          </a:p>
          <a:p>
            <a:pPr lvl="1"/>
            <a:r>
              <a:rPr lang="cs-CZ" dirty="0"/>
              <a:t>x</a:t>
            </a:r>
            <a:r>
              <a:rPr lang="cs-CZ" dirty="0" smtClean="0"/>
              <a:t> osobní dle místních zvyklostí</a:t>
            </a:r>
          </a:p>
          <a:p>
            <a:pPr lvl="2"/>
            <a:r>
              <a:rPr lang="cs-CZ" dirty="0" smtClean="0"/>
              <a:t>x spíše menší</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187</a:t>
            </a:fld>
            <a:endParaRPr lang="cs-CZ"/>
          </a:p>
        </p:txBody>
      </p:sp>
    </p:spTree>
    <p:extLst>
      <p:ext uri="{BB962C8B-B14F-4D97-AF65-F5344CB8AC3E}">
        <p14:creationId xmlns:p14="http://schemas.microsoft.com/office/powerpoint/2010/main" val="3892919257"/>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smtClean="0"/>
              <a:t>nabytí služebnosti (§ 1260)</a:t>
            </a:r>
          </a:p>
          <a:p>
            <a:pPr lvl="1"/>
            <a:r>
              <a:rPr lang="cs-CZ" dirty="0" smtClean="0"/>
              <a:t>smlouvou</a:t>
            </a:r>
          </a:p>
          <a:p>
            <a:pPr lvl="2"/>
            <a:r>
              <a:rPr lang="cs-CZ" dirty="0" smtClean="0"/>
              <a:t>zápisem do VS, jinak účinností </a:t>
            </a:r>
            <a:r>
              <a:rPr lang="cs-CZ" dirty="0" err="1" smtClean="0"/>
              <a:t>sml</a:t>
            </a:r>
            <a:r>
              <a:rPr lang="cs-CZ" dirty="0" smtClean="0"/>
              <a:t>. (§ 1262)</a:t>
            </a:r>
          </a:p>
          <a:p>
            <a:pPr lvl="1"/>
            <a:r>
              <a:rPr lang="cs-CZ" dirty="0" smtClean="0"/>
              <a:t>pořízením pro případ smrti</a:t>
            </a:r>
          </a:p>
          <a:p>
            <a:pPr lvl="1"/>
            <a:r>
              <a:rPr lang="cs-CZ" dirty="0" smtClean="0"/>
              <a:t>vydržením (§ 1089 </a:t>
            </a:r>
            <a:r>
              <a:rPr lang="cs-CZ" dirty="0" err="1" smtClean="0"/>
              <a:t>an</a:t>
            </a:r>
            <a:r>
              <a:rPr lang="cs-CZ" dirty="0" smtClean="0"/>
              <a:t>.)</a:t>
            </a:r>
          </a:p>
          <a:p>
            <a:pPr lvl="2"/>
            <a:r>
              <a:rPr lang="cs-CZ" dirty="0" smtClean="0"/>
              <a:t>služebnost odpovídající veřejnému statku (§ 490) vydrží obec</a:t>
            </a:r>
          </a:p>
          <a:p>
            <a:pPr lvl="3"/>
            <a:r>
              <a:rPr lang="cs-CZ" dirty="0" smtClean="0"/>
              <a:t>x Spáčil ASPI LIT39726CZ </a:t>
            </a:r>
          </a:p>
          <a:p>
            <a:pPr lvl="1"/>
            <a:r>
              <a:rPr lang="cs-CZ" dirty="0" smtClean="0"/>
              <a:t>ex lege</a:t>
            </a:r>
          </a:p>
          <a:p>
            <a:pPr lvl="1"/>
            <a:r>
              <a:rPr lang="cs-CZ" dirty="0" smtClean="0"/>
              <a:t>rozhodnutím OVM (§ 1145, § 1029)</a:t>
            </a:r>
          </a:p>
          <a:p>
            <a:r>
              <a:rPr lang="cs-CZ" dirty="0" smtClean="0"/>
              <a:t>právní poměry ze služebnosti</a:t>
            </a:r>
          </a:p>
          <a:p>
            <a:pPr lvl="1"/>
            <a:r>
              <a:rPr lang="cs-CZ" dirty="0" smtClean="0"/>
              <a:t>oprávněný nese náklad na zachování a opravy zatížené věci (§ 1263)</a:t>
            </a:r>
          </a:p>
          <a:p>
            <a:pPr lvl="2"/>
            <a:r>
              <a:rPr lang="cs-CZ" dirty="0" smtClean="0"/>
              <a:t>x užívá-li i obtížený (u cesty § 1276/3), x § 1284 užívací právo</a:t>
            </a:r>
          </a:p>
          <a:p>
            <a:pPr lvl="1"/>
            <a:r>
              <a:rPr lang="cs-CZ" dirty="0" smtClean="0"/>
              <a:t>in </a:t>
            </a:r>
            <a:r>
              <a:rPr lang="cs-CZ" dirty="0" err="1" smtClean="0"/>
              <a:t>rem</a:t>
            </a:r>
            <a:r>
              <a:rPr lang="cs-CZ" dirty="0" smtClean="0"/>
              <a:t> neměnnost panující věci </a:t>
            </a:r>
            <a:r>
              <a:rPr lang="cs-CZ" dirty="0"/>
              <a:t>(§ </a:t>
            </a:r>
            <a:r>
              <a:rPr lang="cs-CZ" dirty="0" smtClean="0"/>
              <a:t>1264/1)</a:t>
            </a:r>
          </a:p>
          <a:p>
            <a:pPr lvl="1"/>
            <a:r>
              <a:rPr lang="cs-CZ" dirty="0" smtClean="0"/>
              <a:t>in personam nepřevoditelné (§ 1264/2)</a:t>
            </a:r>
          </a:p>
          <a:p>
            <a:pPr lvl="2"/>
            <a:r>
              <a:rPr lang="cs-CZ" dirty="0" smtClean="0"/>
              <a:t>x užívací </a:t>
            </a:r>
            <a:r>
              <a:rPr lang="cs-CZ" dirty="0" err="1" smtClean="0"/>
              <a:t>pr</a:t>
            </a:r>
            <a:r>
              <a:rPr lang="cs-CZ" dirty="0" smtClean="0"/>
              <a:t>. k prostoru pod povrchem</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188</a:t>
            </a:fld>
            <a:endParaRPr lang="cs-CZ"/>
          </a:p>
        </p:txBody>
      </p:sp>
    </p:spTree>
    <p:extLst>
      <p:ext uri="{BB962C8B-B14F-4D97-AF65-F5344CB8AC3E}">
        <p14:creationId xmlns:p14="http://schemas.microsoft.com/office/powerpoint/2010/main" val="1663548188"/>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332656"/>
            <a:ext cx="8229600" cy="792088"/>
          </a:xfrm>
        </p:spPr>
        <p:txBody>
          <a:bodyPr>
            <a:noAutofit/>
          </a:bodyPr>
          <a:lstStyle/>
          <a:p>
            <a:r>
              <a:rPr lang="cs-CZ" sz="3600" dirty="0" smtClean="0"/>
              <a:t>Služebnost stezky, průhonu a cesty</a:t>
            </a:r>
            <a:endParaRPr lang="cs-CZ" sz="3600" dirty="0"/>
          </a:p>
        </p:txBody>
      </p:sp>
      <p:sp>
        <p:nvSpPr>
          <p:cNvPr id="3" name="Zástupný symbol pro obsah 2"/>
          <p:cNvSpPr>
            <a:spLocks noGrp="1"/>
          </p:cNvSpPr>
          <p:nvPr>
            <p:ph idx="1"/>
          </p:nvPr>
        </p:nvSpPr>
        <p:spPr/>
        <p:txBody>
          <a:bodyPr/>
          <a:lstStyle/>
          <a:p>
            <a:r>
              <a:rPr lang="cs-CZ" dirty="0" smtClean="0"/>
              <a:t>stezky (§ 1274)</a:t>
            </a:r>
          </a:p>
          <a:p>
            <a:pPr lvl="1"/>
            <a:r>
              <a:rPr lang="cs-CZ" dirty="0" smtClean="0"/>
              <a:t>chodit nebo dopravovat se lidskou silou + hosté dtto</a:t>
            </a:r>
          </a:p>
          <a:p>
            <a:pPr lvl="2"/>
            <a:r>
              <a:rPr lang="cs-CZ" dirty="0" err="1" smtClean="0"/>
              <a:t>elektrokolo</a:t>
            </a:r>
            <a:r>
              <a:rPr lang="cs-CZ" dirty="0" smtClean="0"/>
              <a:t>?</a:t>
            </a:r>
          </a:p>
          <a:p>
            <a:pPr lvl="1"/>
            <a:r>
              <a:rPr lang="cs-CZ" dirty="0" smtClean="0"/>
              <a:t>x vjíždět na zvířatech x vláčet břemena</a:t>
            </a:r>
          </a:p>
          <a:p>
            <a:r>
              <a:rPr lang="cs-CZ" dirty="0" smtClean="0"/>
              <a:t>průhonu (§ 1275)</a:t>
            </a:r>
          </a:p>
          <a:p>
            <a:pPr lvl="1"/>
            <a:r>
              <a:rPr lang="cs-CZ" dirty="0" smtClean="0"/>
              <a:t>hnát zvířata přes + jezdit nemotorovými vozidly</a:t>
            </a:r>
          </a:p>
          <a:p>
            <a:r>
              <a:rPr lang="cs-CZ" dirty="0" smtClean="0"/>
              <a:t>cesty (§ 1276)</a:t>
            </a:r>
          </a:p>
          <a:p>
            <a:pPr lvl="1"/>
            <a:r>
              <a:rPr lang="cs-CZ" dirty="0" smtClean="0"/>
              <a:t>jezdit jakýmikoliv vozidly</a:t>
            </a:r>
          </a:p>
          <a:p>
            <a:pPr lvl="2"/>
            <a:r>
              <a:rPr lang="cs-CZ" dirty="0" smtClean="0"/>
              <a:t>zahrnuje patrně i stezku (§ 1274)</a:t>
            </a:r>
          </a:p>
          <a:p>
            <a:pPr lvl="2"/>
            <a:r>
              <a:rPr lang="cs-CZ" dirty="0" smtClean="0"/>
              <a:t>x průhon</a:t>
            </a:r>
          </a:p>
          <a:p>
            <a:pPr lvl="1"/>
            <a:r>
              <a:rPr lang="cs-CZ" dirty="0" smtClean="0"/>
              <a:t>nezbytná cesta </a:t>
            </a:r>
            <a:r>
              <a:rPr lang="cs-CZ" dirty="0"/>
              <a:t>(§ 1029 </a:t>
            </a:r>
            <a:r>
              <a:rPr lang="cs-CZ" dirty="0" err="1"/>
              <a:t>an</a:t>
            </a:r>
            <a:r>
              <a:rPr lang="cs-CZ" dirty="0" smtClean="0"/>
              <a:t>.)</a:t>
            </a:r>
          </a:p>
          <a:p>
            <a:pPr lvl="1"/>
            <a:endParaRPr lang="cs-CZ" dirty="0"/>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189</a:t>
            </a:fld>
            <a:endParaRPr lang="cs-CZ"/>
          </a:p>
        </p:txBody>
      </p:sp>
    </p:spTree>
    <p:extLst>
      <p:ext uri="{BB962C8B-B14F-4D97-AF65-F5344CB8AC3E}">
        <p14:creationId xmlns:p14="http://schemas.microsoft.com/office/powerpoint/2010/main" val="4633998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lnSpcReduction="10000"/>
          </a:bodyPr>
          <a:lstStyle/>
          <a:p>
            <a:r>
              <a:rPr lang="cs-CZ" dirty="0"/>
              <a:t>obecně jsou zakázána ujednání porušující</a:t>
            </a:r>
          </a:p>
          <a:p>
            <a:pPr lvl="1"/>
            <a:r>
              <a:rPr lang="cs-CZ" dirty="0"/>
              <a:t>dobré mravy (§ 1/2 NOZ)</a:t>
            </a:r>
          </a:p>
          <a:p>
            <a:pPr lvl="1"/>
            <a:r>
              <a:rPr lang="cs-CZ" dirty="0"/>
              <a:t>veřejný pořádek (§ 1/2 NOZ)</a:t>
            </a:r>
          </a:p>
          <a:p>
            <a:pPr lvl="1"/>
            <a:r>
              <a:rPr lang="cs-CZ" dirty="0"/>
              <a:t>právo týkající se postavení osob (§ 1/2 NOZ)</a:t>
            </a:r>
          </a:p>
          <a:p>
            <a:pPr lvl="1"/>
            <a:r>
              <a:rPr lang="cs-CZ" dirty="0"/>
              <a:t>ustanovení zákona, jehož smysl a účel vyžaduje, aby odchýlení se od něj bylo neplatné </a:t>
            </a:r>
            <a:r>
              <a:rPr lang="cs-CZ" dirty="0" smtClean="0"/>
              <a:t>(</a:t>
            </a:r>
            <a:r>
              <a:rPr lang="cs-CZ" b="1" dirty="0" smtClean="0"/>
              <a:t>dvojrole § 580/1 ?</a:t>
            </a:r>
            <a:r>
              <a:rPr lang="cs-CZ" dirty="0" smtClean="0"/>
              <a:t>)</a:t>
            </a:r>
          </a:p>
          <a:p>
            <a:pPr lvl="2"/>
            <a:r>
              <a:rPr lang="cs-CZ" dirty="0"/>
              <a:t>„Neplatné je právní jednání, které se příčí dobrým mravům, jakož i právní jednání, které odporuje zákonu, pokud to smysl a účel zákona vyžaduje.“</a:t>
            </a:r>
          </a:p>
          <a:p>
            <a:r>
              <a:rPr lang="cs-CZ" dirty="0" smtClean="0"/>
              <a:t>stanovuje § </a:t>
            </a:r>
            <a:r>
              <a:rPr lang="cs-CZ" dirty="0"/>
              <a:t>1/2 podmínky pro </a:t>
            </a:r>
            <a:r>
              <a:rPr lang="cs-CZ" dirty="0" smtClean="0"/>
              <a:t>rozpoznání</a:t>
            </a:r>
          </a:p>
          <a:p>
            <a:pPr lvl="1"/>
            <a:r>
              <a:rPr lang="cs-CZ" dirty="0" smtClean="0"/>
              <a:t>kogentních </a:t>
            </a:r>
            <a:r>
              <a:rPr lang="cs-CZ" dirty="0"/>
              <a:t>a dispozitivních </a:t>
            </a:r>
            <a:r>
              <a:rPr lang="cs-CZ" dirty="0" smtClean="0"/>
              <a:t>norem, což předpokládá § 245, 558 a 3041 (</a:t>
            </a:r>
            <a:r>
              <a:rPr lang="cs-CZ" dirty="0" err="1" smtClean="0"/>
              <a:t>arg</a:t>
            </a:r>
            <a:r>
              <a:rPr lang="cs-CZ" dirty="0" smtClean="0"/>
              <a:t>. donucující) nebo </a:t>
            </a:r>
            <a:endParaRPr lang="cs-CZ" dirty="0"/>
          </a:p>
          <a:p>
            <a:pPr lvl="1"/>
            <a:r>
              <a:rPr lang="cs-CZ" dirty="0" smtClean="0"/>
              <a:t>meze smluvních odchylek (obdobně § 547, § 580/1)?</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19</a:t>
            </a:fld>
            <a:endParaRPr lang="cs-CZ"/>
          </a:p>
        </p:txBody>
      </p:sp>
    </p:spTree>
    <p:extLst>
      <p:ext uri="{BB962C8B-B14F-4D97-AF65-F5344CB8AC3E}">
        <p14:creationId xmlns:p14="http://schemas.microsoft.com/office/powerpoint/2010/main" val="1524159836"/>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Inženýrské sítě</a:t>
            </a:r>
            <a:endParaRPr lang="cs-CZ" dirty="0"/>
          </a:p>
        </p:txBody>
      </p:sp>
      <p:sp>
        <p:nvSpPr>
          <p:cNvPr id="3" name="Zástupný symbol pro obsah 2"/>
          <p:cNvSpPr>
            <a:spLocks noGrp="1"/>
          </p:cNvSpPr>
          <p:nvPr>
            <p:ph idx="1"/>
          </p:nvPr>
        </p:nvSpPr>
        <p:spPr/>
        <p:txBody>
          <a:bodyPr/>
          <a:lstStyle/>
          <a:p>
            <a:r>
              <a:rPr lang="cs-CZ" dirty="0" smtClean="0"/>
              <a:t>párové k </a:t>
            </a:r>
            <a:r>
              <a:rPr lang="cs-CZ" dirty="0" err="1" smtClean="0"/>
              <a:t>veřejnopr</a:t>
            </a:r>
            <a:r>
              <a:rPr lang="cs-CZ" dirty="0" smtClean="0"/>
              <a:t>. úpravám (§ 1267)</a:t>
            </a:r>
          </a:p>
          <a:p>
            <a:r>
              <a:rPr lang="cs-CZ" dirty="0" smtClean="0"/>
              <a:t>cestou analogie lze zatížit i na jiné věci než pozemek</a:t>
            </a:r>
          </a:p>
          <a:p>
            <a:r>
              <a:rPr lang="cs-CZ" dirty="0" err="1" smtClean="0"/>
              <a:t>pr</a:t>
            </a:r>
            <a:r>
              <a:rPr lang="cs-CZ" dirty="0" smtClean="0"/>
              <a:t>. vést vedení, provozovat je a udržovat</a:t>
            </a:r>
          </a:p>
          <a:p>
            <a:pPr lvl="1"/>
            <a:r>
              <a:rPr lang="cs-CZ" dirty="0" smtClean="0"/>
              <a:t>zvláště třeba sjednat </a:t>
            </a:r>
          </a:p>
          <a:p>
            <a:pPr lvl="2"/>
            <a:r>
              <a:rPr lang="cs-CZ" dirty="0"/>
              <a:t>obslužné </a:t>
            </a:r>
            <a:r>
              <a:rPr lang="cs-CZ" dirty="0" smtClean="0"/>
              <a:t>zařízení</a:t>
            </a:r>
          </a:p>
          <a:p>
            <a:pPr lvl="2"/>
            <a:r>
              <a:rPr lang="cs-CZ" dirty="0" smtClean="0"/>
              <a:t>úpravy vedení za účelem modernizace nebo zvýšení výkonnosti</a:t>
            </a:r>
          </a:p>
          <a:p>
            <a:r>
              <a:rPr lang="cs-CZ" dirty="0" smtClean="0"/>
              <a:t>neodkladná záležitost při náhlém poškození sítě (§ 1268)</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190</a:t>
            </a:fld>
            <a:endParaRPr lang="cs-CZ"/>
          </a:p>
        </p:txBody>
      </p:sp>
    </p:spTree>
    <p:extLst>
      <p:ext uri="{BB962C8B-B14F-4D97-AF65-F5344CB8AC3E}">
        <p14:creationId xmlns:p14="http://schemas.microsoft.com/office/powerpoint/2010/main" val="614026142"/>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Právo pastvy</a:t>
            </a:r>
            <a:endParaRPr lang="cs-CZ" dirty="0"/>
          </a:p>
        </p:txBody>
      </p:sp>
      <p:sp>
        <p:nvSpPr>
          <p:cNvPr id="3" name="Zástupný symbol pro obsah 2"/>
          <p:cNvSpPr>
            <a:spLocks noGrp="1"/>
          </p:cNvSpPr>
          <p:nvPr>
            <p:ph idx="1"/>
          </p:nvPr>
        </p:nvSpPr>
        <p:spPr/>
        <p:txBody>
          <a:bodyPr/>
          <a:lstStyle/>
          <a:p>
            <a:r>
              <a:rPr lang="cs-CZ" dirty="0"/>
              <a:t>Obecně právo pastvy upravuje § 1279-1282 NOZ, z nichž nejméně § 1279/2 NOZ je kogentní, tj. při zřizování práva pastvy (např. smlouvou) se od něj nelze odchýlit. </a:t>
            </a:r>
            <a:endParaRPr lang="cs-CZ" dirty="0" smtClean="0"/>
          </a:p>
          <a:p>
            <a:r>
              <a:rPr lang="cs-CZ" dirty="0" err="1" smtClean="0"/>
              <a:t>Ust</a:t>
            </a:r>
            <a:r>
              <a:rPr lang="cs-CZ" dirty="0"/>
              <a:t>. § 1278 NOZ se aktivuje až v případě, že při zřízení práva pastvy nebyl určen druh, počet dobytka nebo rozsah a čas pastvy. Pak se chrání pokojná desetiletá držba (ani ta nemůže odporovat § 1279/2 NOZ). Jsou-li pochybnosti o tom, v jakém rozsahu bylo právo pastvy drženo, pak se použije § 1279-1282. </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191</a:t>
            </a:fld>
            <a:endParaRPr lang="cs-CZ"/>
          </a:p>
        </p:txBody>
      </p:sp>
    </p:spTree>
    <p:extLst>
      <p:ext uri="{BB962C8B-B14F-4D97-AF65-F5344CB8AC3E}">
        <p14:creationId xmlns:p14="http://schemas.microsoft.com/office/powerpoint/2010/main" val="3394602342"/>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Užívací a požívací </a:t>
            </a:r>
            <a:r>
              <a:rPr lang="cs-CZ" dirty="0" err="1" smtClean="0"/>
              <a:t>pr</a:t>
            </a:r>
            <a:r>
              <a:rPr lang="cs-CZ" dirty="0" smtClean="0"/>
              <a:t>.</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užívací právo (§ 1283)</a:t>
            </a:r>
          </a:p>
          <a:p>
            <a:pPr lvl="1"/>
            <a:r>
              <a:rPr lang="cs-CZ" dirty="0" smtClean="0"/>
              <a:t>užívat pro vlastní potřebu a potřebu domácnosti</a:t>
            </a:r>
          </a:p>
          <a:p>
            <a:pPr lvl="1"/>
            <a:r>
              <a:rPr lang="cs-CZ" dirty="0" smtClean="0"/>
              <a:t>V věci</a:t>
            </a:r>
          </a:p>
          <a:p>
            <a:pPr lvl="2"/>
            <a:r>
              <a:rPr lang="cs-CZ" dirty="0" err="1" smtClean="0"/>
              <a:t>pr</a:t>
            </a:r>
            <a:r>
              <a:rPr lang="cs-CZ" dirty="0" smtClean="0"/>
              <a:t>. na všechny užitky (§ 491/2), které nekrátí </a:t>
            </a:r>
            <a:r>
              <a:rPr lang="cs-CZ" dirty="0" err="1" smtClean="0"/>
              <a:t>pr</a:t>
            </a:r>
            <a:r>
              <a:rPr lang="cs-CZ" dirty="0" smtClean="0"/>
              <a:t>. uživatele</a:t>
            </a:r>
          </a:p>
          <a:p>
            <a:pPr lvl="2"/>
            <a:r>
              <a:rPr lang="cs-CZ" dirty="0" smtClean="0"/>
              <a:t>povinnost udržovat v dobém stavu</a:t>
            </a:r>
          </a:p>
          <a:p>
            <a:pPr lvl="1"/>
            <a:r>
              <a:rPr lang="cs-CZ" dirty="0" smtClean="0"/>
              <a:t>PDV u služebnosti bytu (§ 1297)</a:t>
            </a:r>
          </a:p>
          <a:p>
            <a:r>
              <a:rPr lang="cs-CZ" dirty="0" smtClean="0"/>
              <a:t>požívací právo (§ 1285)</a:t>
            </a:r>
          </a:p>
          <a:p>
            <a:pPr lvl="1"/>
            <a:r>
              <a:rPr lang="cs-CZ" dirty="0" smtClean="0"/>
              <a:t>užívat cizí věc a brát z ní plody a užitky (§ 491)</a:t>
            </a:r>
          </a:p>
          <a:p>
            <a:pPr lvl="2"/>
            <a:r>
              <a:rPr lang="cs-CZ" dirty="0" smtClean="0"/>
              <a:t>x skrytá věc nalezená </a:t>
            </a:r>
            <a:r>
              <a:rPr lang="cs-CZ" u="sng" dirty="0" smtClean="0"/>
              <a:t>v</a:t>
            </a:r>
            <a:r>
              <a:rPr lang="cs-CZ" dirty="0" smtClean="0"/>
              <a:t> pozemku (§ 1286)</a:t>
            </a:r>
          </a:p>
          <a:p>
            <a:pPr lvl="1"/>
            <a:r>
              <a:rPr lang="cs-CZ" dirty="0" smtClean="0"/>
              <a:t>poživatel</a:t>
            </a:r>
          </a:p>
          <a:p>
            <a:pPr lvl="2"/>
            <a:r>
              <a:rPr lang="cs-CZ" dirty="0" smtClean="0"/>
              <a:t>přejímá závady a nese náklady na plody a užitky (§ 1287)</a:t>
            </a:r>
            <a:endParaRPr lang="en-US" dirty="0" smtClean="0"/>
          </a:p>
          <a:p>
            <a:pPr lvl="3"/>
            <a:r>
              <a:rPr lang="en-US" dirty="0" smtClean="0"/>
              <a:t>PDV </a:t>
            </a:r>
            <a:r>
              <a:rPr lang="cs-CZ" dirty="0" smtClean="0"/>
              <a:t>stavu věci (§ 1292)</a:t>
            </a:r>
          </a:p>
          <a:p>
            <a:pPr lvl="2"/>
            <a:r>
              <a:rPr lang="cs-CZ" dirty="0" smtClean="0"/>
              <a:t>udržuje věc a hradí obvyklé náklady </a:t>
            </a:r>
            <a:r>
              <a:rPr lang="en-US" dirty="0" smtClean="0"/>
              <a:t>&amp;</a:t>
            </a:r>
            <a:r>
              <a:rPr lang="cs-CZ" dirty="0" smtClean="0"/>
              <a:t> pojištění proti </a:t>
            </a:r>
            <a:r>
              <a:rPr lang="cs-CZ" dirty="0" err="1" smtClean="0"/>
              <a:t>škodá</a:t>
            </a:r>
            <a:r>
              <a:rPr lang="en-US" dirty="0" smtClean="0"/>
              <a:t>m</a:t>
            </a:r>
          </a:p>
          <a:p>
            <a:pPr lvl="2"/>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192</a:t>
            </a:fld>
            <a:endParaRPr lang="cs-CZ"/>
          </a:p>
        </p:txBody>
      </p:sp>
    </p:spTree>
    <p:extLst>
      <p:ext uri="{BB962C8B-B14F-4D97-AF65-F5344CB8AC3E}">
        <p14:creationId xmlns:p14="http://schemas.microsoft.com/office/powerpoint/2010/main" val="827346856"/>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smtClean="0"/>
              <a:t>Zánik služebnosti</a:t>
            </a:r>
          </a:p>
          <a:p>
            <a:pPr lvl="1"/>
            <a:r>
              <a:rPr lang="cs-CZ" dirty="0" smtClean="0"/>
              <a:t>trvalou změnou (§ 1299; dle ADZ 552 služebné věci)</a:t>
            </a:r>
          </a:p>
          <a:p>
            <a:pPr lvl="2"/>
            <a:r>
              <a:rPr lang="cs-CZ" dirty="0" smtClean="0"/>
              <a:t>působící nemožnost (i přes zápis ve VS)</a:t>
            </a:r>
          </a:p>
          <a:p>
            <a:pPr lvl="2"/>
            <a:r>
              <a:rPr lang="cs-CZ" dirty="0" smtClean="0"/>
              <a:t>působící hrubý nepoměr </a:t>
            </a:r>
            <a:r>
              <a:rPr lang="en-US" dirty="0" smtClean="0"/>
              <a:t>&amp; </a:t>
            </a:r>
            <a:r>
              <a:rPr lang="cs-CZ" dirty="0" smtClean="0"/>
              <a:t>za náhradu (vykoupení)</a:t>
            </a:r>
          </a:p>
          <a:p>
            <a:pPr lvl="3"/>
            <a:r>
              <a:rPr lang="cs-CZ" dirty="0"/>
              <a:t>na </a:t>
            </a:r>
            <a:r>
              <a:rPr lang="cs-CZ" dirty="0" smtClean="0"/>
              <a:t>návrh vlastníka (i oprávněného? § 11 → § 2000 V2(Spáčil)</a:t>
            </a:r>
          </a:p>
          <a:p>
            <a:pPr lvl="1"/>
            <a:r>
              <a:rPr lang="cs-CZ" dirty="0" smtClean="0"/>
              <a:t>dohodou (§ 1300/1)</a:t>
            </a:r>
          </a:p>
          <a:p>
            <a:pPr lvl="1"/>
            <a:r>
              <a:rPr lang="cs-CZ" dirty="0" smtClean="0"/>
              <a:t>uplynutím doby  (§ 1300/2)</a:t>
            </a:r>
          </a:p>
          <a:p>
            <a:pPr lvl="2"/>
            <a:r>
              <a:rPr lang="cs-CZ" dirty="0" err="1" smtClean="0"/>
              <a:t>spec</a:t>
            </a:r>
            <a:r>
              <a:rPr lang="cs-CZ" dirty="0" smtClean="0"/>
              <a:t>. dosažení věku PDV nerozhodnosti smrti</a:t>
            </a:r>
          </a:p>
          <a:p>
            <a:pPr lvl="1"/>
            <a:r>
              <a:rPr lang="cs-CZ" dirty="0" smtClean="0"/>
              <a:t>in personam</a:t>
            </a:r>
          </a:p>
          <a:p>
            <a:pPr lvl="2"/>
            <a:r>
              <a:rPr lang="cs-CZ" dirty="0" smtClean="0"/>
              <a:t>smrtí či zánikem oprávněného</a:t>
            </a:r>
          </a:p>
          <a:p>
            <a:pPr lvl="2"/>
            <a:r>
              <a:rPr lang="cs-CZ" dirty="0" smtClean="0"/>
              <a:t>při rozšíření na dědice PDV zákonní 1. třídy (§ 1635)</a:t>
            </a:r>
          </a:p>
          <a:p>
            <a:r>
              <a:rPr lang="cs-CZ" dirty="0" smtClean="0"/>
              <a:t>promlčení § 632 a § 633 → výmaz § 618 (NS 22 </a:t>
            </a:r>
            <a:r>
              <a:rPr lang="cs-CZ" dirty="0" err="1" smtClean="0"/>
              <a:t>Cdo</a:t>
            </a:r>
            <a:r>
              <a:rPr lang="cs-CZ" dirty="0" smtClean="0"/>
              <a:t> 431/2006 30. 11. 2006)</a:t>
            </a:r>
          </a:p>
          <a:p>
            <a:r>
              <a:rPr lang="cs-CZ" u="sng" dirty="0" smtClean="0"/>
              <a:t>spojením vlastnictví panující a služebné věci nezaniká (§ 11 → § 1993 x § 1301)</a:t>
            </a:r>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193</a:t>
            </a:fld>
            <a:endParaRPr lang="cs-CZ"/>
          </a:p>
        </p:txBody>
      </p:sp>
    </p:spTree>
    <p:extLst>
      <p:ext uri="{BB962C8B-B14F-4D97-AF65-F5344CB8AC3E}">
        <p14:creationId xmlns:p14="http://schemas.microsoft.com/office/powerpoint/2010/main" val="3955358980"/>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Reálná břemena</a:t>
            </a:r>
            <a:endParaRPr lang="cs-CZ" dirty="0"/>
          </a:p>
        </p:txBody>
      </p:sp>
      <p:sp>
        <p:nvSpPr>
          <p:cNvPr id="3" name="Zástupný symbol pro obsah 2"/>
          <p:cNvSpPr>
            <a:spLocks noGrp="1"/>
          </p:cNvSpPr>
          <p:nvPr>
            <p:ph idx="1"/>
          </p:nvPr>
        </p:nvSpPr>
        <p:spPr/>
        <p:txBody>
          <a:bodyPr/>
          <a:lstStyle/>
          <a:p>
            <a:r>
              <a:rPr lang="cs-CZ" dirty="0" smtClean="0"/>
              <a:t>RB zavazují </a:t>
            </a:r>
            <a:r>
              <a:rPr lang="cs-CZ" dirty="0" err="1" smtClean="0"/>
              <a:t>věcněprávně</a:t>
            </a:r>
            <a:r>
              <a:rPr lang="cs-CZ" dirty="0" smtClean="0"/>
              <a:t> V, aby něco konal nebo dal ve prospěch osoby z RB oprávněné, dokud se nevykoupí (ADZ 269)</a:t>
            </a:r>
          </a:p>
          <a:p>
            <a:pPr lvl="1"/>
            <a:r>
              <a:rPr lang="cs-CZ" dirty="0" smtClean="0"/>
              <a:t>in </a:t>
            </a:r>
            <a:r>
              <a:rPr lang="cs-CZ" dirty="0" err="1" smtClean="0"/>
              <a:t>rem</a:t>
            </a:r>
            <a:endParaRPr lang="cs-CZ" dirty="0" smtClean="0"/>
          </a:p>
          <a:p>
            <a:pPr lvl="1"/>
            <a:r>
              <a:rPr lang="cs-CZ" dirty="0" smtClean="0"/>
              <a:t>in personam</a:t>
            </a:r>
          </a:p>
          <a:p>
            <a:r>
              <a:rPr lang="cs-CZ" dirty="0" smtClean="0"/>
              <a:t>k věcem zapsaným do VS (i několika)</a:t>
            </a:r>
          </a:p>
          <a:p>
            <a:r>
              <a:rPr lang="cs-CZ" dirty="0" smtClean="0"/>
              <a:t>lze i časově neomezené (§ 1304)</a:t>
            </a:r>
          </a:p>
          <a:p>
            <a:pPr lvl="1"/>
            <a:r>
              <a:rPr lang="cs-CZ" dirty="0" smtClean="0"/>
              <a:t>→ musí být možný výkup za předem daných podmínek</a:t>
            </a:r>
          </a:p>
          <a:p>
            <a:r>
              <a:rPr lang="cs-CZ" dirty="0" smtClean="0"/>
              <a:t>pokud nebude plněno, pak se dle ADZ  </a:t>
            </a:r>
          </a:p>
          <a:p>
            <a:r>
              <a:rPr lang="cs-CZ" dirty="0" smtClean="0"/>
              <a:t>zánik (§ 1308 </a:t>
            </a:r>
            <a:r>
              <a:rPr lang="cs-CZ" dirty="0" smtClean="0">
                <a:latin typeface="Cambria"/>
              </a:rPr>
              <a:t>→ § 1299-1302</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194</a:t>
            </a:fld>
            <a:endParaRPr lang="cs-CZ"/>
          </a:p>
        </p:txBody>
      </p:sp>
    </p:spTree>
    <p:extLst>
      <p:ext uri="{BB962C8B-B14F-4D97-AF65-F5344CB8AC3E}">
        <p14:creationId xmlns:p14="http://schemas.microsoft.com/office/powerpoint/2010/main" val="3326513465"/>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Zástavní právo</a:t>
            </a:r>
            <a:endParaRPr lang="cs-CZ" dirty="0"/>
          </a:p>
        </p:txBody>
      </p:sp>
      <p:sp>
        <p:nvSpPr>
          <p:cNvPr id="3" name="Zástupný symbol pro obsah 2"/>
          <p:cNvSpPr>
            <a:spLocks noGrp="1"/>
          </p:cNvSpPr>
          <p:nvPr>
            <p:ph idx="1"/>
          </p:nvPr>
        </p:nvSpPr>
        <p:spPr/>
        <p:txBody>
          <a:bodyPr/>
          <a:lstStyle/>
          <a:p>
            <a:r>
              <a:rPr lang="cs-CZ" dirty="0" smtClean="0"/>
              <a:t>k § 1315/1/b): propadnou zástavu nelze sjednat před splatností za cenu(alt.)</a:t>
            </a:r>
          </a:p>
          <a:p>
            <a:pPr lvl="1"/>
            <a:r>
              <a:rPr lang="cs-CZ" dirty="0" smtClean="0"/>
              <a:t>libovolnou</a:t>
            </a:r>
          </a:p>
          <a:p>
            <a:pPr lvl="1"/>
            <a:r>
              <a:rPr lang="cs-CZ" dirty="0" smtClean="0"/>
              <a:t>předem určenou</a:t>
            </a:r>
          </a:p>
          <a:p>
            <a:pPr lvl="2"/>
            <a:r>
              <a:rPr lang="cs-CZ" dirty="0" smtClean="0"/>
              <a:t>x určí po splatnosti znalec</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195</a:t>
            </a:fld>
            <a:endParaRPr lang="cs-CZ"/>
          </a:p>
        </p:txBody>
      </p:sp>
    </p:spTree>
    <p:extLst>
      <p:ext uri="{BB962C8B-B14F-4D97-AF65-F5344CB8AC3E}">
        <p14:creationId xmlns:p14="http://schemas.microsoft.com/office/powerpoint/2010/main" val="33203915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Zadržovací (retenční) právo</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úprava</a:t>
            </a:r>
          </a:p>
          <a:p>
            <a:pPr lvl="1"/>
            <a:r>
              <a:rPr lang="cs-CZ" dirty="0" smtClean="0"/>
              <a:t>obecná § 1395-1399 + § 615/3</a:t>
            </a:r>
          </a:p>
          <a:p>
            <a:pPr lvl="1"/>
            <a:r>
              <a:rPr lang="cs-CZ" dirty="0" smtClean="0"/>
              <a:t>zvláštní</a:t>
            </a:r>
          </a:p>
          <a:p>
            <a:pPr lvl="2"/>
            <a:r>
              <a:rPr lang="cs-CZ" dirty="0" smtClean="0"/>
              <a:t>vlastník poškozeného pozemku (§ 1015), správa majetku (§ 1447), dědic  (§ 1630)</a:t>
            </a:r>
          </a:p>
          <a:p>
            <a:pPr lvl="2"/>
            <a:r>
              <a:rPr lang="cs-CZ" dirty="0" smtClean="0"/>
              <a:t>koupě (§ 2120), nájem (§ 2234), skladování (§ 2418, 2429), komise (§ 2465)</a:t>
            </a:r>
          </a:p>
          <a:p>
            <a:r>
              <a:rPr lang="cs-CZ" dirty="0" smtClean="0"/>
              <a:t>podmínky - </a:t>
            </a:r>
            <a:r>
              <a:rPr lang="cs-CZ" dirty="0"/>
              <a:t>V má</a:t>
            </a:r>
            <a:endParaRPr lang="cs-CZ" dirty="0" smtClean="0"/>
          </a:p>
          <a:p>
            <a:pPr lvl="1"/>
            <a:r>
              <a:rPr lang="cs-CZ" dirty="0" smtClean="0"/>
              <a:t>u sebe </a:t>
            </a:r>
            <a:r>
              <a:rPr lang="cs-CZ" u="sng" dirty="0" smtClean="0"/>
              <a:t>právem</a:t>
            </a:r>
            <a:r>
              <a:rPr lang="cs-CZ" dirty="0" smtClean="0"/>
              <a:t> cizí (T nebo D) movitou věc</a:t>
            </a:r>
          </a:p>
          <a:p>
            <a:pPr lvl="2"/>
            <a:r>
              <a:rPr lang="cs-CZ" dirty="0" smtClean="0"/>
              <a:t>x § 1396</a:t>
            </a:r>
          </a:p>
          <a:p>
            <a:pPr lvl="1"/>
            <a:r>
              <a:rPr lang="cs-CZ" dirty="0" smtClean="0"/>
              <a:t>jíž má vydat D s dluhem</a:t>
            </a:r>
          </a:p>
          <a:p>
            <a:pPr lvl="2"/>
            <a:r>
              <a:rPr lang="cs-CZ" dirty="0" smtClean="0"/>
              <a:t>splatným</a:t>
            </a:r>
          </a:p>
          <a:p>
            <a:pPr lvl="2"/>
            <a:r>
              <a:rPr lang="cs-CZ" dirty="0" smtClean="0"/>
              <a:t>nesplatným (alt.; vč. insolvence)</a:t>
            </a:r>
          </a:p>
          <a:p>
            <a:pPr lvl="3"/>
            <a:r>
              <a:rPr lang="cs-CZ" dirty="0" smtClean="0"/>
              <a:t>porušení </a:t>
            </a:r>
            <a:r>
              <a:rPr lang="cs-CZ" dirty="0" err="1" smtClean="0"/>
              <a:t>pov</a:t>
            </a:r>
            <a:r>
              <a:rPr lang="cs-CZ" dirty="0" smtClean="0"/>
              <a:t>. zajistit</a:t>
            </a:r>
          </a:p>
          <a:p>
            <a:pPr lvl="3"/>
            <a:r>
              <a:rPr lang="cs-CZ" dirty="0" smtClean="0"/>
              <a:t>D prohlásí, že nesplní</a:t>
            </a:r>
          </a:p>
          <a:p>
            <a:pPr lvl="3"/>
            <a:r>
              <a:rPr lang="cs-CZ" dirty="0" smtClean="0"/>
              <a:t>je zřejmé že D neplní následkem nova ex post</a:t>
            </a:r>
          </a:p>
          <a:p>
            <a:r>
              <a:rPr lang="cs-CZ" dirty="0" smtClean="0"/>
              <a:t>informační povinnost a péče (§ 1397)</a:t>
            </a:r>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196</a:t>
            </a:fld>
            <a:endParaRPr lang="cs-CZ"/>
          </a:p>
        </p:txBody>
      </p:sp>
    </p:spTree>
    <p:extLst>
      <p:ext uri="{BB962C8B-B14F-4D97-AF65-F5344CB8AC3E}">
        <p14:creationId xmlns:p14="http://schemas.microsoft.com/office/powerpoint/2010/main" val="3042257057"/>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zpeněžení (§ 1398 → § 1359; gen. § 2016             )</a:t>
            </a:r>
          </a:p>
          <a:p>
            <a:pPr lvl="1"/>
            <a:r>
              <a:rPr lang="cs-CZ" dirty="0" smtClean="0"/>
              <a:t>přednostní uspokojení z výtěžku (i před zástavním V)</a:t>
            </a:r>
          </a:p>
          <a:p>
            <a:r>
              <a:rPr lang="cs-CZ" dirty="0" smtClean="0"/>
              <a:t>zánik (1399)</a:t>
            </a:r>
          </a:p>
          <a:p>
            <a:pPr lvl="1"/>
            <a:r>
              <a:rPr lang="cs-CZ" dirty="0" smtClean="0"/>
              <a:t>zánik zajištěného D</a:t>
            </a:r>
          </a:p>
          <a:p>
            <a:pPr lvl="1"/>
            <a:r>
              <a:rPr lang="cs-CZ" dirty="0" smtClean="0"/>
              <a:t>zánik zadržené věci</a:t>
            </a:r>
          </a:p>
          <a:p>
            <a:pPr lvl="1"/>
            <a:r>
              <a:rPr lang="cs-CZ" dirty="0" smtClean="0"/>
              <a:t>jednostranným vzdáním</a:t>
            </a:r>
          </a:p>
          <a:p>
            <a:pPr lvl="1"/>
            <a:r>
              <a:rPr lang="cs-CZ" dirty="0" smtClean="0"/>
              <a:t>ujednáním s V zadržené věci</a:t>
            </a:r>
          </a:p>
          <a:p>
            <a:pPr lvl="1"/>
            <a:r>
              <a:rPr lang="cs-CZ" dirty="0" smtClean="0"/>
              <a:t>věc trvale mimo moc V</a:t>
            </a:r>
          </a:p>
          <a:p>
            <a:pPr lvl="1"/>
            <a:r>
              <a:rPr lang="cs-CZ" dirty="0" smtClean="0"/>
              <a:t>poskytnutím dostatečné jistoty V</a:t>
            </a:r>
          </a:p>
          <a:p>
            <a:pPr lvl="2"/>
            <a:r>
              <a:rPr lang="cs-CZ" dirty="0" smtClean="0"/>
              <a:t>jistota (§ 2012), předpokládá souhlas V,  jinak dostatečnost určí soud (§ </a:t>
            </a:r>
            <a:r>
              <a:rPr lang="cs-CZ" dirty="0"/>
              <a:t>3027) </a:t>
            </a:r>
            <a:endParaRPr lang="cs-CZ" dirty="0" smtClean="0"/>
          </a:p>
          <a:p>
            <a:pPr lvl="2"/>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197</a:t>
            </a:fld>
            <a:endParaRPr lang="cs-CZ"/>
          </a:p>
        </p:txBody>
      </p:sp>
    </p:spTree>
    <p:extLst>
      <p:ext uri="{BB962C8B-B14F-4D97-AF65-F5344CB8AC3E}">
        <p14:creationId xmlns:p14="http://schemas.microsoft.com/office/powerpoint/2010/main" val="1884633522"/>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Svěřenský</a:t>
            </a:r>
            <a:r>
              <a:rPr lang="cs-CZ" dirty="0" smtClean="0"/>
              <a:t> fond</a:t>
            </a:r>
            <a:br>
              <a:rPr lang="cs-CZ" dirty="0" smtClean="0"/>
            </a:br>
            <a:r>
              <a:rPr lang="cs-CZ" dirty="0" smtClean="0"/>
              <a:t>(</a:t>
            </a:r>
            <a:r>
              <a:rPr lang="cs-CZ" dirty="0" err="1" smtClean="0"/>
              <a:t>fidei-commissum</a:t>
            </a:r>
            <a:r>
              <a:rPr lang="cs-CZ" dirty="0" smtClean="0"/>
              <a:t>)</a:t>
            </a:r>
            <a:endParaRPr lang="cs-CZ" dirty="0"/>
          </a:p>
        </p:txBody>
      </p:sp>
      <p:sp>
        <p:nvSpPr>
          <p:cNvPr id="3" name="Zástupný symbol pro obsah 2"/>
          <p:cNvSpPr>
            <a:spLocks noGrp="1"/>
          </p:cNvSpPr>
          <p:nvPr>
            <p:ph idx="1"/>
          </p:nvPr>
        </p:nvSpPr>
        <p:spPr/>
        <p:txBody>
          <a:bodyPr/>
          <a:lstStyle/>
          <a:p>
            <a:r>
              <a:rPr lang="cs-CZ" dirty="0" smtClean="0"/>
              <a:t>převzato </a:t>
            </a:r>
            <a:r>
              <a:rPr lang="cs-CZ" dirty="0"/>
              <a:t>z čl. 1260 až 1370 </a:t>
            </a:r>
            <a:r>
              <a:rPr lang="cs-CZ" dirty="0" smtClean="0"/>
              <a:t>Civil </a:t>
            </a:r>
            <a:r>
              <a:rPr lang="cs-CZ" dirty="0" err="1"/>
              <a:t>Code</a:t>
            </a:r>
            <a:r>
              <a:rPr lang="cs-CZ" dirty="0"/>
              <a:t> </a:t>
            </a:r>
            <a:r>
              <a:rPr lang="cs-CZ" dirty="0" err="1"/>
              <a:t>of</a:t>
            </a:r>
            <a:r>
              <a:rPr lang="cs-CZ" dirty="0"/>
              <a:t> </a:t>
            </a:r>
            <a:r>
              <a:rPr lang="cs-CZ" dirty="0" err="1" smtClean="0"/>
              <a:t>Québec</a:t>
            </a:r>
            <a:endParaRPr lang="cs-CZ" dirty="0" smtClean="0"/>
          </a:p>
          <a:p>
            <a:r>
              <a:rPr lang="cs-CZ" dirty="0" smtClean="0"/>
              <a:t>zakladatel (</a:t>
            </a:r>
            <a:r>
              <a:rPr lang="cs-CZ" dirty="0" err="1" smtClean="0"/>
              <a:t>settlor</a:t>
            </a:r>
            <a:r>
              <a:rPr lang="cs-CZ" dirty="0" smtClean="0"/>
              <a:t>), SS (</a:t>
            </a:r>
            <a:r>
              <a:rPr lang="cs-CZ" dirty="0" err="1" smtClean="0"/>
              <a:t>trustee</a:t>
            </a:r>
            <a:r>
              <a:rPr lang="cs-CZ" dirty="0" smtClean="0"/>
              <a:t>), obmyšlený (</a:t>
            </a:r>
            <a:r>
              <a:rPr lang="cs-CZ" dirty="0" err="1" smtClean="0"/>
              <a:t>beneficiar</a:t>
            </a:r>
            <a:r>
              <a:rPr lang="cs-CZ" dirty="0" smtClean="0"/>
              <a:t>)</a:t>
            </a:r>
          </a:p>
          <a:p>
            <a:r>
              <a:rPr lang="cs-CZ" dirty="0" smtClean="0"/>
              <a:t>svěření důvěře</a:t>
            </a:r>
          </a:p>
          <a:p>
            <a:r>
              <a:rPr lang="cs-CZ" dirty="0" smtClean="0"/>
              <a:t>SS se zapisuje do VR jako V s poznámkou, že je SS</a:t>
            </a:r>
          </a:p>
          <a:p>
            <a:r>
              <a:rPr lang="cs-CZ" dirty="0" smtClean="0"/>
              <a:t>Vlastimil </a:t>
            </a:r>
            <a:r>
              <a:rPr lang="cs-CZ" dirty="0" err="1"/>
              <a:t>Pihera</a:t>
            </a:r>
            <a:r>
              <a:rPr lang="cs-CZ" dirty="0"/>
              <a:t>: Nejpodivnější zvíře v lese – poznámky ke </a:t>
            </a:r>
            <a:r>
              <a:rPr lang="cs-CZ" dirty="0" err="1"/>
              <a:t>svěřenskému</a:t>
            </a:r>
            <a:r>
              <a:rPr lang="cs-CZ" dirty="0"/>
              <a:t> fondu, [Obchodněprávní revue 10/2012, s. 278] NOT </a:t>
            </a:r>
            <a:r>
              <a:rPr lang="cs-CZ" dirty="0" smtClean="0"/>
              <a:t>READ</a:t>
            </a:r>
          </a:p>
          <a:p>
            <a:r>
              <a:rPr lang="cs-CZ" dirty="0" err="1" smtClean="0"/>
              <a:t>svěřenský</a:t>
            </a:r>
            <a:r>
              <a:rPr lang="cs-CZ" dirty="0" smtClean="0"/>
              <a:t> fond je správou cizího (čího?) majetku, subsidiárně použitelná obecná úprava správy cizího majetku</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198</a:t>
            </a:fld>
            <a:endParaRPr lang="cs-CZ"/>
          </a:p>
        </p:txBody>
      </p:sp>
    </p:spTree>
    <p:extLst>
      <p:ext uri="{BB962C8B-B14F-4D97-AF65-F5344CB8AC3E}">
        <p14:creationId xmlns:p14="http://schemas.microsoft.com/office/powerpoint/2010/main" val="37384857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Relativní majetková práva</a:t>
            </a:r>
            <a:endParaRPr lang="cs-CZ" dirty="0"/>
          </a:p>
        </p:txBody>
      </p:sp>
      <p:sp>
        <p:nvSpPr>
          <p:cNvPr id="3" name="Zástupný symbol pro obsah 2"/>
          <p:cNvSpPr>
            <a:spLocks noGrp="1"/>
          </p:cNvSpPr>
          <p:nvPr>
            <p:ph idx="1"/>
          </p:nvPr>
        </p:nvSpPr>
        <p:spPr>
          <a:xfrm>
            <a:off x="457200" y="1600200"/>
            <a:ext cx="8229600" cy="4925144"/>
          </a:xfrm>
        </p:spPr>
        <p:txBody>
          <a:bodyPr>
            <a:normAutofit fontScale="92500" lnSpcReduction="10000"/>
          </a:bodyPr>
          <a:lstStyle/>
          <a:p>
            <a:r>
              <a:rPr lang="cs-CZ" dirty="0" err="1"/>
              <a:t>Obligatio</a:t>
            </a:r>
            <a:r>
              <a:rPr lang="cs-CZ" dirty="0"/>
              <a:t> </a:t>
            </a:r>
            <a:r>
              <a:rPr lang="cs-CZ" dirty="0" err="1"/>
              <a:t>est</a:t>
            </a:r>
            <a:r>
              <a:rPr lang="cs-CZ" dirty="0"/>
              <a:t> </a:t>
            </a:r>
            <a:r>
              <a:rPr lang="cs-CZ" dirty="0" err="1"/>
              <a:t>iuris</a:t>
            </a:r>
            <a:r>
              <a:rPr lang="cs-CZ" dirty="0"/>
              <a:t> </a:t>
            </a:r>
            <a:r>
              <a:rPr lang="cs-CZ" dirty="0" err="1"/>
              <a:t>vinculum</a:t>
            </a:r>
            <a:r>
              <a:rPr lang="cs-CZ" dirty="0"/>
              <a:t> quo </a:t>
            </a:r>
            <a:r>
              <a:rPr lang="cs-CZ" dirty="0" err="1"/>
              <a:t>necessitate</a:t>
            </a:r>
            <a:r>
              <a:rPr lang="cs-CZ" dirty="0"/>
              <a:t> </a:t>
            </a:r>
            <a:r>
              <a:rPr lang="cs-CZ" dirty="0" err="1"/>
              <a:t>adstringimur</a:t>
            </a:r>
            <a:r>
              <a:rPr lang="cs-CZ" dirty="0"/>
              <a:t> </a:t>
            </a:r>
            <a:r>
              <a:rPr lang="cs-CZ" dirty="0" err="1"/>
              <a:t>alicuius</a:t>
            </a:r>
            <a:r>
              <a:rPr lang="cs-CZ" dirty="0"/>
              <a:t> </a:t>
            </a:r>
            <a:r>
              <a:rPr lang="cs-CZ" dirty="0" err="1"/>
              <a:t>solvendae</a:t>
            </a:r>
            <a:r>
              <a:rPr lang="cs-CZ" dirty="0"/>
              <a:t> </a:t>
            </a:r>
            <a:r>
              <a:rPr lang="cs-CZ" dirty="0" err="1"/>
              <a:t>rei</a:t>
            </a:r>
            <a:r>
              <a:rPr lang="cs-CZ" dirty="0"/>
              <a:t> </a:t>
            </a:r>
            <a:r>
              <a:rPr lang="cs-CZ" dirty="0" err="1"/>
              <a:t>secundum</a:t>
            </a:r>
            <a:r>
              <a:rPr lang="cs-CZ" dirty="0"/>
              <a:t> </a:t>
            </a:r>
            <a:r>
              <a:rPr lang="cs-CZ" dirty="0" err="1"/>
              <a:t>nostrae</a:t>
            </a:r>
            <a:r>
              <a:rPr lang="cs-CZ" dirty="0"/>
              <a:t> </a:t>
            </a:r>
            <a:r>
              <a:rPr lang="cs-CZ" dirty="0" err="1"/>
              <a:t>civitatis</a:t>
            </a:r>
            <a:r>
              <a:rPr lang="cs-CZ" dirty="0"/>
              <a:t> </a:t>
            </a:r>
            <a:r>
              <a:rPr lang="cs-CZ" dirty="0" err="1"/>
              <a:t>iura</a:t>
            </a:r>
            <a:r>
              <a:rPr lang="cs-CZ" dirty="0"/>
              <a:t> (</a:t>
            </a:r>
            <a:r>
              <a:rPr lang="cs-CZ" dirty="0" err="1"/>
              <a:t>Gaius</a:t>
            </a:r>
            <a:r>
              <a:rPr lang="cs-CZ" dirty="0"/>
              <a:t> </a:t>
            </a:r>
            <a:r>
              <a:rPr lang="cs-CZ" dirty="0" err="1"/>
              <a:t>Inst</a:t>
            </a:r>
            <a:r>
              <a:rPr lang="cs-CZ" dirty="0"/>
              <a:t>. 3,13)</a:t>
            </a:r>
          </a:p>
          <a:p>
            <a:pPr lvl="1"/>
            <a:r>
              <a:rPr lang="cs-CZ" dirty="0"/>
              <a:t>závazek je právní pouto, které nás svou nevyhnutelností nutí, abychom v souladu s právem našeho státu poskytli někomu nějaké plnění</a:t>
            </a:r>
          </a:p>
          <a:p>
            <a:r>
              <a:rPr lang="cs-CZ" dirty="0"/>
              <a:t>závazek je právní vztah mezi dvěma nebo více individuálně určenými subjekty, ze </a:t>
            </a:r>
            <a:r>
              <a:rPr lang="cs-CZ" dirty="0" smtClean="0"/>
              <a:t>kterého (§ 1721; obsah § 1789)</a:t>
            </a:r>
            <a:endParaRPr lang="cs-CZ" dirty="0"/>
          </a:p>
          <a:p>
            <a:pPr lvl="1"/>
            <a:r>
              <a:rPr lang="cs-CZ" dirty="0"/>
              <a:t>jedné straně (věřiteli - kreditorovi) vzniká právo žádat od strany druhé určité plnění (pohledávka)</a:t>
            </a:r>
          </a:p>
          <a:p>
            <a:pPr lvl="1"/>
            <a:r>
              <a:rPr lang="cs-CZ" dirty="0"/>
              <a:t>druhé straně (dlužníku - debitorovi) povinnost toto plnění poskytnout (dluh</a:t>
            </a:r>
            <a:r>
              <a:rPr lang="cs-CZ" dirty="0" smtClean="0"/>
              <a:t>)</a:t>
            </a:r>
          </a:p>
          <a:p>
            <a:r>
              <a:rPr lang="cs-CZ" dirty="0"/>
              <a:t>závazky vznikají ze (§ 1723/1)</a:t>
            </a:r>
          </a:p>
          <a:p>
            <a:pPr lvl="1"/>
            <a:r>
              <a:rPr lang="cs-CZ" dirty="0"/>
              <a:t>smlouvy (ex </a:t>
            </a:r>
            <a:r>
              <a:rPr lang="cs-CZ" dirty="0" err="1"/>
              <a:t>contractu</a:t>
            </a:r>
            <a:r>
              <a:rPr lang="cs-CZ" dirty="0"/>
              <a:t>)</a:t>
            </a:r>
          </a:p>
          <a:p>
            <a:pPr lvl="1"/>
            <a:r>
              <a:rPr lang="cs-CZ" dirty="0"/>
              <a:t>protiprávního činu (ex </a:t>
            </a:r>
            <a:r>
              <a:rPr lang="cs-CZ" dirty="0" err="1"/>
              <a:t>delicto</a:t>
            </a:r>
            <a:r>
              <a:rPr lang="cs-CZ" dirty="0"/>
              <a:t>)</a:t>
            </a:r>
          </a:p>
          <a:p>
            <a:pPr lvl="1"/>
            <a:r>
              <a:rPr lang="cs-CZ" dirty="0"/>
              <a:t>z jiné právní skutečnosti (ex </a:t>
            </a:r>
            <a:r>
              <a:rPr lang="cs-CZ" dirty="0" err="1"/>
              <a:t>variis</a:t>
            </a:r>
            <a:r>
              <a:rPr lang="cs-CZ" dirty="0"/>
              <a:t> </a:t>
            </a:r>
            <a:r>
              <a:rPr lang="cs-CZ" dirty="0" err="1"/>
              <a:t>causarum</a:t>
            </a:r>
            <a:r>
              <a:rPr lang="cs-CZ" dirty="0"/>
              <a:t> </a:t>
            </a:r>
            <a:r>
              <a:rPr lang="cs-CZ" dirty="0" err="1"/>
              <a:t>figuris</a:t>
            </a:r>
            <a:r>
              <a:rPr lang="cs-CZ" dirty="0"/>
              <a:t>)</a:t>
            </a:r>
          </a:p>
          <a:p>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199</a:t>
            </a:fld>
            <a:endParaRPr lang="cs-CZ"/>
          </a:p>
        </p:txBody>
      </p:sp>
    </p:spTree>
    <p:extLst>
      <p:ext uri="{BB962C8B-B14F-4D97-AF65-F5344CB8AC3E}">
        <p14:creationId xmlns:p14="http://schemas.microsoft.com/office/powerpoint/2010/main" val="18879206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dirty="0" smtClean="0"/>
              <a:t>NOZ jako právní předpis</a:t>
            </a:r>
            <a:endParaRPr lang="cs-CZ" dirty="0"/>
          </a:p>
        </p:txBody>
      </p:sp>
      <p:sp>
        <p:nvSpPr>
          <p:cNvPr id="5" name="Zástupný symbol pro obsah 4"/>
          <p:cNvSpPr>
            <a:spLocks noGrp="1"/>
          </p:cNvSpPr>
          <p:nvPr>
            <p:ph idx="1"/>
          </p:nvPr>
        </p:nvSpPr>
        <p:spPr/>
        <p:txBody>
          <a:bodyPr>
            <a:normAutofit fontScale="92500" lnSpcReduction="20000"/>
          </a:bodyPr>
          <a:lstStyle/>
          <a:p>
            <a:r>
              <a:rPr lang="cs-CZ" dirty="0" err="1" smtClean="0"/>
              <a:t>SnT</a:t>
            </a:r>
            <a:r>
              <a:rPr lang="cs-CZ" dirty="0" smtClean="0"/>
              <a:t> </a:t>
            </a:r>
            <a:r>
              <a:rPr lang="cs-CZ" dirty="0"/>
              <a:t>362 </a:t>
            </a:r>
            <a:r>
              <a:rPr lang="cs-CZ" dirty="0" smtClean="0"/>
              <a:t>6. VO PSP (</a:t>
            </a:r>
            <a:r>
              <a:rPr lang="cs-CZ" dirty="0" err="1" smtClean="0"/>
              <a:t>SeT</a:t>
            </a:r>
            <a:r>
              <a:rPr lang="cs-CZ" dirty="0" smtClean="0"/>
              <a:t> č. 259)</a:t>
            </a:r>
          </a:p>
          <a:p>
            <a:r>
              <a:rPr lang="cs-CZ" dirty="0" smtClean="0"/>
              <a:t>zákon č. 89/2012 Sb., občanský zákoník </a:t>
            </a:r>
          </a:p>
          <a:p>
            <a:r>
              <a:rPr lang="cs-CZ" dirty="0" smtClean="0"/>
              <a:t>třídílná částka 33 roku 2012 Sbírky zákonů</a:t>
            </a:r>
          </a:p>
          <a:p>
            <a:r>
              <a:rPr lang="cs-CZ" dirty="0"/>
              <a:t>přijat: 3. 2. 2012</a:t>
            </a:r>
          </a:p>
          <a:p>
            <a:r>
              <a:rPr lang="cs-CZ" dirty="0" smtClean="0"/>
              <a:t>platnost: 22.  3. 2012</a:t>
            </a:r>
          </a:p>
          <a:p>
            <a:r>
              <a:rPr lang="cs-CZ" dirty="0" smtClean="0"/>
              <a:t>účinnost: 1. 1. 2014</a:t>
            </a:r>
          </a:p>
          <a:p>
            <a:r>
              <a:rPr lang="cs-CZ" dirty="0" smtClean="0"/>
              <a:t>§ 1-3081</a:t>
            </a:r>
          </a:p>
          <a:p>
            <a:r>
              <a:rPr lang="cs-CZ" dirty="0" err="1" smtClean="0"/>
              <a:t>deroguje</a:t>
            </a:r>
            <a:r>
              <a:rPr lang="cs-CZ" dirty="0" smtClean="0"/>
              <a:t> 238 právních předpisů (§ 3080), především:</a:t>
            </a:r>
          </a:p>
          <a:p>
            <a:pPr lvl="1"/>
            <a:r>
              <a:rPr lang="cs-CZ" dirty="0" smtClean="0"/>
              <a:t>1. </a:t>
            </a:r>
            <a:r>
              <a:rPr lang="cs-CZ" dirty="0" err="1" smtClean="0"/>
              <a:t>z.č</a:t>
            </a:r>
            <a:r>
              <a:rPr lang="cs-CZ" dirty="0" smtClean="0"/>
              <a:t>. 40/1964 Sb., občanský zákoník</a:t>
            </a:r>
          </a:p>
          <a:p>
            <a:pPr lvl="1"/>
            <a:r>
              <a:rPr lang="cs-CZ" dirty="0" smtClean="0"/>
              <a:t>52. </a:t>
            </a:r>
            <a:r>
              <a:rPr lang="cs-CZ" dirty="0" err="1" smtClean="0"/>
              <a:t>z.č</a:t>
            </a:r>
            <a:r>
              <a:rPr lang="cs-CZ" dirty="0" smtClean="0"/>
              <a:t>. 116/1990 Sb., o nájmu a podnájmu nebytových prostor</a:t>
            </a:r>
          </a:p>
          <a:p>
            <a:pPr lvl="1"/>
            <a:r>
              <a:rPr lang="cs-CZ" dirty="0" smtClean="0"/>
              <a:t>60. </a:t>
            </a:r>
            <a:r>
              <a:rPr lang="cs-CZ" dirty="0" err="1" smtClean="0"/>
              <a:t>z.č</a:t>
            </a:r>
            <a:r>
              <a:rPr lang="cs-CZ" dirty="0" smtClean="0"/>
              <a:t>. 72/1994 Sb., … (zákon o vlastnictví bytů)</a:t>
            </a:r>
          </a:p>
          <a:p>
            <a:pPr lvl="1"/>
            <a:r>
              <a:rPr lang="cs-CZ" dirty="0" smtClean="0"/>
              <a:t>72. </a:t>
            </a:r>
            <a:r>
              <a:rPr lang="cs-CZ" dirty="0" err="1" smtClean="0"/>
              <a:t>z.č</a:t>
            </a:r>
            <a:r>
              <a:rPr lang="cs-CZ" dirty="0" smtClean="0"/>
              <a:t>. 513/1991 Sb., obchodní zákoník</a:t>
            </a:r>
          </a:p>
          <a:p>
            <a:pPr lvl="1"/>
            <a:r>
              <a:rPr lang="cs-CZ" dirty="0" smtClean="0"/>
              <a:t>132. </a:t>
            </a:r>
            <a:r>
              <a:rPr lang="cs-CZ" dirty="0" err="1" smtClean="0"/>
              <a:t>z.č</a:t>
            </a:r>
            <a:r>
              <a:rPr lang="cs-CZ" dirty="0" smtClean="0"/>
              <a:t>. 94/1963 Sb., o rodině</a:t>
            </a:r>
          </a:p>
          <a:p>
            <a:pPr lvl="1"/>
            <a:r>
              <a:rPr lang="cs-CZ" dirty="0" smtClean="0"/>
              <a:t>154. </a:t>
            </a:r>
            <a:r>
              <a:rPr lang="cs-CZ" dirty="0" err="1" smtClean="0"/>
              <a:t>z.č</a:t>
            </a:r>
            <a:r>
              <a:rPr lang="cs-CZ" dirty="0" smtClean="0"/>
              <a:t>. 83/1990 Sb., o sdružování občanů</a:t>
            </a:r>
          </a:p>
          <a:p>
            <a:pPr lvl="1"/>
            <a:endParaRPr lang="cs-CZ" dirty="0" smtClean="0"/>
          </a:p>
          <a:p>
            <a:pPr lvl="1"/>
            <a:endParaRPr lang="cs-CZ" dirty="0" smtClean="0"/>
          </a:p>
          <a:p>
            <a:pPr lvl="1"/>
            <a:endParaRPr lang="cs-CZ" dirty="0" smtClean="0"/>
          </a:p>
          <a:p>
            <a:pPr lvl="1"/>
            <a:endParaRPr lang="cs-CZ" dirty="0"/>
          </a:p>
        </p:txBody>
      </p:sp>
      <p:sp>
        <p:nvSpPr>
          <p:cNvPr id="2" name="Zástupný symbol pro číslo snímku 1"/>
          <p:cNvSpPr>
            <a:spLocks noGrp="1"/>
          </p:cNvSpPr>
          <p:nvPr>
            <p:ph type="sldNum" sz="quarter" idx="12"/>
          </p:nvPr>
        </p:nvSpPr>
        <p:spPr/>
        <p:txBody>
          <a:bodyPr/>
          <a:lstStyle/>
          <a:p>
            <a:fld id="{CA236EB0-B64D-4057-A451-20319D1DB345}" type="slidenum">
              <a:rPr lang="cs-CZ" smtClean="0"/>
              <a:t>2</a:t>
            </a:fld>
            <a:endParaRPr lang="cs-CZ"/>
          </a:p>
        </p:txBody>
      </p:sp>
    </p:spTree>
    <p:extLst>
      <p:ext uri="{BB962C8B-B14F-4D97-AF65-F5344CB8AC3E}">
        <p14:creationId xmlns:p14="http://schemas.microsoft.com/office/powerpoint/2010/main" val="30345442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Dobré mravy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dobré mravy</a:t>
            </a:r>
          </a:p>
          <a:p>
            <a:pPr lvl="1"/>
            <a:r>
              <a:rPr lang="cs-CZ" dirty="0"/>
              <a:t>„Dobré mravy jsou vykládány jako souhrn společenských, kulturních a mravních norem, jež v historickém vývoji osvědčují jistou neměnnost, vystihují podstatné historické tendence, jsou sdíleny rozhodující částí společnosti a mají povahu norem základních</a:t>
            </a:r>
            <a:r>
              <a:rPr lang="cs-CZ" dirty="0" smtClean="0"/>
              <a:t>.“ </a:t>
            </a:r>
            <a:r>
              <a:rPr lang="cs-CZ" dirty="0"/>
              <a:t>(NS 33 </a:t>
            </a:r>
            <a:r>
              <a:rPr lang="cs-CZ" dirty="0" err="1"/>
              <a:t>Cdo</a:t>
            </a:r>
            <a:r>
              <a:rPr lang="cs-CZ" dirty="0"/>
              <a:t> 1371/2007 z 23. 7. </a:t>
            </a:r>
            <a:r>
              <a:rPr lang="cs-CZ" dirty="0" smtClean="0"/>
              <a:t>2009; srov. i </a:t>
            </a:r>
            <a:r>
              <a:rPr lang="cs-CZ" dirty="0"/>
              <a:t>3 </a:t>
            </a:r>
            <a:r>
              <a:rPr lang="cs-CZ" dirty="0" err="1"/>
              <a:t>Cdon</a:t>
            </a:r>
            <a:r>
              <a:rPr lang="cs-CZ" dirty="0"/>
              <a:t> 69/96, 29 </a:t>
            </a:r>
            <a:r>
              <a:rPr lang="cs-CZ" dirty="0" err="1"/>
              <a:t>Cdo</a:t>
            </a:r>
            <a:r>
              <a:rPr lang="cs-CZ" dirty="0"/>
              <a:t> </a:t>
            </a:r>
            <a:r>
              <a:rPr lang="cs-CZ" dirty="0" smtClean="0"/>
              <a:t>1583/2000, 21 </a:t>
            </a:r>
            <a:r>
              <a:rPr lang="cs-CZ" dirty="0" err="1" smtClean="0"/>
              <a:t>Cdo</a:t>
            </a:r>
            <a:r>
              <a:rPr lang="cs-CZ" dirty="0" smtClean="0"/>
              <a:t> 4647/2010 z 23. 5.2012)</a:t>
            </a:r>
            <a:endParaRPr lang="cs-CZ" dirty="0"/>
          </a:p>
          <a:p>
            <a:pPr lvl="1"/>
            <a:r>
              <a:rPr lang="cs-CZ" dirty="0" smtClean="0"/>
              <a:t>„</a:t>
            </a:r>
            <a:r>
              <a:rPr lang="cs-CZ" dirty="0"/>
              <a:t>Pojem "dobré mravy" nelze vykládat pouze jako soubor mravních pravidel užívaných jako korektiv či doplňující obsahový faktor výkonu subjektivních práv a povinností, ale jako příkaz soudci rozhodovat v souladu s ekvitou (</a:t>
            </a:r>
            <a:r>
              <a:rPr lang="cs-CZ" dirty="0" err="1"/>
              <a:t>haec</a:t>
            </a:r>
            <a:r>
              <a:rPr lang="cs-CZ" dirty="0"/>
              <a:t> </a:t>
            </a:r>
            <a:r>
              <a:rPr lang="cs-CZ" dirty="0" err="1"/>
              <a:t>aexuitas</a:t>
            </a:r>
            <a:r>
              <a:rPr lang="cs-CZ" dirty="0"/>
              <a:t> </a:t>
            </a:r>
            <a:r>
              <a:rPr lang="cs-CZ" dirty="0" err="1"/>
              <a:t>suggerit</a:t>
            </a:r>
            <a:r>
              <a:rPr lang="cs-CZ" dirty="0"/>
              <a:t>."), což ve svých důsledcích znamená nastoupení cesty nalézání spravedlnosti.“ I. ÚS 643/04 6.9.2005, IV. ÚS 262/10 z 16. 9. 2010, NS 22 </a:t>
            </a:r>
            <a:r>
              <a:rPr lang="cs-CZ" dirty="0" err="1"/>
              <a:t>Cdo</a:t>
            </a:r>
            <a:r>
              <a:rPr lang="cs-CZ" dirty="0"/>
              <a:t> 1137/2012 z 27. 6. 2012</a:t>
            </a:r>
          </a:p>
          <a:p>
            <a:pPr lvl="2"/>
            <a:r>
              <a:rPr lang="cs-CZ" dirty="0">
                <a:solidFill>
                  <a:srgbClr val="FF0000"/>
                </a:solidFill>
              </a:rPr>
              <a:t>„…HAEC AEQUITAS SUGGERIT, ETSI IURE DEFICIAMUR.“ (D. 39, 3, 2, 5 PAUL.) To doporučuje ekvita, když chybí právní </a:t>
            </a:r>
            <a:r>
              <a:rPr lang="cs-CZ" dirty="0" smtClean="0">
                <a:solidFill>
                  <a:srgbClr val="FF0000"/>
                </a:solidFill>
              </a:rPr>
              <a:t>předpis</a:t>
            </a:r>
          </a:p>
          <a:p>
            <a:pPr lvl="1"/>
            <a:r>
              <a:rPr lang="cs-CZ" dirty="0" smtClean="0"/>
              <a:t>„Dobré </a:t>
            </a:r>
            <a:r>
              <a:rPr lang="cs-CZ" dirty="0"/>
              <a:t>mravy v tomto pojetí tedy jsou souhrnem etických obecně uznávaných a zachovávaných zásad, jejichž dodržování je mnohdy zajišťováno i právními normami tak, aby každé jednání bylo v souladu s obecnými mravními zásadami a právními principy. Takto provedený výklad pojmu dobré mravy ve svém souhrnu prostupuje i </a:t>
            </a:r>
            <a:r>
              <a:rPr lang="cs-CZ" dirty="0" smtClean="0"/>
              <a:t>Listinou…“ (IV. ÚS 3653/11 z 5. 7. 2012)</a:t>
            </a:r>
          </a:p>
          <a:p>
            <a:pPr lvl="1"/>
            <a:r>
              <a:rPr lang="cs-CZ" dirty="0" smtClean="0"/>
              <a:t>mají základ v etických představách společnosti</a:t>
            </a:r>
            <a:endParaRPr lang="cs-CZ" dirty="0"/>
          </a:p>
          <a:p>
            <a:pPr lvl="1"/>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20</a:t>
            </a:fld>
            <a:endParaRPr lang="cs-CZ"/>
          </a:p>
        </p:txBody>
      </p:sp>
    </p:spTree>
    <p:extLst>
      <p:ext uri="{BB962C8B-B14F-4D97-AF65-F5344CB8AC3E}">
        <p14:creationId xmlns:p14="http://schemas.microsoft.com/office/powerpoint/2010/main" val="2819365344"/>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a:xfrm>
            <a:off x="457200" y="1600200"/>
            <a:ext cx="8229600" cy="4925144"/>
          </a:xfrm>
        </p:spPr>
        <p:txBody>
          <a:bodyPr>
            <a:normAutofit fontScale="92500" lnSpcReduction="20000"/>
          </a:bodyPr>
          <a:lstStyle/>
          <a:p>
            <a:r>
              <a:rPr lang="cs-CZ" dirty="0" smtClean="0"/>
              <a:t>jednotnost pojmosloví (dlužník, věřitel, právo, nárok, povinnost, pohledávka, dluh, závazek, smlouva)</a:t>
            </a:r>
          </a:p>
          <a:p>
            <a:pPr lvl="1"/>
            <a:r>
              <a:rPr lang="cs-CZ" dirty="0" smtClean="0"/>
              <a:t>dluh = co má být plněno; musí být</a:t>
            </a:r>
          </a:p>
          <a:p>
            <a:pPr lvl="2"/>
            <a:r>
              <a:rPr lang="cs-CZ" dirty="0" smtClean="0"/>
              <a:t>majetkové povahy a odpovídat zájmu věřitele (§ 1722)</a:t>
            </a:r>
          </a:p>
          <a:p>
            <a:pPr lvl="1"/>
            <a:r>
              <a:rPr lang="cs-CZ" dirty="0" smtClean="0"/>
              <a:t>dlužník = subjekt zavázaný k plnění (debitor)</a:t>
            </a:r>
          </a:p>
          <a:p>
            <a:pPr lvl="1"/>
            <a:r>
              <a:rPr lang="cs-CZ" dirty="0" smtClean="0"/>
              <a:t>věřitel = subjekt, jemuž má být plněno (kreditor)</a:t>
            </a:r>
          </a:p>
          <a:p>
            <a:pPr lvl="1"/>
            <a:r>
              <a:rPr lang="cs-CZ" dirty="0" smtClean="0"/>
              <a:t>pohledávka = právo na určité plnění</a:t>
            </a:r>
          </a:p>
          <a:p>
            <a:pPr lvl="2"/>
            <a:r>
              <a:rPr lang="cs-CZ" dirty="0"/>
              <a:t>je-li splatná a dlužník </a:t>
            </a:r>
            <a:r>
              <a:rPr lang="cs-CZ" dirty="0" smtClean="0"/>
              <a:t>nesplní, </a:t>
            </a:r>
            <a:r>
              <a:rPr lang="cs-CZ" dirty="0"/>
              <a:t>vybavena nárokem (</a:t>
            </a:r>
            <a:r>
              <a:rPr lang="cs-CZ" dirty="0" err="1"/>
              <a:t>actio</a:t>
            </a:r>
            <a:r>
              <a:rPr lang="cs-CZ" dirty="0"/>
              <a:t> </a:t>
            </a:r>
            <a:r>
              <a:rPr lang="cs-CZ" dirty="0" err="1"/>
              <a:t>nata</a:t>
            </a:r>
            <a:r>
              <a:rPr lang="cs-CZ" dirty="0"/>
              <a:t>)</a:t>
            </a:r>
            <a:endParaRPr lang="cs-CZ" dirty="0" smtClean="0"/>
          </a:p>
          <a:p>
            <a:r>
              <a:rPr lang="cs-CZ" dirty="0" smtClean="0"/>
              <a:t>působí inter partes (relativní § 1759; srov. i § 2278/2)</a:t>
            </a:r>
          </a:p>
          <a:p>
            <a:pPr lvl="1"/>
            <a:r>
              <a:rPr lang="en-US" dirty="0"/>
              <a:t>-&gt; </a:t>
            </a:r>
            <a:r>
              <a:rPr lang="cs-CZ" dirty="0" err="1"/>
              <a:t>quia</a:t>
            </a:r>
            <a:r>
              <a:rPr lang="cs-CZ" dirty="0"/>
              <a:t> non </a:t>
            </a:r>
            <a:r>
              <a:rPr lang="cs-CZ" dirty="0" err="1"/>
              <a:t>deberet</a:t>
            </a:r>
            <a:r>
              <a:rPr lang="cs-CZ" dirty="0"/>
              <a:t> </a:t>
            </a:r>
            <a:r>
              <a:rPr lang="cs-CZ" dirty="0" err="1"/>
              <a:t>alii</a:t>
            </a:r>
            <a:r>
              <a:rPr lang="cs-CZ" dirty="0"/>
              <a:t> </a:t>
            </a:r>
            <a:r>
              <a:rPr lang="cs-CZ" dirty="0" err="1"/>
              <a:t>nocere</a:t>
            </a:r>
            <a:r>
              <a:rPr lang="cs-CZ" dirty="0"/>
              <a:t>, </a:t>
            </a:r>
            <a:r>
              <a:rPr lang="cs-CZ" dirty="0" err="1"/>
              <a:t>quod</a:t>
            </a:r>
            <a:r>
              <a:rPr lang="cs-CZ" dirty="0"/>
              <a:t> inter </a:t>
            </a:r>
            <a:r>
              <a:rPr lang="cs-CZ" dirty="0" err="1"/>
              <a:t>alios</a:t>
            </a:r>
            <a:r>
              <a:rPr lang="cs-CZ" dirty="0"/>
              <a:t> </a:t>
            </a:r>
            <a:r>
              <a:rPr lang="cs-CZ" dirty="0" err="1"/>
              <a:t>actum</a:t>
            </a:r>
            <a:r>
              <a:rPr lang="cs-CZ" dirty="0"/>
              <a:t> </a:t>
            </a:r>
            <a:r>
              <a:rPr lang="cs-CZ" dirty="0" err="1"/>
              <a:t>esset</a:t>
            </a:r>
            <a:r>
              <a:rPr lang="en-US" dirty="0"/>
              <a:t> </a:t>
            </a:r>
            <a:r>
              <a:rPr lang="cs-CZ" dirty="0"/>
              <a:t>(Paul. D. 12, 2, 10; tzv. acta inter </a:t>
            </a:r>
            <a:r>
              <a:rPr lang="cs-CZ" dirty="0" err="1"/>
              <a:t>allios</a:t>
            </a:r>
            <a:r>
              <a:rPr lang="cs-CZ" dirty="0"/>
              <a:t>)</a:t>
            </a:r>
          </a:p>
          <a:p>
            <a:pPr lvl="1"/>
            <a:r>
              <a:rPr lang="cs-CZ" dirty="0" err="1" smtClean="0"/>
              <a:t>erga</a:t>
            </a:r>
            <a:r>
              <a:rPr lang="cs-CZ" dirty="0" smtClean="0"/>
              <a:t> </a:t>
            </a:r>
            <a:r>
              <a:rPr lang="cs-CZ" dirty="0" err="1" smtClean="0"/>
              <a:t>omnes</a:t>
            </a:r>
            <a:r>
              <a:rPr lang="cs-CZ" dirty="0" smtClean="0"/>
              <a:t> povinnost všech ostatních nerušit strany (absolutní)</a:t>
            </a:r>
          </a:p>
          <a:p>
            <a:pPr lvl="1"/>
            <a:r>
              <a:rPr lang="cs-CZ" dirty="0" smtClean="0"/>
              <a:t>x § 2358/3: „Licence k předmětu průmyslového vlastnictví zapsanému do veřejného seznamu je účinná vůči třetím osobám zápisem do tohoto seznamu.“</a:t>
            </a:r>
          </a:p>
          <a:p>
            <a:pPr lvl="1"/>
            <a:r>
              <a:rPr lang="cs-CZ" dirty="0" smtClean="0"/>
              <a:t>x výhradní licence (§ 2360/2)</a:t>
            </a:r>
          </a:p>
          <a:p>
            <a:pPr lvl="1"/>
            <a:r>
              <a:rPr lang="cs-CZ" dirty="0" smtClean="0"/>
              <a:t>x výhrada vlastnického </a:t>
            </a:r>
            <a:r>
              <a:rPr lang="cs-CZ" dirty="0" err="1" smtClean="0"/>
              <a:t>pr</a:t>
            </a:r>
            <a:r>
              <a:rPr lang="cs-CZ" dirty="0" smtClean="0"/>
              <a:t>. (§ 2134)</a:t>
            </a:r>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200</a:t>
            </a:fld>
            <a:endParaRPr lang="cs-CZ"/>
          </a:p>
        </p:txBody>
      </p:sp>
    </p:spTree>
    <p:extLst>
      <p:ext uri="{BB962C8B-B14F-4D97-AF65-F5344CB8AC3E}">
        <p14:creationId xmlns:p14="http://schemas.microsoft.com/office/powerpoint/2010/main" val="3686623597"/>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Přiměřené použití</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a:t>přiměřené použití</a:t>
            </a:r>
          </a:p>
          <a:p>
            <a:pPr lvl="1"/>
            <a:r>
              <a:rPr lang="cs-CZ" dirty="0" smtClean="0"/>
              <a:t>ustanovení </a:t>
            </a:r>
            <a:r>
              <a:rPr lang="cs-CZ" dirty="0"/>
              <a:t>o vzniku, změně a zániku </a:t>
            </a:r>
            <a:r>
              <a:rPr lang="cs-CZ" dirty="0" err="1"/>
              <a:t>PrPov</a:t>
            </a:r>
            <a:r>
              <a:rPr lang="cs-CZ" dirty="0"/>
              <a:t> ze závazků v části čtvrté (§ 1721-2009) i na VZZ jiných soukromých </a:t>
            </a:r>
            <a:r>
              <a:rPr lang="cs-CZ" dirty="0" err="1"/>
              <a:t>PrPov</a:t>
            </a:r>
            <a:r>
              <a:rPr lang="cs-CZ" dirty="0"/>
              <a:t> (§ 11)</a:t>
            </a:r>
          </a:p>
          <a:p>
            <a:pPr lvl="2"/>
            <a:r>
              <a:rPr lang="cs-CZ" dirty="0"/>
              <a:t>dle ADZ 71 i zajištění, které v § 11 absentuje, nicméně § 10/1…</a:t>
            </a:r>
          </a:p>
          <a:p>
            <a:pPr lvl="1"/>
            <a:r>
              <a:rPr lang="cs-CZ" dirty="0"/>
              <a:t>ustanovení o závazcích ze smluv i na závazky z jiných důvodů (§ 1723/2; § 492 </a:t>
            </a:r>
            <a:r>
              <a:rPr lang="cs-CZ" dirty="0" err="1"/>
              <a:t>SObčZ</a:t>
            </a:r>
            <a:r>
              <a:rPr lang="cs-CZ" dirty="0"/>
              <a:t>)</a:t>
            </a:r>
          </a:p>
          <a:p>
            <a:pPr lvl="1"/>
            <a:r>
              <a:rPr lang="cs-CZ" dirty="0"/>
              <a:t>ustanovení o smlouvách i na projev vůle, kterým se jedna osoba obrací na osoby jiné (§ 1724/2)</a:t>
            </a:r>
          </a:p>
          <a:p>
            <a:pPr lvl="2"/>
            <a:r>
              <a:rPr lang="cs-CZ" dirty="0"/>
              <a:t>např. </a:t>
            </a:r>
          </a:p>
          <a:p>
            <a:pPr lvl="3"/>
            <a:r>
              <a:rPr lang="cs-CZ" dirty="0"/>
              <a:t>závazky z právního jednání jedné osoby (§ 2884;veřejný příslib, slib odškodnění)</a:t>
            </a:r>
          </a:p>
          <a:p>
            <a:pPr lvl="3"/>
            <a:r>
              <a:rPr lang="cs-CZ" dirty="0"/>
              <a:t>jednostranná jednání smluvních stran (</a:t>
            </a:r>
            <a:r>
              <a:rPr lang="cs-CZ" dirty="0" smtClean="0"/>
              <a:t>výpověď § 1998 </a:t>
            </a:r>
            <a:r>
              <a:rPr lang="cs-CZ" dirty="0" err="1" smtClean="0"/>
              <a:t>an</a:t>
            </a:r>
            <a:r>
              <a:rPr lang="cs-CZ" dirty="0" smtClean="0"/>
              <a:t>., odstoupení § 1829 </a:t>
            </a:r>
            <a:r>
              <a:rPr lang="cs-CZ" dirty="0" err="1" smtClean="0"/>
              <a:t>an</a:t>
            </a:r>
            <a:r>
              <a:rPr lang="cs-CZ" dirty="0" smtClean="0"/>
              <a:t>.)</a:t>
            </a:r>
            <a:endParaRPr lang="cs-CZ" dirty="0"/>
          </a:p>
          <a:p>
            <a:pPr lvl="2"/>
            <a:r>
              <a:rPr lang="cs-CZ" dirty="0"/>
              <a:t>x vylučuje</a:t>
            </a:r>
          </a:p>
          <a:p>
            <a:pPr lvl="3"/>
            <a:r>
              <a:rPr lang="cs-CZ" dirty="0"/>
              <a:t>povaha projevu vůle</a:t>
            </a:r>
          </a:p>
          <a:p>
            <a:pPr lvl="3"/>
            <a:r>
              <a:rPr lang="cs-CZ" dirty="0" smtClean="0"/>
              <a:t>zákon</a:t>
            </a:r>
          </a:p>
          <a:p>
            <a:pPr marL="742950" lvl="2" indent="-342900">
              <a:buClr>
                <a:schemeClr val="accent1"/>
              </a:buClr>
              <a:buSzPct val="75000"/>
              <a:buFont typeface="Wingdings" pitchFamily="2" charset="2"/>
              <a:buChar char=""/>
            </a:pPr>
            <a:r>
              <a:rPr lang="cs-CZ" sz="2100" dirty="0"/>
              <a:t>přiměřeně = jen ta, která z povahy věci přichází v </a:t>
            </a:r>
            <a:r>
              <a:rPr lang="cs-CZ" sz="2100" dirty="0" smtClean="0"/>
              <a:t>úvahu</a:t>
            </a:r>
            <a:endParaRPr lang="cs-CZ" sz="2100" dirty="0"/>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201</a:t>
            </a:fld>
            <a:endParaRPr lang="cs-CZ"/>
          </a:p>
        </p:txBody>
      </p:sp>
    </p:spTree>
    <p:extLst>
      <p:ext uri="{BB962C8B-B14F-4D97-AF65-F5344CB8AC3E}">
        <p14:creationId xmlns:p14="http://schemas.microsoft.com/office/powerpoint/2010/main" val="366963927"/>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Smlouva</a:t>
            </a:r>
            <a:endParaRPr lang="cs-CZ" dirty="0"/>
          </a:p>
        </p:txBody>
      </p:sp>
      <p:sp>
        <p:nvSpPr>
          <p:cNvPr id="3" name="Zástupný symbol pro obsah 2"/>
          <p:cNvSpPr>
            <a:spLocks noGrp="1"/>
          </p:cNvSpPr>
          <p:nvPr>
            <p:ph idx="1"/>
          </p:nvPr>
        </p:nvSpPr>
        <p:spPr>
          <a:xfrm>
            <a:off x="457200" y="1600200"/>
            <a:ext cx="8229600" cy="5141168"/>
          </a:xfrm>
        </p:spPr>
        <p:txBody>
          <a:bodyPr>
            <a:normAutofit fontScale="85000" lnSpcReduction="10000"/>
          </a:bodyPr>
          <a:lstStyle/>
          <a:p>
            <a:r>
              <a:rPr lang="cs-CZ" dirty="0" smtClean="0"/>
              <a:t>projev shody vůle </a:t>
            </a:r>
            <a:r>
              <a:rPr lang="cs-CZ" dirty="0"/>
              <a:t>min. dvou stran (§ </a:t>
            </a:r>
            <a:r>
              <a:rPr lang="cs-CZ" dirty="0" smtClean="0"/>
              <a:t>1724/1, 1725)</a:t>
            </a:r>
            <a:endParaRPr lang="cs-CZ" dirty="0"/>
          </a:p>
          <a:p>
            <a:pPr lvl="1"/>
            <a:r>
              <a:rPr lang="cs-CZ" dirty="0"/>
              <a:t>zřídit mezi sebou závazek</a:t>
            </a:r>
          </a:p>
          <a:p>
            <a:pPr lvl="1"/>
            <a:r>
              <a:rPr lang="cs-CZ" dirty="0"/>
              <a:t>řídit se obsahem </a:t>
            </a:r>
            <a:r>
              <a:rPr lang="cs-CZ" dirty="0" smtClean="0"/>
              <a:t>smlouvy</a:t>
            </a:r>
          </a:p>
          <a:p>
            <a:r>
              <a:rPr lang="cs-CZ" dirty="0" smtClean="0"/>
              <a:t>smluvní svoboda (projev autonomie vůle)</a:t>
            </a:r>
          </a:p>
          <a:p>
            <a:pPr lvl="1"/>
            <a:r>
              <a:rPr lang="cs-CZ" dirty="0" smtClean="0"/>
              <a:t>uzavřít nebo neuzavřít (§ 1725, 1728) a jak (§ 1770)</a:t>
            </a:r>
          </a:p>
          <a:p>
            <a:pPr lvl="2"/>
            <a:r>
              <a:rPr lang="cs-CZ" dirty="0" smtClean="0"/>
              <a:t>x kontraktační povinnost  (ex lege, ex </a:t>
            </a:r>
            <a:r>
              <a:rPr lang="cs-CZ" dirty="0" err="1" smtClean="0"/>
              <a:t>contractu</a:t>
            </a:r>
            <a:r>
              <a:rPr lang="cs-CZ" dirty="0" smtClean="0"/>
              <a:t>)</a:t>
            </a:r>
          </a:p>
          <a:p>
            <a:pPr lvl="1"/>
            <a:r>
              <a:rPr lang="cs-CZ" dirty="0" smtClean="0"/>
              <a:t>výběru druhé strany </a:t>
            </a:r>
            <a:r>
              <a:rPr lang="cs-CZ" dirty="0"/>
              <a:t>(§ 1725, 1728)</a:t>
            </a:r>
            <a:endParaRPr lang="cs-CZ" dirty="0" smtClean="0"/>
          </a:p>
          <a:p>
            <a:pPr lvl="2"/>
            <a:r>
              <a:rPr lang="cs-CZ" dirty="0" smtClean="0"/>
              <a:t>x regulovaný prodej (zbraně, drogy, …)</a:t>
            </a:r>
          </a:p>
          <a:p>
            <a:pPr lvl="1"/>
            <a:r>
              <a:rPr lang="cs-CZ" dirty="0" smtClean="0"/>
              <a:t>ujednání způsobu kontraktace (§ 1770)</a:t>
            </a:r>
          </a:p>
          <a:p>
            <a:pPr lvl="1"/>
            <a:r>
              <a:rPr lang="cs-CZ" dirty="0" smtClean="0"/>
              <a:t>určení obsahu </a:t>
            </a:r>
            <a:r>
              <a:rPr lang="cs-CZ" dirty="0" err="1" smtClean="0"/>
              <a:t>sml</a:t>
            </a:r>
            <a:r>
              <a:rPr lang="cs-CZ" dirty="0" smtClean="0"/>
              <a:t>. a z ní vzniklého závazku (§ 1725, § 1746/2)</a:t>
            </a:r>
          </a:p>
          <a:p>
            <a:pPr lvl="1"/>
            <a:r>
              <a:rPr lang="cs-CZ" dirty="0" smtClean="0"/>
              <a:t>formy </a:t>
            </a:r>
            <a:r>
              <a:rPr lang="cs-CZ" dirty="0" err="1" smtClean="0"/>
              <a:t>sml</a:t>
            </a:r>
            <a:r>
              <a:rPr lang="cs-CZ" dirty="0" smtClean="0"/>
              <a:t>. (§ 559, § 1756)</a:t>
            </a:r>
          </a:p>
          <a:p>
            <a:pPr lvl="2"/>
            <a:r>
              <a:rPr lang="cs-CZ" dirty="0"/>
              <a:t>"Dokud se Ti dva drží okolo krku, nepotřebují žádný papír, na všem se dohodnou. Ale v okamžiku, kdy se začnou držet spíše pod krkem, zjistí, že ten papír by se velmi hodil." prof. </a:t>
            </a:r>
            <a:r>
              <a:rPr lang="cs-CZ" dirty="0" err="1"/>
              <a:t>Hrušáková</a:t>
            </a:r>
            <a:r>
              <a:rPr lang="cs-CZ" dirty="0"/>
              <a:t> o manželství, projekt Athéna</a:t>
            </a:r>
            <a:endParaRPr lang="cs-CZ" dirty="0" smtClean="0"/>
          </a:p>
          <a:p>
            <a:pPr lvl="1"/>
            <a:r>
              <a:rPr lang="cs-CZ" dirty="0"/>
              <a:t>dohodou závazek ze smlouvy zrušit nebo </a:t>
            </a:r>
            <a:r>
              <a:rPr lang="cs-CZ" dirty="0" smtClean="0"/>
              <a:t>změnit (§ 1759)</a:t>
            </a:r>
          </a:p>
          <a:p>
            <a:pPr lvl="1"/>
            <a:r>
              <a:rPr lang="cs-CZ" dirty="0" smtClean="0"/>
              <a:t>x limitace: meze právního řádu</a:t>
            </a:r>
          </a:p>
          <a:p>
            <a:r>
              <a:rPr lang="cs-CZ" dirty="0" err="1" smtClean="0"/>
              <a:t>pacta</a:t>
            </a:r>
            <a:r>
              <a:rPr lang="cs-CZ" dirty="0" smtClean="0"/>
              <a:t> </a:t>
            </a:r>
            <a:r>
              <a:rPr lang="cs-CZ" dirty="0" err="1" smtClean="0"/>
              <a:t>sunt</a:t>
            </a:r>
            <a:r>
              <a:rPr lang="cs-CZ" dirty="0" smtClean="0"/>
              <a:t> </a:t>
            </a:r>
            <a:r>
              <a:rPr lang="cs-CZ" dirty="0" err="1" smtClean="0"/>
              <a:t>servanda</a:t>
            </a:r>
            <a:r>
              <a:rPr lang="cs-CZ" dirty="0" smtClean="0"/>
              <a:t> (§ 1759)</a:t>
            </a:r>
          </a:p>
          <a:p>
            <a:r>
              <a:rPr lang="cs-CZ" u="sng" dirty="0" smtClean="0"/>
              <a:t>smlouva je PJ, proto i zde platí </a:t>
            </a:r>
            <a:r>
              <a:rPr lang="cs-CZ" u="sng" dirty="0" err="1" smtClean="0"/>
              <a:t>ust</a:t>
            </a:r>
            <a:r>
              <a:rPr lang="cs-CZ" u="sng" dirty="0" smtClean="0"/>
              <a:t>. o nich (např. § 558/2, § 577)</a:t>
            </a:r>
            <a:endParaRPr lang="cs-CZ" u="sng" dirty="0"/>
          </a:p>
          <a:p>
            <a:pPr lvl="1"/>
            <a:endParaRPr lang="cs-CZ" dirty="0"/>
          </a:p>
          <a:p>
            <a:endParaRPr lang="cs-CZ" dirty="0" smtClean="0"/>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202</a:t>
            </a:fld>
            <a:endParaRPr lang="cs-CZ"/>
          </a:p>
        </p:txBody>
      </p:sp>
    </p:spTree>
    <p:extLst>
      <p:ext uri="{BB962C8B-B14F-4D97-AF65-F5344CB8AC3E}">
        <p14:creationId xmlns:p14="http://schemas.microsoft.com/office/powerpoint/2010/main" val="3320087015"/>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nedostatek náležitosti vs. priorita platnosti PJ (§ 1726; § 154-155 BGB)</a:t>
            </a:r>
          </a:p>
          <a:p>
            <a:pPr lvl="1"/>
            <a:r>
              <a:rPr lang="cs-CZ" dirty="0" smtClean="0"/>
              <a:t>PF uzavření </a:t>
            </a:r>
            <a:r>
              <a:rPr lang="cs-CZ" dirty="0" err="1" smtClean="0"/>
              <a:t>sml</a:t>
            </a:r>
            <a:r>
              <a:rPr lang="cs-CZ" dirty="0" smtClean="0"/>
              <a:t>. i přes absenci náležitosti, lze-li rozumně předpokládat, že by strany </a:t>
            </a:r>
            <a:r>
              <a:rPr lang="cs-CZ" dirty="0" err="1" smtClean="0"/>
              <a:t>sml</a:t>
            </a:r>
            <a:r>
              <a:rPr lang="cs-CZ" dirty="0" smtClean="0"/>
              <a:t>. uzavřely i bez ní</a:t>
            </a:r>
          </a:p>
          <a:p>
            <a:pPr lvl="2"/>
            <a:r>
              <a:rPr lang="cs-CZ" dirty="0" smtClean="0"/>
              <a:t>zvláště s přihlédnutím k následnému chování (srov. i §556/2 k </a:t>
            </a:r>
            <a:r>
              <a:rPr lang="cs-CZ" dirty="0" err="1" smtClean="0"/>
              <a:t>výkl</a:t>
            </a:r>
            <a:r>
              <a:rPr lang="cs-CZ" dirty="0" smtClean="0"/>
              <a:t>.)</a:t>
            </a:r>
          </a:p>
          <a:p>
            <a:pPr lvl="1"/>
            <a:r>
              <a:rPr lang="cs-CZ" dirty="0" smtClean="0"/>
              <a:t>x PDV neuzavření smlouvy, dala-li strana při kontraktaci najevo nezbytnost shody o určité náležitosti</a:t>
            </a:r>
          </a:p>
          <a:p>
            <a:pPr lvl="2"/>
            <a:r>
              <a:rPr lang="cs-CZ" dirty="0" smtClean="0"/>
              <a:t>i kdyby o ostatních náležitostech vyhotovili zápis (punktaci)</a:t>
            </a:r>
          </a:p>
          <a:p>
            <a:r>
              <a:rPr lang="cs-CZ" dirty="0" smtClean="0"/>
              <a:t>smlouvy se posuzují samostatně (§ 1727; § 275 </a:t>
            </a:r>
            <a:r>
              <a:rPr lang="cs-CZ" dirty="0" err="1" smtClean="0"/>
              <a:t>ObchZ</a:t>
            </a:r>
            <a:r>
              <a:rPr lang="cs-CZ" dirty="0" smtClean="0"/>
              <a:t>)</a:t>
            </a:r>
          </a:p>
          <a:p>
            <a:pPr lvl="1"/>
            <a:r>
              <a:rPr lang="cs-CZ" dirty="0" smtClean="0"/>
              <a:t>x závislé smlouvy (alt.; i mezi různými stranami; materiálně) </a:t>
            </a:r>
          </a:p>
          <a:p>
            <a:pPr lvl="2"/>
            <a:r>
              <a:rPr lang="cs-CZ" dirty="0" smtClean="0"/>
              <a:t>z povahy (</a:t>
            </a:r>
            <a:r>
              <a:rPr lang="cs-CZ" dirty="0" err="1" smtClean="0"/>
              <a:t>obj</a:t>
            </a:r>
            <a:r>
              <a:rPr lang="cs-CZ" dirty="0" smtClean="0"/>
              <a:t>.)</a:t>
            </a:r>
          </a:p>
          <a:p>
            <a:pPr lvl="2"/>
            <a:r>
              <a:rPr lang="cs-CZ" dirty="0" smtClean="0"/>
              <a:t>z jejich účelu známého stranám (</a:t>
            </a:r>
            <a:r>
              <a:rPr lang="cs-CZ" dirty="0" err="1" smtClean="0"/>
              <a:t>subj</a:t>
            </a:r>
            <a:r>
              <a:rPr lang="cs-CZ" dirty="0" smtClean="0"/>
              <a:t>.)</a:t>
            </a:r>
          </a:p>
          <a:p>
            <a:pPr lvl="2"/>
            <a:r>
              <a:rPr lang="cs-CZ" dirty="0" smtClean="0"/>
              <a:t>→ podmiňují vzájemně svůj vznik</a:t>
            </a:r>
          </a:p>
          <a:p>
            <a:pPr lvl="2"/>
            <a:r>
              <a:rPr lang="cs-CZ" dirty="0" smtClean="0"/>
              <a:t>→ zánik závazku z některé z nich sine </a:t>
            </a:r>
            <a:r>
              <a:rPr lang="cs-CZ" dirty="0" err="1" smtClean="0"/>
              <a:t>satisfactione</a:t>
            </a:r>
            <a:r>
              <a:rPr lang="cs-CZ" dirty="0" smtClean="0"/>
              <a:t> </a:t>
            </a:r>
            <a:r>
              <a:rPr lang="cs-CZ" dirty="0" err="1" smtClean="0"/>
              <a:t>creditoris</a:t>
            </a:r>
            <a:r>
              <a:rPr lang="cs-CZ" dirty="0" smtClean="0"/>
              <a:t> zrušuje ostatní závislé smlouvy</a:t>
            </a:r>
          </a:p>
          <a:p>
            <a:pPr lvl="1"/>
            <a:r>
              <a:rPr lang="cs-CZ" dirty="0" smtClean="0"/>
              <a:t>viz i § 1741 (oferta více osobám)</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203</a:t>
            </a:fld>
            <a:endParaRPr lang="cs-CZ"/>
          </a:p>
        </p:txBody>
      </p:sp>
    </p:spTree>
    <p:extLst>
      <p:ext uri="{BB962C8B-B14F-4D97-AF65-F5344CB8AC3E}">
        <p14:creationId xmlns:p14="http://schemas.microsoft.com/office/powerpoint/2010/main" val="3703320815"/>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069160"/>
          </a:xfrm>
        </p:spPr>
        <p:txBody>
          <a:bodyPr>
            <a:normAutofit fontScale="92500" lnSpcReduction="10000"/>
          </a:bodyPr>
          <a:lstStyle/>
          <a:p>
            <a:pPr marL="342900" lvl="1" indent="-342900">
              <a:buClr>
                <a:schemeClr val="accent1"/>
              </a:buClr>
              <a:buSzPct val="75000"/>
              <a:buFont typeface="Wingdings" pitchFamily="2" charset="2"/>
              <a:buChar char=""/>
            </a:pPr>
            <a:r>
              <a:rPr lang="cs-CZ" sz="2400" dirty="0" smtClean="0"/>
              <a:t>informační </a:t>
            </a:r>
            <a:r>
              <a:rPr lang="cs-CZ" sz="2400" dirty="0"/>
              <a:t>povinnost (§ 1728/2; srov. § </a:t>
            </a:r>
            <a:r>
              <a:rPr lang="cs-CZ" sz="2400" dirty="0" smtClean="0"/>
              <a:t>6/1)</a:t>
            </a:r>
          </a:p>
          <a:p>
            <a:pPr lvl="1"/>
            <a:r>
              <a:rPr lang="cs-CZ" dirty="0" smtClean="0"/>
              <a:t>porušením je i mlčení</a:t>
            </a:r>
          </a:p>
          <a:p>
            <a:pPr lvl="1"/>
            <a:r>
              <a:rPr lang="cs-CZ" dirty="0" smtClean="0"/>
              <a:t>řeší </a:t>
            </a:r>
            <a:r>
              <a:rPr lang="cs-CZ" dirty="0" err="1" smtClean="0"/>
              <a:t>inf</a:t>
            </a:r>
            <a:r>
              <a:rPr lang="cs-CZ" dirty="0" smtClean="0"/>
              <a:t>. asymetrii x omyl vady vůle</a:t>
            </a:r>
          </a:p>
          <a:p>
            <a:pPr lvl="1"/>
            <a:r>
              <a:rPr lang="cs-CZ" dirty="0" smtClean="0"/>
              <a:t>v předsmluvní fázi x § 2950/V1 ze </a:t>
            </a:r>
            <a:r>
              <a:rPr lang="cs-CZ" dirty="0" err="1" smtClean="0"/>
              <a:t>sml</a:t>
            </a:r>
            <a:r>
              <a:rPr lang="cs-CZ" dirty="0" smtClean="0"/>
              <a:t>. (</a:t>
            </a:r>
            <a:r>
              <a:rPr lang="cs-CZ" dirty="0" err="1" smtClean="0"/>
              <a:t>arg</a:t>
            </a:r>
            <a:r>
              <a:rPr lang="cs-CZ" dirty="0" smtClean="0"/>
              <a:t>. za odměnu)</a:t>
            </a:r>
          </a:p>
          <a:p>
            <a:pPr lvl="1"/>
            <a:r>
              <a:rPr lang="cs-CZ" dirty="0" smtClean="0"/>
              <a:t>o okolnostech, o nichž SS (alt.) ví (</a:t>
            </a:r>
            <a:r>
              <a:rPr lang="cs-CZ" dirty="0" err="1" smtClean="0"/>
              <a:t>subj</a:t>
            </a:r>
            <a:r>
              <a:rPr lang="cs-CZ" dirty="0" smtClean="0"/>
              <a:t>.) či vědět musí (</a:t>
            </a:r>
            <a:r>
              <a:rPr lang="cs-CZ" dirty="0" err="1" smtClean="0"/>
              <a:t>obj</a:t>
            </a:r>
            <a:r>
              <a:rPr lang="cs-CZ" dirty="0"/>
              <a:t>.); </a:t>
            </a:r>
            <a:r>
              <a:rPr lang="cs-CZ" dirty="0" smtClean="0"/>
              <a:t>§ </a:t>
            </a:r>
            <a:r>
              <a:rPr lang="cs-CZ" dirty="0"/>
              <a:t>4/2</a:t>
            </a:r>
            <a:endParaRPr lang="cs-CZ" dirty="0" smtClean="0"/>
          </a:p>
          <a:p>
            <a:pPr lvl="1"/>
            <a:r>
              <a:rPr lang="cs-CZ" dirty="0" smtClean="0"/>
              <a:t>ohledně </a:t>
            </a:r>
          </a:p>
          <a:p>
            <a:pPr lvl="2"/>
            <a:r>
              <a:rPr lang="cs-CZ" dirty="0" smtClean="0"/>
              <a:t>možnosti uzavřít platnou smlouvu</a:t>
            </a:r>
          </a:p>
          <a:p>
            <a:pPr lvl="2"/>
            <a:r>
              <a:rPr lang="cs-CZ" dirty="0" smtClean="0"/>
              <a:t>zájmu smlouvu uzavřít</a:t>
            </a:r>
          </a:p>
          <a:p>
            <a:pPr lvl="1"/>
            <a:r>
              <a:rPr lang="cs-CZ" dirty="0" err="1" smtClean="0"/>
              <a:t>spec</a:t>
            </a:r>
            <a:r>
              <a:rPr lang="cs-CZ" dirty="0" smtClean="0"/>
              <a:t>. </a:t>
            </a:r>
            <a:r>
              <a:rPr lang="cs-CZ" dirty="0" err="1" smtClean="0"/>
              <a:t>ObPodm</a:t>
            </a:r>
            <a:r>
              <a:rPr lang="cs-CZ" dirty="0" smtClean="0"/>
              <a:t> 1753; AS 1799, 1800;SS 1811, 1820, 1843;KS 2084, 2164;…</a:t>
            </a:r>
          </a:p>
          <a:p>
            <a:pPr lvl="1"/>
            <a:r>
              <a:rPr lang="cs-CZ" dirty="0" err="1" smtClean="0"/>
              <a:t>disp</a:t>
            </a:r>
            <a:r>
              <a:rPr lang="cs-CZ" dirty="0" smtClean="0"/>
              <a:t>. (x AS 1880/2, x SS)</a:t>
            </a:r>
          </a:p>
          <a:p>
            <a:pPr lvl="1"/>
            <a:r>
              <a:rPr lang="cs-CZ" dirty="0" smtClean="0"/>
              <a:t>při porušení </a:t>
            </a:r>
          </a:p>
          <a:p>
            <a:pPr lvl="2"/>
            <a:r>
              <a:rPr lang="cs-CZ" dirty="0"/>
              <a:t>možný omyl (§ 583) a jeho násl. (RN)</a:t>
            </a:r>
          </a:p>
          <a:p>
            <a:pPr lvl="2"/>
            <a:r>
              <a:rPr lang="cs-CZ" dirty="0" smtClean="0"/>
              <a:t>NŠ </a:t>
            </a:r>
            <a:r>
              <a:rPr lang="cs-CZ" dirty="0"/>
              <a:t>(§ </a:t>
            </a:r>
            <a:r>
              <a:rPr lang="cs-CZ" dirty="0" smtClean="0"/>
              <a:t>2910+2911) </a:t>
            </a:r>
            <a:r>
              <a:rPr lang="cs-CZ" dirty="0"/>
              <a:t>s možnou limitací náhrad škody (x 2898</a:t>
            </a:r>
            <a:r>
              <a:rPr lang="cs-CZ" dirty="0" smtClean="0"/>
              <a:t>)</a:t>
            </a:r>
          </a:p>
          <a:p>
            <a:pPr lvl="2"/>
            <a:r>
              <a:rPr lang="cs-CZ" dirty="0" smtClean="0"/>
              <a:t>v případě vědomě nepravdivé </a:t>
            </a:r>
            <a:r>
              <a:rPr lang="cs-CZ" dirty="0" err="1" smtClean="0"/>
              <a:t>inf</a:t>
            </a:r>
            <a:r>
              <a:rPr lang="cs-CZ" dirty="0" smtClean="0"/>
              <a:t>. § 2950/2</a:t>
            </a:r>
          </a:p>
          <a:p>
            <a:pPr lvl="2"/>
            <a:r>
              <a:rPr lang="cs-CZ" dirty="0" smtClean="0"/>
              <a:t>v případě </a:t>
            </a:r>
            <a:r>
              <a:rPr lang="cs-CZ" dirty="0" err="1" smtClean="0"/>
              <a:t>způs</a:t>
            </a:r>
            <a:r>
              <a:rPr lang="cs-CZ" dirty="0" smtClean="0"/>
              <a:t>. </a:t>
            </a:r>
            <a:r>
              <a:rPr lang="cs-CZ" dirty="0" err="1" smtClean="0"/>
              <a:t>neplat</a:t>
            </a:r>
            <a:r>
              <a:rPr lang="cs-CZ" dirty="0" smtClean="0"/>
              <a:t>. § 579</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204</a:t>
            </a:fld>
            <a:endParaRPr lang="cs-CZ"/>
          </a:p>
        </p:txBody>
      </p:sp>
    </p:spTree>
    <p:extLst>
      <p:ext uri="{BB962C8B-B14F-4D97-AF65-F5344CB8AC3E}">
        <p14:creationId xmlns:p14="http://schemas.microsoft.com/office/powerpoint/2010/main" val="2291774384"/>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předsmluvní odpovědnost (culpa in </a:t>
            </a:r>
            <a:r>
              <a:rPr lang="cs-CZ" dirty="0" err="1"/>
              <a:t>contrahendo</a:t>
            </a:r>
            <a:r>
              <a:rPr lang="cs-CZ" dirty="0"/>
              <a:t>)</a:t>
            </a:r>
          </a:p>
          <a:p>
            <a:pPr lvl="1"/>
            <a:r>
              <a:rPr lang="cs-CZ" dirty="0"/>
              <a:t>jednání o smlouvě jen na oko (§ 1728/1; </a:t>
            </a:r>
            <a:r>
              <a:rPr lang="cs-CZ" dirty="0" err="1"/>
              <a:t>mystery</a:t>
            </a:r>
            <a:r>
              <a:rPr lang="cs-CZ" dirty="0"/>
              <a:t> </a:t>
            </a:r>
            <a:r>
              <a:rPr lang="cs-CZ" dirty="0" err="1"/>
              <a:t>shoping</a:t>
            </a:r>
            <a:r>
              <a:rPr lang="cs-CZ" dirty="0"/>
              <a:t>)</a:t>
            </a:r>
          </a:p>
          <a:p>
            <a:pPr lvl="1"/>
            <a:r>
              <a:rPr lang="cs-CZ" dirty="0"/>
              <a:t>ukončení jednání o </a:t>
            </a:r>
            <a:r>
              <a:rPr lang="cs-CZ" dirty="0" err="1"/>
              <a:t>sml</a:t>
            </a:r>
            <a:r>
              <a:rPr lang="cs-CZ" dirty="0"/>
              <a:t>. takřka uzavřené bez spravedlivého důvodu (§ 1729; za </a:t>
            </a:r>
            <a:r>
              <a:rPr lang="cs-CZ" dirty="0" smtClean="0"/>
              <a:t>SOZ </a:t>
            </a:r>
            <a:r>
              <a:rPr lang="cs-CZ" dirty="0"/>
              <a:t>viz 29 Odo 1166/2004 </a:t>
            </a:r>
            <a:r>
              <a:rPr lang="cs-CZ" dirty="0" smtClean="0"/>
              <a:t>11.10.2006)</a:t>
            </a:r>
            <a:endParaRPr lang="cs-CZ" dirty="0"/>
          </a:p>
          <a:p>
            <a:pPr lvl="2"/>
            <a:r>
              <a:rPr lang="cs-CZ" dirty="0"/>
              <a:t>→ náhrada škody do rozsahu ztráty z neuzavřené </a:t>
            </a:r>
            <a:r>
              <a:rPr lang="cs-CZ" dirty="0" err="1"/>
              <a:t>sml</a:t>
            </a:r>
            <a:r>
              <a:rPr lang="cs-CZ" dirty="0"/>
              <a:t>. v obdobných </a:t>
            </a:r>
            <a:r>
              <a:rPr lang="cs-CZ" dirty="0" smtClean="0"/>
              <a:t>případech</a:t>
            </a:r>
          </a:p>
          <a:p>
            <a:pPr lvl="1"/>
            <a:r>
              <a:rPr lang="cs-CZ" dirty="0" err="1"/>
              <a:t>spec</a:t>
            </a:r>
            <a:r>
              <a:rPr lang="cs-CZ" dirty="0"/>
              <a:t>. odpovědnost podnikatele za </a:t>
            </a:r>
            <a:r>
              <a:rPr lang="cs-CZ" dirty="0" err="1"/>
              <a:t>neodpověď</a:t>
            </a:r>
            <a:r>
              <a:rPr lang="cs-CZ" dirty="0"/>
              <a:t> na </a:t>
            </a:r>
            <a:r>
              <a:rPr lang="cs-CZ" dirty="0" smtClean="0"/>
              <a:t>příkaz </a:t>
            </a:r>
            <a:r>
              <a:rPr lang="cs-CZ" dirty="0"/>
              <a:t>(§ 2431</a:t>
            </a:r>
            <a:r>
              <a:rPr lang="cs-CZ" dirty="0" smtClean="0"/>
              <a:t>)</a:t>
            </a:r>
            <a:endParaRPr lang="cs-CZ" dirty="0"/>
          </a:p>
          <a:p>
            <a:r>
              <a:rPr lang="cs-CZ" dirty="0" err="1"/>
              <a:t>pr</a:t>
            </a:r>
            <a:r>
              <a:rPr lang="cs-CZ" dirty="0"/>
              <a:t>. vést záznamy o kontraktaci </a:t>
            </a:r>
            <a:r>
              <a:rPr lang="en-US" dirty="0"/>
              <a:t>&amp;</a:t>
            </a:r>
            <a:r>
              <a:rPr lang="cs-CZ" dirty="0"/>
              <a:t> ochrana důvěrných </a:t>
            </a:r>
            <a:r>
              <a:rPr lang="cs-CZ" dirty="0" err="1"/>
              <a:t>inf</a:t>
            </a:r>
            <a:r>
              <a:rPr lang="cs-CZ" dirty="0"/>
              <a:t>. (§ 1730)</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205</a:t>
            </a:fld>
            <a:endParaRPr lang="cs-CZ"/>
          </a:p>
        </p:txBody>
      </p:sp>
    </p:spTree>
    <p:extLst>
      <p:ext uri="{BB962C8B-B14F-4D97-AF65-F5344CB8AC3E}">
        <p14:creationId xmlns:p14="http://schemas.microsoft.com/office/powerpoint/2010/main" val="1861673075"/>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Uzavírání smlouvy</a:t>
            </a:r>
            <a:endParaRPr lang="cs-CZ" dirty="0"/>
          </a:p>
        </p:txBody>
      </p:sp>
      <p:sp>
        <p:nvSpPr>
          <p:cNvPr id="3" name="Zástupný symbol pro obsah 2"/>
          <p:cNvSpPr>
            <a:spLocks noGrp="1"/>
          </p:cNvSpPr>
          <p:nvPr>
            <p:ph idx="1"/>
          </p:nvPr>
        </p:nvSpPr>
        <p:spPr>
          <a:xfrm>
            <a:off x="457200" y="1600200"/>
            <a:ext cx="8229600" cy="4997152"/>
          </a:xfrm>
        </p:spPr>
        <p:txBody>
          <a:bodyPr>
            <a:normAutofit fontScale="77500" lnSpcReduction="20000"/>
          </a:bodyPr>
          <a:lstStyle/>
          <a:p>
            <a:r>
              <a:rPr lang="cs-CZ" dirty="0" smtClean="0"/>
              <a:t>úprava je dispozitivní (§ 1770)</a:t>
            </a:r>
          </a:p>
          <a:p>
            <a:pPr lvl="1"/>
            <a:r>
              <a:rPr lang="cs-CZ" dirty="0" smtClean="0"/>
              <a:t>společná tvorba </a:t>
            </a:r>
            <a:r>
              <a:rPr lang="cs-CZ" dirty="0" err="1" smtClean="0"/>
              <a:t>sml</a:t>
            </a:r>
            <a:r>
              <a:rPr lang="cs-CZ" dirty="0" smtClean="0"/>
              <a:t>., systém nabídka, přijetí, potvrzení (viz veřejná nabídka § 1780 </a:t>
            </a:r>
            <a:r>
              <a:rPr lang="cs-CZ" dirty="0" err="1" smtClean="0"/>
              <a:t>an</a:t>
            </a:r>
            <a:r>
              <a:rPr lang="cs-CZ" dirty="0" smtClean="0"/>
              <a:t>.)</a:t>
            </a:r>
          </a:p>
          <a:p>
            <a:pPr lvl="1"/>
            <a:r>
              <a:rPr lang="cs-CZ" dirty="0" smtClean="0"/>
              <a:t>přiměřené subsidiární užití úpravy oferty a akceptace</a:t>
            </a:r>
          </a:p>
          <a:p>
            <a:r>
              <a:rPr lang="cs-CZ" dirty="0" smtClean="0"/>
              <a:t>nabídka (oferta; </a:t>
            </a:r>
            <a:r>
              <a:rPr lang="cs-CZ" dirty="0"/>
              <a:t>návrh na uzavření smlouvy</a:t>
            </a:r>
            <a:r>
              <a:rPr lang="cs-CZ" dirty="0" smtClean="0"/>
              <a:t>)</a:t>
            </a:r>
          </a:p>
          <a:p>
            <a:pPr lvl="1"/>
            <a:r>
              <a:rPr lang="cs-CZ" dirty="0" smtClean="0"/>
              <a:t>jednostranné adresované PJ (</a:t>
            </a:r>
            <a:r>
              <a:rPr lang="cs-CZ" dirty="0" err="1" smtClean="0"/>
              <a:t>arg</a:t>
            </a:r>
            <a:r>
              <a:rPr lang="cs-CZ" dirty="0" smtClean="0"/>
              <a:t>. § 1731 in fine a § 1733 in fine)</a:t>
            </a:r>
          </a:p>
          <a:p>
            <a:pPr lvl="2"/>
            <a:r>
              <a:rPr lang="cs-CZ" dirty="0" smtClean="0"/>
              <a:t>x licenční </a:t>
            </a:r>
            <a:r>
              <a:rPr lang="cs-CZ" dirty="0" err="1" smtClean="0"/>
              <a:t>sml</a:t>
            </a:r>
            <a:r>
              <a:rPr lang="cs-CZ" dirty="0" smtClean="0"/>
              <a:t>. (§ 2373/1)</a:t>
            </a:r>
          </a:p>
          <a:p>
            <a:pPr lvl="2"/>
            <a:r>
              <a:rPr lang="cs-CZ" dirty="0" smtClean="0"/>
              <a:t>x neadresná nabídka</a:t>
            </a:r>
          </a:p>
          <a:p>
            <a:pPr lvl="3"/>
            <a:r>
              <a:rPr lang="cs-CZ" dirty="0" smtClean="0"/>
              <a:t>při </a:t>
            </a:r>
            <a:r>
              <a:rPr lang="cs-CZ" dirty="0"/>
              <a:t>podnikatelské činnosti (§ 1732/2)</a:t>
            </a:r>
          </a:p>
          <a:p>
            <a:pPr lvl="4"/>
            <a:r>
              <a:rPr lang="cs-CZ" dirty="0"/>
              <a:t>návrh dodat zboží či poskytnout službu </a:t>
            </a:r>
          </a:p>
          <a:p>
            <a:pPr lvl="4"/>
            <a:r>
              <a:rPr lang="cs-CZ" dirty="0"/>
              <a:t>za určenou cenu</a:t>
            </a:r>
          </a:p>
          <a:p>
            <a:pPr lvl="4"/>
            <a:r>
              <a:rPr lang="cs-CZ" dirty="0"/>
              <a:t>reklamou, v katalogu nebo vystavením zboží</a:t>
            </a:r>
          </a:p>
          <a:p>
            <a:pPr lvl="4"/>
            <a:r>
              <a:rPr lang="cs-CZ" dirty="0"/>
              <a:t>→ PDV </a:t>
            </a:r>
            <a:r>
              <a:rPr lang="cs-CZ" dirty="0" smtClean="0"/>
              <a:t>nabídky</a:t>
            </a:r>
            <a:endParaRPr lang="cs-CZ" dirty="0"/>
          </a:p>
          <a:p>
            <a:pPr lvl="5"/>
            <a:r>
              <a:rPr lang="cs-CZ" dirty="0"/>
              <a:t>x vyčerpání zásob</a:t>
            </a:r>
          </a:p>
          <a:p>
            <a:pPr lvl="5"/>
            <a:r>
              <a:rPr lang="cs-CZ" dirty="0"/>
              <a:t>x ztráta schopnosti podnikatele plnit</a:t>
            </a:r>
          </a:p>
          <a:p>
            <a:pPr lvl="3"/>
            <a:r>
              <a:rPr lang="cs-CZ" dirty="0"/>
              <a:t>slib plnění za určitý výkon nebo výsledek </a:t>
            </a:r>
            <a:r>
              <a:rPr lang="cs-CZ" dirty="0" smtClean="0"/>
              <a:t>(§ 1733) → </a:t>
            </a:r>
            <a:r>
              <a:rPr lang="cs-CZ" dirty="0"/>
              <a:t>veřejný příslib (§ 2884)</a:t>
            </a:r>
          </a:p>
          <a:p>
            <a:pPr lvl="3"/>
            <a:r>
              <a:rPr lang="cs-CZ" u="sng" dirty="0" smtClean="0"/>
              <a:t>jasně</a:t>
            </a:r>
            <a:r>
              <a:rPr lang="cs-CZ" dirty="0" smtClean="0"/>
              <a:t> plyne, že je nabídkou x → výzva k podávání nabídek </a:t>
            </a:r>
            <a:r>
              <a:rPr lang="cs-CZ" dirty="0"/>
              <a:t>(§ 1733 in fine; § 1780/2)</a:t>
            </a:r>
            <a:endParaRPr lang="cs-CZ" dirty="0" smtClean="0"/>
          </a:p>
          <a:p>
            <a:pPr lvl="3"/>
            <a:r>
              <a:rPr lang="cs-CZ" dirty="0" smtClean="0"/>
              <a:t>veřejná nabídka (§ 1780)</a:t>
            </a:r>
          </a:p>
          <a:p>
            <a:pPr lvl="1"/>
            <a:r>
              <a:rPr lang="cs-CZ" dirty="0" smtClean="0"/>
              <a:t>náležitosti (§ 1732/1)</a:t>
            </a:r>
          </a:p>
          <a:p>
            <a:pPr lvl="2"/>
            <a:r>
              <a:rPr lang="cs-CZ" dirty="0" smtClean="0"/>
              <a:t>vůle být vázán</a:t>
            </a:r>
          </a:p>
          <a:p>
            <a:pPr lvl="2"/>
            <a:r>
              <a:rPr lang="cs-CZ" dirty="0" smtClean="0"/>
              <a:t>obsah smlouvy</a:t>
            </a:r>
          </a:p>
          <a:p>
            <a:pPr lvl="3"/>
            <a:r>
              <a:rPr lang="cs-CZ" dirty="0" smtClean="0"/>
              <a:t>tak, aby k uzavření stačilo jednoduché a nepodmíněné přijetí (stačí k přijetí ano?)</a:t>
            </a:r>
          </a:p>
          <a:p>
            <a:pPr lvl="2"/>
            <a:r>
              <a:rPr lang="cs-CZ" dirty="0" smtClean="0"/>
              <a:t>x nejde o nabídku a považuje se za výzvu k </a:t>
            </a:r>
            <a:r>
              <a:rPr lang="cs-CZ" dirty="0"/>
              <a:t>podávání nabídek (§ </a:t>
            </a:r>
            <a:r>
              <a:rPr lang="cs-CZ" dirty="0" smtClean="0"/>
              <a:t>1733; 1780/2)</a:t>
            </a:r>
          </a:p>
          <a:p>
            <a:pPr lvl="1"/>
            <a:endParaRPr lang="cs-CZ" dirty="0" smtClean="0"/>
          </a:p>
          <a:p>
            <a:pPr lvl="1"/>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206</a:t>
            </a:fld>
            <a:endParaRPr lang="cs-CZ"/>
          </a:p>
        </p:txBody>
      </p:sp>
    </p:spTree>
    <p:extLst>
      <p:ext uri="{BB962C8B-B14F-4D97-AF65-F5344CB8AC3E}">
        <p14:creationId xmlns:p14="http://schemas.microsoft.com/office/powerpoint/2010/main" val="3862517440"/>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lhůta pro přijetí nabídky učiněné</a:t>
            </a:r>
          </a:p>
          <a:p>
            <a:pPr lvl="1"/>
            <a:r>
              <a:rPr lang="cs-CZ" dirty="0" smtClean="0"/>
              <a:t>ústně </a:t>
            </a:r>
            <a:r>
              <a:rPr lang="cs-CZ" dirty="0"/>
              <a:t>či </a:t>
            </a:r>
            <a:r>
              <a:rPr lang="cs-CZ" dirty="0" smtClean="0"/>
              <a:t>písemně vůči přítomnému (O dojde </a:t>
            </a:r>
            <a:r>
              <a:rPr lang="cs-CZ" dirty="0" err="1" smtClean="0"/>
              <a:t>oblátovi</a:t>
            </a:r>
            <a:r>
              <a:rPr lang="cs-CZ" dirty="0" smtClean="0"/>
              <a:t> učiněním; § 1734)</a:t>
            </a:r>
          </a:p>
          <a:p>
            <a:pPr lvl="2"/>
            <a:r>
              <a:rPr lang="cs-CZ" dirty="0" smtClean="0"/>
              <a:t>bezodkladně, ledaže</a:t>
            </a:r>
          </a:p>
          <a:p>
            <a:pPr lvl="3"/>
            <a:r>
              <a:rPr lang="cs-CZ" dirty="0" smtClean="0"/>
              <a:t>x určena akceptační lhůta</a:t>
            </a:r>
          </a:p>
          <a:p>
            <a:pPr lvl="3"/>
            <a:r>
              <a:rPr lang="cs-CZ" dirty="0" smtClean="0"/>
              <a:t>x plyne jinak z okolností, za nichž se stala</a:t>
            </a:r>
          </a:p>
          <a:p>
            <a:pPr lvl="1"/>
            <a:r>
              <a:rPr lang="cs-CZ" dirty="0" smtClean="0"/>
              <a:t>písemně vůči nepřítomnému (O dojde </a:t>
            </a:r>
            <a:r>
              <a:rPr lang="cs-CZ" dirty="0" err="1" smtClean="0"/>
              <a:t>oblátovi</a:t>
            </a:r>
            <a:r>
              <a:rPr lang="cs-CZ" dirty="0" smtClean="0"/>
              <a:t> později § 1735; § 570 </a:t>
            </a:r>
            <a:r>
              <a:rPr lang="cs-CZ" dirty="0" err="1" smtClean="0"/>
              <a:t>an</a:t>
            </a:r>
            <a:r>
              <a:rPr lang="cs-CZ" dirty="0" smtClean="0"/>
              <a:t>.)</a:t>
            </a:r>
          </a:p>
          <a:p>
            <a:pPr lvl="2"/>
            <a:r>
              <a:rPr lang="cs-CZ" dirty="0" smtClean="0"/>
              <a:t>v určené akceptační lhůtě</a:t>
            </a:r>
          </a:p>
          <a:p>
            <a:pPr lvl="3"/>
            <a:r>
              <a:rPr lang="cs-CZ" dirty="0" smtClean="0"/>
              <a:t>x v přiměřené době (doba přepravy </a:t>
            </a:r>
            <a:r>
              <a:rPr lang="cs-CZ" dirty="0"/>
              <a:t>O + váhání + </a:t>
            </a:r>
            <a:r>
              <a:rPr lang="cs-CZ" dirty="0" smtClean="0"/>
              <a:t>přepravy </a:t>
            </a:r>
            <a:r>
              <a:rPr lang="cs-CZ" u="sng" dirty="0"/>
              <a:t>O</a:t>
            </a:r>
            <a:r>
              <a:rPr lang="cs-CZ" dirty="0" smtClean="0"/>
              <a:t>)</a:t>
            </a:r>
          </a:p>
          <a:p>
            <a:pPr lvl="1"/>
            <a:r>
              <a:rPr lang="cs-CZ" dirty="0" err="1" smtClean="0"/>
              <a:t>spec</a:t>
            </a:r>
            <a:r>
              <a:rPr lang="cs-CZ" dirty="0" smtClean="0"/>
              <a:t>. ustanovení</a:t>
            </a:r>
          </a:p>
          <a:p>
            <a:pPr lvl="2"/>
            <a:r>
              <a:rPr lang="cs-CZ" dirty="0" smtClean="0"/>
              <a:t>§ 2759 pojištění</a:t>
            </a:r>
          </a:p>
          <a:p>
            <a:r>
              <a:rPr lang="cs-CZ" dirty="0" smtClean="0"/>
              <a:t>nabídka je zásadně odvolatelná (§ 1736)</a:t>
            </a:r>
          </a:p>
          <a:p>
            <a:pPr lvl="1"/>
            <a:r>
              <a:rPr lang="cs-CZ" dirty="0" smtClean="0"/>
              <a:t>x výslovně neodvolatelná (jednostranně nebo dohodou)</a:t>
            </a:r>
          </a:p>
          <a:p>
            <a:pPr lvl="1"/>
            <a:r>
              <a:rPr lang="cs-CZ" dirty="0" smtClean="0"/>
              <a:t>x neodvolatelnost plyne</a:t>
            </a:r>
          </a:p>
          <a:p>
            <a:pPr lvl="2"/>
            <a:r>
              <a:rPr lang="cs-CZ" dirty="0" smtClean="0"/>
              <a:t>z jednání stran o uzavření smlouvy</a:t>
            </a:r>
            <a:endParaRPr lang="cs-CZ" dirty="0"/>
          </a:p>
          <a:p>
            <a:pPr lvl="2"/>
            <a:r>
              <a:rPr lang="cs-CZ" dirty="0" smtClean="0"/>
              <a:t>z předchozí obchodního styku</a:t>
            </a:r>
          </a:p>
          <a:p>
            <a:pPr lvl="2"/>
            <a:r>
              <a:rPr lang="cs-CZ" dirty="0" smtClean="0"/>
              <a:t>ze zvyklostí</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207</a:t>
            </a:fld>
            <a:endParaRPr lang="cs-CZ"/>
          </a:p>
        </p:txBody>
      </p:sp>
    </p:spTree>
    <p:extLst>
      <p:ext uri="{BB962C8B-B14F-4D97-AF65-F5344CB8AC3E}">
        <p14:creationId xmlns:p14="http://schemas.microsoft.com/office/powerpoint/2010/main" val="7241335"/>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zánik nabídky</a:t>
            </a:r>
          </a:p>
          <a:p>
            <a:pPr lvl="1"/>
            <a:r>
              <a:rPr lang="cs-CZ" dirty="0" smtClean="0"/>
              <a:t>zrušení nabídky (§ 1737 </a:t>
            </a:r>
            <a:r>
              <a:rPr lang="en-US" dirty="0" smtClean="0"/>
              <a:t>&amp;</a:t>
            </a:r>
            <a:r>
              <a:rPr lang="cs-CZ" dirty="0" smtClean="0"/>
              <a:t> § 572; bez ohledu na odvolatelnost)</a:t>
            </a:r>
          </a:p>
          <a:p>
            <a:pPr lvl="2"/>
            <a:r>
              <a:rPr lang="cs-CZ" dirty="0" smtClean="0"/>
              <a:t>dojde-li zrušovací PJ osobě, které je určeno, nejpozději současně s návrhem</a:t>
            </a:r>
          </a:p>
          <a:p>
            <a:pPr lvl="2"/>
            <a:r>
              <a:rPr lang="cs-CZ" dirty="0" smtClean="0"/>
              <a:t>u dražby </a:t>
            </a:r>
            <a:r>
              <a:rPr lang="cs-CZ" dirty="0" err="1" smtClean="0"/>
              <a:t>spec</a:t>
            </a:r>
            <a:r>
              <a:rPr lang="cs-CZ" dirty="0" smtClean="0"/>
              <a:t>. § 1771/2, u LS </a:t>
            </a:r>
            <a:r>
              <a:rPr lang="cs-CZ" dirty="0" err="1" smtClean="0"/>
              <a:t>spec</a:t>
            </a:r>
            <a:r>
              <a:rPr lang="cs-CZ" dirty="0" smtClean="0"/>
              <a:t>. 2373/3</a:t>
            </a:r>
          </a:p>
          <a:p>
            <a:pPr lvl="1"/>
            <a:r>
              <a:rPr lang="cs-CZ" dirty="0" smtClean="0"/>
              <a:t>odvolání (revokace; § 1738; veřejná soutěž </a:t>
            </a:r>
            <a:r>
              <a:rPr lang="cs-CZ" dirty="0" err="1" smtClean="0"/>
              <a:t>spec</a:t>
            </a:r>
            <a:r>
              <a:rPr lang="cs-CZ" dirty="0" smtClean="0"/>
              <a:t>. § 1776/1)</a:t>
            </a:r>
          </a:p>
          <a:p>
            <a:pPr lvl="2"/>
            <a:r>
              <a:rPr lang="cs-CZ" dirty="0"/>
              <a:t>odvolání dojde </a:t>
            </a:r>
            <a:r>
              <a:rPr lang="cs-CZ" dirty="0" smtClean="0"/>
              <a:t>druhé straně </a:t>
            </a:r>
            <a:r>
              <a:rPr lang="cs-CZ" dirty="0"/>
              <a:t>dříve, než </a:t>
            </a:r>
            <a:r>
              <a:rPr lang="cs-CZ" dirty="0" smtClean="0"/>
              <a:t>ta odeslala </a:t>
            </a:r>
            <a:r>
              <a:rPr lang="cs-CZ" dirty="0"/>
              <a:t>přijetí </a:t>
            </a:r>
            <a:r>
              <a:rPr lang="cs-CZ" dirty="0" smtClean="0"/>
              <a:t>návrhu</a:t>
            </a:r>
          </a:p>
          <a:p>
            <a:pPr lvl="2"/>
            <a:r>
              <a:rPr lang="cs-CZ" dirty="0" smtClean="0"/>
              <a:t>x odvolat nelze</a:t>
            </a:r>
          </a:p>
          <a:p>
            <a:pPr lvl="3"/>
            <a:r>
              <a:rPr lang="cs-CZ" dirty="0" smtClean="0"/>
              <a:t>v určené akceptační lhůtě</a:t>
            </a:r>
          </a:p>
          <a:p>
            <a:pPr lvl="4"/>
            <a:r>
              <a:rPr lang="cs-CZ" dirty="0" smtClean="0"/>
              <a:t>x je-li to vyhrazeno</a:t>
            </a:r>
          </a:p>
          <a:p>
            <a:pPr lvl="3"/>
            <a:r>
              <a:rPr lang="cs-CZ" dirty="0" smtClean="0"/>
              <a:t>nabídku, v níž je vyjádřena neodvolatelnost</a:t>
            </a:r>
          </a:p>
          <a:p>
            <a:pPr lvl="1"/>
            <a:r>
              <a:rPr lang="cs-CZ" dirty="0" smtClean="0"/>
              <a:t>dojití odmítnutí navrhovateli (§ 1739/1)</a:t>
            </a:r>
          </a:p>
          <a:p>
            <a:pPr lvl="1"/>
            <a:r>
              <a:rPr lang="cs-CZ" dirty="0" smtClean="0"/>
              <a:t>uplynutí akceptační lhůty (§ 1734 </a:t>
            </a:r>
            <a:r>
              <a:rPr lang="en-US" dirty="0" smtClean="0"/>
              <a:t>&amp; </a:t>
            </a:r>
            <a:r>
              <a:rPr lang="cs-CZ" dirty="0" smtClean="0"/>
              <a:t>1735)</a:t>
            </a:r>
          </a:p>
          <a:p>
            <a:pPr lvl="1"/>
            <a:r>
              <a:rPr lang="cs-CZ" dirty="0" smtClean="0"/>
              <a:t>prohlášením konkursu (§ 252/4 zákona č. 182/2006 Sb.)</a:t>
            </a:r>
          </a:p>
          <a:p>
            <a:pPr lvl="1"/>
            <a:r>
              <a:rPr lang="cs-CZ" dirty="0" smtClean="0"/>
              <a:t>smrtí (§ 1739/2)</a:t>
            </a:r>
          </a:p>
          <a:p>
            <a:pPr lvl="2"/>
            <a:r>
              <a:rPr lang="cs-CZ" dirty="0" smtClean="0"/>
              <a:t>z povahy a účelu smlouvy (typ. osobní vlastnosti)</a:t>
            </a:r>
          </a:p>
          <a:p>
            <a:pPr lvl="2"/>
            <a:r>
              <a:rPr lang="cs-CZ" dirty="0" smtClean="0"/>
              <a:t>zřejmé z nabídky (výhrada)</a:t>
            </a:r>
          </a:p>
          <a:p>
            <a:pPr lvl="2"/>
            <a:r>
              <a:rPr lang="cs-CZ" dirty="0" smtClean="0"/>
              <a:t>x jinak </a:t>
            </a:r>
            <a:r>
              <a:rPr lang="cs-CZ" dirty="0"/>
              <a:t>nezaniká (§ 1475/2</a:t>
            </a:r>
            <a:r>
              <a:rPr lang="cs-CZ" dirty="0" smtClean="0"/>
              <a:t>)</a:t>
            </a:r>
          </a:p>
          <a:p>
            <a:pPr lvl="1"/>
            <a:r>
              <a:rPr lang="cs-CZ" dirty="0" smtClean="0"/>
              <a:t>pozbytím </a:t>
            </a:r>
            <a:r>
              <a:rPr lang="cs-CZ" dirty="0"/>
              <a:t>svéprávnosti k uzavření </a:t>
            </a:r>
            <a:r>
              <a:rPr lang="cs-CZ" dirty="0" smtClean="0"/>
              <a:t>smlouvy</a:t>
            </a:r>
          </a:p>
          <a:p>
            <a:pPr marL="342900" lvl="1" indent="-342900">
              <a:buClr>
                <a:schemeClr val="accent1"/>
              </a:buClr>
              <a:buSzPct val="75000"/>
              <a:buFont typeface="Wingdings" pitchFamily="2" charset="2"/>
              <a:buChar char=""/>
            </a:pPr>
            <a:r>
              <a:rPr lang="cs-CZ" sz="2400" dirty="0" smtClean="0"/>
              <a:t>lze </a:t>
            </a:r>
            <a:r>
              <a:rPr lang="cs-CZ" sz="2400" dirty="0"/>
              <a:t>návrh </a:t>
            </a:r>
            <a:r>
              <a:rPr lang="cs-CZ" sz="2400" dirty="0" smtClean="0"/>
              <a:t>změnit? (u veřejné soutěže </a:t>
            </a:r>
            <a:r>
              <a:rPr lang="cs-CZ" sz="2400" dirty="0" err="1" smtClean="0"/>
              <a:t>spec</a:t>
            </a:r>
            <a:r>
              <a:rPr lang="cs-CZ" sz="2400" dirty="0" smtClean="0"/>
              <a:t>. § 1776/2)</a:t>
            </a:r>
            <a:endParaRPr lang="cs-CZ" dirty="0" smtClean="0"/>
          </a:p>
          <a:p>
            <a:pPr lvl="1"/>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208</a:t>
            </a:fld>
            <a:endParaRPr lang="cs-CZ"/>
          </a:p>
        </p:txBody>
      </p:sp>
    </p:spTree>
    <p:extLst>
      <p:ext uri="{BB962C8B-B14F-4D97-AF65-F5344CB8AC3E}">
        <p14:creationId xmlns:p14="http://schemas.microsoft.com/office/powerpoint/2010/main" val="2997753524"/>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akceptace</a:t>
            </a:r>
          </a:p>
          <a:p>
            <a:pPr lvl="1"/>
            <a:r>
              <a:rPr lang="cs-CZ" dirty="0" smtClean="0"/>
              <a:t>jednostranné adresované PJ (§ 1740)</a:t>
            </a:r>
          </a:p>
          <a:p>
            <a:pPr lvl="2"/>
            <a:r>
              <a:rPr lang="cs-CZ" dirty="0" smtClean="0"/>
              <a:t>x licenční </a:t>
            </a:r>
            <a:r>
              <a:rPr lang="cs-CZ" dirty="0" err="1" smtClean="0"/>
              <a:t>sml</a:t>
            </a:r>
            <a:r>
              <a:rPr lang="cs-CZ" dirty="0" smtClean="0"/>
              <a:t>. (§ 2373/2)</a:t>
            </a:r>
          </a:p>
          <a:p>
            <a:pPr lvl="1"/>
            <a:r>
              <a:rPr lang="cs-CZ" dirty="0" smtClean="0"/>
              <a:t>qui </a:t>
            </a:r>
            <a:r>
              <a:rPr lang="cs-CZ" dirty="0"/>
              <a:t>tacet </a:t>
            </a:r>
            <a:r>
              <a:rPr lang="cs-CZ" dirty="0" err="1"/>
              <a:t>consentire</a:t>
            </a:r>
            <a:r>
              <a:rPr lang="cs-CZ" dirty="0"/>
              <a:t> non </a:t>
            </a:r>
            <a:r>
              <a:rPr lang="cs-CZ" dirty="0" err="1" smtClean="0"/>
              <a:t>videtur</a:t>
            </a:r>
            <a:r>
              <a:rPr lang="cs-CZ" dirty="0" smtClean="0"/>
              <a:t> (§ 1740)</a:t>
            </a:r>
            <a:endParaRPr lang="cs-CZ" dirty="0"/>
          </a:p>
          <a:p>
            <a:pPr lvl="2"/>
            <a:r>
              <a:rPr lang="cs-CZ" dirty="0"/>
              <a:t>x sjednáno </a:t>
            </a:r>
            <a:r>
              <a:rPr lang="cs-CZ" dirty="0" smtClean="0"/>
              <a:t>stranami</a:t>
            </a:r>
          </a:p>
          <a:p>
            <a:pPr lvl="2"/>
            <a:r>
              <a:rPr lang="cs-CZ" dirty="0" smtClean="0"/>
              <a:t>x </a:t>
            </a:r>
            <a:r>
              <a:rPr lang="cs-CZ" dirty="0"/>
              <a:t>dřívější prohlášení akceptanta</a:t>
            </a:r>
          </a:p>
          <a:p>
            <a:pPr lvl="2"/>
            <a:r>
              <a:rPr lang="cs-CZ" dirty="0"/>
              <a:t>x </a:t>
            </a:r>
            <a:r>
              <a:rPr lang="cs-CZ" dirty="0" smtClean="0"/>
              <a:t>faktická akceptace (§ 1744; </a:t>
            </a:r>
            <a:r>
              <a:rPr lang="cs-CZ" dirty="0" err="1" smtClean="0"/>
              <a:t>spec</a:t>
            </a:r>
            <a:r>
              <a:rPr lang="cs-CZ" dirty="0" smtClean="0"/>
              <a:t>. § 2373 LS/2, § 2759/1 – </a:t>
            </a:r>
            <a:r>
              <a:rPr lang="cs-CZ" dirty="0" err="1" smtClean="0"/>
              <a:t>zapl</a:t>
            </a:r>
            <a:r>
              <a:rPr lang="cs-CZ" dirty="0" smtClean="0"/>
              <a:t>. </a:t>
            </a:r>
            <a:r>
              <a:rPr lang="cs-CZ" dirty="0" err="1" smtClean="0"/>
              <a:t>pojist</a:t>
            </a:r>
            <a:r>
              <a:rPr lang="cs-CZ" dirty="0" smtClean="0"/>
              <a:t>.)</a:t>
            </a:r>
          </a:p>
          <a:p>
            <a:pPr lvl="3"/>
            <a:r>
              <a:rPr lang="cs-CZ" dirty="0" smtClean="0"/>
              <a:t>s přihlédnutím k obsahu nabídky</a:t>
            </a:r>
          </a:p>
          <a:p>
            <a:pPr lvl="3"/>
            <a:r>
              <a:rPr lang="cs-CZ" dirty="0" smtClean="0"/>
              <a:t>praxi zavedené mezi stranami</a:t>
            </a:r>
          </a:p>
          <a:p>
            <a:pPr lvl="3"/>
            <a:r>
              <a:rPr lang="cs-CZ" dirty="0" smtClean="0"/>
              <a:t>je-li to obvyklé</a:t>
            </a:r>
            <a:endParaRPr lang="cs-CZ" dirty="0"/>
          </a:p>
          <a:p>
            <a:pPr lvl="2"/>
            <a:r>
              <a:rPr lang="cs-CZ" dirty="0"/>
              <a:t>x presumpce souhlasu </a:t>
            </a:r>
            <a:r>
              <a:rPr lang="cs-CZ" dirty="0" smtClean="0"/>
              <a:t>(§ 2305; § 2531/2 zájezd; § </a:t>
            </a:r>
            <a:r>
              <a:rPr lang="cs-CZ" dirty="0"/>
              <a:t>94/3 284/2009 Sb</a:t>
            </a:r>
            <a:r>
              <a:rPr lang="cs-CZ" dirty="0" smtClean="0"/>
              <a:t>.)</a:t>
            </a:r>
          </a:p>
          <a:p>
            <a:pPr lvl="1"/>
            <a:r>
              <a:rPr lang="cs-CZ" dirty="0" smtClean="0"/>
              <a:t>náležitosti</a:t>
            </a:r>
          </a:p>
          <a:p>
            <a:pPr lvl="2"/>
            <a:r>
              <a:rPr lang="cs-CZ" dirty="0" smtClean="0"/>
              <a:t>včasný souhlas s ofertou</a:t>
            </a:r>
          </a:p>
          <a:p>
            <a:pPr lvl="3"/>
            <a:r>
              <a:rPr lang="cs-CZ" dirty="0" smtClean="0"/>
              <a:t>x přijetí před účinností oferty je návrhem</a:t>
            </a:r>
          </a:p>
          <a:p>
            <a:pPr lvl="3"/>
            <a:r>
              <a:rPr lang="cs-CZ" dirty="0" smtClean="0"/>
              <a:t>x v akceptační lhůtě nutno oferentovi doručit</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209</a:t>
            </a:fld>
            <a:endParaRPr lang="cs-CZ"/>
          </a:p>
        </p:txBody>
      </p:sp>
    </p:spTree>
    <p:extLst>
      <p:ext uri="{BB962C8B-B14F-4D97-AF65-F5344CB8AC3E}">
        <p14:creationId xmlns:p14="http://schemas.microsoft.com/office/powerpoint/2010/main" val="32901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Veřejný pořádek</a:t>
            </a:r>
            <a:endParaRPr lang="cs-CZ" dirty="0"/>
          </a:p>
        </p:txBody>
      </p:sp>
      <p:sp>
        <p:nvSpPr>
          <p:cNvPr id="3" name="Zástupný symbol pro obsah 2"/>
          <p:cNvSpPr>
            <a:spLocks noGrp="1"/>
          </p:cNvSpPr>
          <p:nvPr>
            <p:ph idx="1"/>
          </p:nvPr>
        </p:nvSpPr>
        <p:spPr>
          <a:xfrm>
            <a:off x="457200" y="1600200"/>
            <a:ext cx="8229600" cy="4997152"/>
          </a:xfrm>
        </p:spPr>
        <p:txBody>
          <a:bodyPr>
            <a:normAutofit fontScale="85000" lnSpcReduction="20000"/>
          </a:bodyPr>
          <a:lstStyle/>
          <a:p>
            <a:pPr marL="342900" lvl="1" indent="-342900">
              <a:buClr>
                <a:schemeClr val="accent1"/>
              </a:buClr>
              <a:buSzPct val="75000"/>
              <a:buFont typeface="Wingdings" pitchFamily="2" charset="2"/>
              <a:buChar char=""/>
            </a:pPr>
            <a:r>
              <a:rPr lang="cs-CZ" dirty="0" smtClean="0"/>
              <a:t>veřejný </a:t>
            </a:r>
            <a:r>
              <a:rPr lang="cs-CZ" dirty="0"/>
              <a:t>pořádek </a:t>
            </a:r>
            <a:r>
              <a:rPr lang="cs-CZ" dirty="0" smtClean="0"/>
              <a:t>(NOZ nedefinuje)</a:t>
            </a:r>
            <a:endParaRPr lang="cs-CZ" dirty="0"/>
          </a:p>
          <a:p>
            <a:pPr lvl="1"/>
            <a:r>
              <a:rPr lang="cs-CZ" i="1" dirty="0" smtClean="0"/>
              <a:t>„prostupuje celé právo a zahrnuje pravidla, na nichž leží právní základy společenského řádu zdejší společnosti.“ </a:t>
            </a:r>
            <a:r>
              <a:rPr lang="cs-CZ" dirty="0" smtClean="0"/>
              <a:t>ADZ s. 62; (Eliáš)</a:t>
            </a:r>
          </a:p>
          <a:p>
            <a:pPr lvl="1"/>
            <a:r>
              <a:rPr lang="cs-CZ" dirty="0"/>
              <a:t>„…</a:t>
            </a:r>
            <a:r>
              <a:rPr lang="cs-CZ" i="1" dirty="0"/>
              <a:t>stav věcí vylučující či omezující nebezpečí veřejné poruchy, tzn. poruchy způsobilé ohrozit kohokoli.</a:t>
            </a:r>
            <a:r>
              <a:rPr lang="cs-CZ" dirty="0"/>
              <a:t> “ (I. </a:t>
            </a:r>
            <a:r>
              <a:rPr lang="cs-CZ" dirty="0" err="1"/>
              <a:t>Telec</a:t>
            </a:r>
            <a:r>
              <a:rPr lang="cs-CZ" dirty="0"/>
              <a:t>)</a:t>
            </a:r>
          </a:p>
          <a:p>
            <a:pPr lvl="1"/>
            <a:r>
              <a:rPr lang="cs-CZ" i="1" dirty="0"/>
              <a:t>„…veřejný pořádek představuje základní pravidla právního řádu, na kterých je třeba bezvýhradně trvat, tedy taková pravidla, jejichž dodržení nelze ponechat výlučně na iniciativě dotčených jednotlivců.“ Pravidla mající základ v právním řádu jako takovém. (</a:t>
            </a:r>
            <a:r>
              <a:rPr lang="cs-CZ" i="1" dirty="0" err="1"/>
              <a:t>Melzer</a:t>
            </a:r>
            <a:r>
              <a:rPr lang="cs-CZ" i="1" dirty="0"/>
              <a:t>)</a:t>
            </a:r>
          </a:p>
          <a:p>
            <a:pPr lvl="1"/>
            <a:r>
              <a:rPr lang="cs-CZ" dirty="0" smtClean="0"/>
              <a:t>dle NSS  je porušením veřejného pořádku jednání</a:t>
            </a:r>
            <a:r>
              <a:rPr lang="cs-CZ" dirty="0"/>
              <a:t>, které je „ skutečným, aktuálním a dostatečně závažným ohrožením některého ze základních zájmů společnosti</a:t>
            </a:r>
            <a:r>
              <a:rPr lang="cs-CZ" dirty="0" smtClean="0"/>
              <a:t>“ (NSS 3 As 4/2010-115 z 26. 7. 2011 bod 55)</a:t>
            </a:r>
          </a:p>
          <a:p>
            <a:pPr lvl="2"/>
            <a:r>
              <a:rPr lang="cs-CZ" dirty="0"/>
              <a:t>pojem veřejného pořádku předpokládá krom norem právních užití také norem morálních, sociálních, politických, případně </a:t>
            </a:r>
            <a:r>
              <a:rPr lang="cs-CZ" dirty="0" smtClean="0"/>
              <a:t>náboženských (bod 31)</a:t>
            </a:r>
          </a:p>
          <a:p>
            <a:pPr lvl="2"/>
            <a:r>
              <a:rPr lang="cs-CZ" dirty="0" smtClean="0"/>
              <a:t>neexistuje jediný veřejný pořádek pro celý právní řád, resp. nějaký faktický stav společnosti (bod 31)</a:t>
            </a:r>
          </a:p>
          <a:p>
            <a:pPr lvl="2"/>
            <a:r>
              <a:rPr lang="cs-CZ" dirty="0"/>
              <a:t>veřejný pořádek je nutno chápat a vykládat v kontextu dané právní úpravy a vycházet přitom z jejího </a:t>
            </a:r>
            <a:r>
              <a:rPr lang="cs-CZ" dirty="0" smtClean="0"/>
              <a:t>účelu (bod 32)</a:t>
            </a:r>
          </a:p>
          <a:p>
            <a:r>
              <a:rPr lang="cs-CZ" dirty="0" smtClean="0"/>
              <a:t>např. pravidla pro vznik a zánik manželství, rozdělení věcí, nabytí zletilosti…</a:t>
            </a:r>
          </a:p>
          <a:p>
            <a:r>
              <a:rPr lang="cs-CZ" dirty="0" smtClean="0"/>
              <a:t>konstatování střetu vyžaduje přesné odůvodnění</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21</a:t>
            </a:fld>
            <a:endParaRPr lang="cs-CZ"/>
          </a:p>
        </p:txBody>
      </p:sp>
    </p:spTree>
    <p:extLst>
      <p:ext uri="{BB962C8B-B14F-4D97-AF65-F5344CB8AC3E}">
        <p14:creationId xmlns:p14="http://schemas.microsoft.com/office/powerpoint/2010/main" val="3329834772"/>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4853136"/>
          </a:xfrm>
        </p:spPr>
        <p:txBody>
          <a:bodyPr>
            <a:normAutofit fontScale="85000" lnSpcReduction="20000"/>
          </a:bodyPr>
          <a:lstStyle/>
          <a:p>
            <a:pPr lvl="1"/>
            <a:r>
              <a:rPr lang="cs-CZ" dirty="0" smtClean="0"/>
              <a:t>přijetí s modifikací je odmítnutím a považuje se (PF?) za novou </a:t>
            </a:r>
            <a:r>
              <a:rPr lang="cs-CZ" dirty="0" err="1" smtClean="0"/>
              <a:t>nab</a:t>
            </a:r>
            <a:r>
              <a:rPr lang="cs-CZ" dirty="0" smtClean="0"/>
              <a:t>. (§ 1740/2) </a:t>
            </a:r>
          </a:p>
          <a:p>
            <a:pPr lvl="2"/>
            <a:r>
              <a:rPr lang="cs-CZ" dirty="0" smtClean="0"/>
              <a:t>x vymezení téhož obsahu jinými slovy</a:t>
            </a:r>
          </a:p>
          <a:p>
            <a:pPr lvl="2"/>
            <a:r>
              <a:rPr lang="cs-CZ" dirty="0" smtClean="0"/>
              <a:t>x přijetí s nepodstatnou změnou podmínek (§ 1740/3)</a:t>
            </a:r>
          </a:p>
          <a:p>
            <a:pPr lvl="3"/>
            <a:r>
              <a:rPr lang="cs-CZ" dirty="0" smtClean="0"/>
              <a:t>x oferent bez zbytečného odkladu odmítne</a:t>
            </a:r>
          </a:p>
          <a:p>
            <a:pPr lvl="3"/>
            <a:r>
              <a:rPr lang="cs-CZ" dirty="0" smtClean="0"/>
              <a:t>x oferent předem vyloučil</a:t>
            </a:r>
          </a:p>
          <a:p>
            <a:pPr lvl="3"/>
            <a:r>
              <a:rPr lang="cs-CZ" dirty="0" smtClean="0"/>
              <a:t>podstatné? dle čl. 19/3 CISG se: „</a:t>
            </a:r>
            <a:r>
              <a:rPr lang="en-US" dirty="0"/>
              <a:t> </a:t>
            </a:r>
            <a:r>
              <a:rPr lang="en-US" dirty="0" err="1"/>
              <a:t>týkají</a:t>
            </a:r>
            <a:r>
              <a:rPr lang="en-US" dirty="0"/>
              <a:t> </a:t>
            </a:r>
            <a:r>
              <a:rPr lang="en-US" dirty="0" err="1"/>
              <a:t>zejména</a:t>
            </a:r>
            <a:r>
              <a:rPr lang="en-US" dirty="0"/>
              <a:t> </a:t>
            </a:r>
            <a:r>
              <a:rPr lang="en-US" dirty="0" err="1"/>
              <a:t>kupní</a:t>
            </a:r>
            <a:r>
              <a:rPr lang="en-US" dirty="0"/>
              <a:t> </a:t>
            </a:r>
            <a:r>
              <a:rPr lang="en-US" dirty="0" err="1"/>
              <a:t>ceny</a:t>
            </a:r>
            <a:r>
              <a:rPr lang="en-US" dirty="0"/>
              <a:t>, </a:t>
            </a:r>
            <a:r>
              <a:rPr lang="en-US" dirty="0" err="1"/>
              <a:t>placení</a:t>
            </a:r>
            <a:r>
              <a:rPr lang="en-US" dirty="0"/>
              <a:t>, </a:t>
            </a:r>
            <a:r>
              <a:rPr lang="en-US" dirty="0" err="1"/>
              <a:t>jakosti</a:t>
            </a:r>
            <a:r>
              <a:rPr lang="en-US" dirty="0"/>
              <a:t> a </a:t>
            </a:r>
            <a:r>
              <a:rPr lang="en-US" dirty="0" err="1"/>
              <a:t>množství</a:t>
            </a:r>
            <a:r>
              <a:rPr lang="en-US" dirty="0"/>
              <a:t> </a:t>
            </a:r>
            <a:r>
              <a:rPr lang="en-US" dirty="0" err="1"/>
              <a:t>zboží</a:t>
            </a:r>
            <a:r>
              <a:rPr lang="en-US" dirty="0"/>
              <a:t>, </a:t>
            </a:r>
            <a:r>
              <a:rPr lang="en-US" dirty="0" err="1"/>
              <a:t>místa</a:t>
            </a:r>
            <a:r>
              <a:rPr lang="en-US" dirty="0"/>
              <a:t> a </a:t>
            </a:r>
            <a:r>
              <a:rPr lang="en-US" dirty="0" err="1"/>
              <a:t>doby</a:t>
            </a:r>
            <a:r>
              <a:rPr lang="en-US" dirty="0"/>
              <a:t> </a:t>
            </a:r>
            <a:r>
              <a:rPr lang="en-US" dirty="0" err="1"/>
              <a:t>dodání</a:t>
            </a:r>
            <a:r>
              <a:rPr lang="en-US" dirty="0"/>
              <a:t>, </a:t>
            </a:r>
            <a:r>
              <a:rPr lang="en-US" dirty="0" err="1"/>
              <a:t>rozsahu</a:t>
            </a:r>
            <a:r>
              <a:rPr lang="en-US" dirty="0"/>
              <a:t> </a:t>
            </a:r>
            <a:r>
              <a:rPr lang="en-US" dirty="0" err="1"/>
              <a:t>odpovědnosti</a:t>
            </a:r>
            <a:r>
              <a:rPr lang="en-US" dirty="0"/>
              <a:t> </a:t>
            </a:r>
            <a:r>
              <a:rPr lang="en-US" dirty="0" err="1"/>
              <a:t>jedné</a:t>
            </a:r>
            <a:r>
              <a:rPr lang="en-US" dirty="0"/>
              <a:t> </a:t>
            </a:r>
            <a:r>
              <a:rPr lang="en-US" dirty="0" err="1"/>
              <a:t>strany</a:t>
            </a:r>
            <a:r>
              <a:rPr lang="en-US" dirty="0"/>
              <a:t> </a:t>
            </a:r>
            <a:r>
              <a:rPr lang="en-US" dirty="0" err="1"/>
              <a:t>vůči</a:t>
            </a:r>
            <a:r>
              <a:rPr lang="en-US" dirty="0"/>
              <a:t> </a:t>
            </a:r>
            <a:r>
              <a:rPr lang="en-US" dirty="0" err="1"/>
              <a:t>druhé</a:t>
            </a:r>
            <a:r>
              <a:rPr lang="en-US" dirty="0"/>
              <a:t> </a:t>
            </a:r>
            <a:r>
              <a:rPr lang="en-US" dirty="0" err="1"/>
              <a:t>straně</a:t>
            </a:r>
            <a:r>
              <a:rPr lang="en-US" dirty="0"/>
              <a:t> </a:t>
            </a:r>
            <a:r>
              <a:rPr lang="en-US" dirty="0" err="1"/>
              <a:t>nebo</a:t>
            </a:r>
            <a:r>
              <a:rPr lang="en-US" dirty="0"/>
              <a:t> </a:t>
            </a:r>
            <a:r>
              <a:rPr lang="en-US" dirty="0" err="1"/>
              <a:t>řešení</a:t>
            </a:r>
            <a:r>
              <a:rPr lang="en-US" dirty="0"/>
              <a:t> </a:t>
            </a:r>
            <a:r>
              <a:rPr lang="en-US" dirty="0" err="1"/>
              <a:t>sporů</a:t>
            </a:r>
            <a:r>
              <a:rPr lang="en-US" dirty="0"/>
              <a:t>,</a:t>
            </a:r>
            <a:r>
              <a:rPr lang="cs-CZ" dirty="0" smtClean="0"/>
              <a:t>“ (č. 160/1991 Sb.)?</a:t>
            </a:r>
          </a:p>
          <a:p>
            <a:pPr lvl="1"/>
            <a:r>
              <a:rPr lang="cs-CZ" dirty="0" smtClean="0"/>
              <a:t>účinnost </a:t>
            </a:r>
            <a:r>
              <a:rPr lang="cs-CZ" dirty="0"/>
              <a:t>dojitím navrhovateli (§ 570) → smlouva uzavřena (§ 1745)</a:t>
            </a:r>
          </a:p>
          <a:p>
            <a:pPr lvl="2"/>
            <a:r>
              <a:rPr lang="cs-CZ" dirty="0" smtClean="0"/>
              <a:t>x více oblátů nebo určitý počet z nich (§ 1741)</a:t>
            </a:r>
          </a:p>
          <a:p>
            <a:pPr lvl="2"/>
            <a:r>
              <a:rPr lang="cs-CZ" dirty="0" smtClean="0"/>
              <a:t>x pozdní přijetí (§ 1743; alt.) má účinky včasného</a:t>
            </a:r>
          </a:p>
          <a:p>
            <a:pPr lvl="3"/>
            <a:r>
              <a:rPr lang="cs-CZ" dirty="0" smtClean="0"/>
              <a:t>oferent bez zbytečného odkladu</a:t>
            </a:r>
          </a:p>
          <a:p>
            <a:pPr lvl="4"/>
            <a:r>
              <a:rPr lang="cs-CZ" dirty="0" smtClean="0"/>
              <a:t>potvrdí </a:t>
            </a:r>
            <a:r>
              <a:rPr lang="cs-CZ" dirty="0" err="1" smtClean="0"/>
              <a:t>oblátovi</a:t>
            </a:r>
            <a:r>
              <a:rPr lang="cs-CZ" dirty="0" smtClean="0"/>
              <a:t>, že přijetí považuje za včasné </a:t>
            </a:r>
          </a:p>
          <a:p>
            <a:pPr lvl="4"/>
            <a:r>
              <a:rPr lang="cs-CZ" dirty="0" smtClean="0"/>
              <a:t>začne se chovat v souladu s nabídkou</a:t>
            </a:r>
          </a:p>
          <a:p>
            <a:pPr lvl="3"/>
            <a:r>
              <a:rPr lang="cs-CZ" dirty="0" smtClean="0"/>
              <a:t>neobvyklost přepravy </a:t>
            </a:r>
          </a:p>
          <a:p>
            <a:pPr lvl="4"/>
            <a:r>
              <a:rPr lang="cs-CZ" dirty="0" smtClean="0"/>
              <a:t>plyne-li z písemné akceptace, že by jinak byla včasná</a:t>
            </a:r>
          </a:p>
          <a:p>
            <a:pPr lvl="4"/>
            <a:r>
              <a:rPr lang="cs-CZ" dirty="0" smtClean="0"/>
              <a:t>x oferent bez zbytečného odkladu oznámí, že zanikla</a:t>
            </a:r>
          </a:p>
          <a:p>
            <a:pPr lvl="3"/>
            <a:r>
              <a:rPr lang="cs-CZ" dirty="0" smtClean="0"/>
              <a:t>u </a:t>
            </a:r>
            <a:r>
              <a:rPr lang="cs-CZ" dirty="0"/>
              <a:t>veřejné soutěže § </a:t>
            </a:r>
            <a:r>
              <a:rPr lang="cs-CZ" dirty="0" smtClean="0"/>
              <a:t>1778/1</a:t>
            </a:r>
          </a:p>
          <a:p>
            <a:pPr lvl="4"/>
            <a:r>
              <a:rPr lang="cs-CZ" dirty="0" smtClean="0"/>
              <a:t>x  oferent </a:t>
            </a:r>
            <a:r>
              <a:rPr lang="cs-CZ" dirty="0"/>
              <a:t>bez zbytečného odkladu </a:t>
            </a:r>
            <a:r>
              <a:rPr lang="cs-CZ" dirty="0" smtClean="0"/>
              <a:t>sdělí, </a:t>
            </a:r>
            <a:r>
              <a:rPr lang="cs-CZ" dirty="0"/>
              <a:t>že </a:t>
            </a:r>
            <a:r>
              <a:rPr lang="cs-CZ" dirty="0" smtClean="0"/>
              <a:t>odmítá jako opožděné</a:t>
            </a:r>
          </a:p>
          <a:p>
            <a:pPr lvl="2"/>
            <a:r>
              <a:rPr lang="cs-CZ" dirty="0" smtClean="0"/>
              <a:t>x faktická akceptace (§ 1744; výjimka)</a:t>
            </a:r>
          </a:p>
          <a:p>
            <a:pPr lvl="3"/>
            <a:r>
              <a:rPr lang="cs-CZ" dirty="0" smtClean="0"/>
              <a:t>v okamžiku kdy došlo k jednání</a:t>
            </a:r>
          </a:p>
          <a:p>
            <a:pPr lvl="1"/>
            <a:r>
              <a:rPr lang="cs-CZ" dirty="0" smtClean="0"/>
              <a:t>zrušení (§ 1742; § 572)</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210</a:t>
            </a:fld>
            <a:endParaRPr lang="cs-CZ"/>
          </a:p>
        </p:txBody>
      </p:sp>
    </p:spTree>
    <p:extLst>
      <p:ext uri="{BB962C8B-B14F-4D97-AF65-F5344CB8AC3E}">
        <p14:creationId xmlns:p14="http://schemas.microsoft.com/office/powerpoint/2010/main" val="3476462719"/>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smlouvy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smluvní typ určují podstatné náležitosti (§ 1746/1)</a:t>
            </a:r>
          </a:p>
          <a:p>
            <a:pPr lvl="1"/>
            <a:r>
              <a:rPr lang="cs-CZ" dirty="0" smtClean="0"/>
              <a:t>stanoveny v základním ustanovení pro upravené smluvní typy</a:t>
            </a:r>
          </a:p>
          <a:p>
            <a:pPr lvl="2"/>
            <a:r>
              <a:rPr lang="cs-CZ" dirty="0"/>
              <a:t>Uzavřou-li účastníci smlouvu, jejíž podstatné náležitosti lze podřadit pod některý ze smluvních typů, upravených v občanském zákoníku, řídí se tato smlouva kogentními, a pokud účastníci ve smlouvě nedohodli něco jiného, i dispozitivními ustanoveními občanského zákoníku upravujícími daný typ smlouvy. (NS 30 </a:t>
            </a:r>
            <a:r>
              <a:rPr lang="cs-CZ" dirty="0" err="1"/>
              <a:t>Cdo</a:t>
            </a:r>
            <a:r>
              <a:rPr lang="cs-CZ" dirty="0"/>
              <a:t> </a:t>
            </a:r>
            <a:r>
              <a:rPr lang="cs-CZ" dirty="0" smtClean="0"/>
              <a:t>867/2007 z 20.5.2008, </a:t>
            </a:r>
            <a:r>
              <a:rPr lang="cs-CZ" dirty="0"/>
              <a:t>22 </a:t>
            </a:r>
            <a:r>
              <a:rPr lang="cs-CZ" dirty="0" err="1"/>
              <a:t>Cdo</a:t>
            </a:r>
            <a:r>
              <a:rPr lang="cs-CZ" dirty="0"/>
              <a:t> </a:t>
            </a:r>
            <a:r>
              <a:rPr lang="cs-CZ" dirty="0" smtClean="0"/>
              <a:t>522/2001 z 4.9.2002)</a:t>
            </a:r>
          </a:p>
          <a:p>
            <a:pPr lvl="2"/>
            <a:r>
              <a:rPr lang="cs-CZ" dirty="0"/>
              <a:t>Názor dovolatelů, že jejich ujednání mělo být posouzeno jako platná smlouva </a:t>
            </a:r>
            <a:r>
              <a:rPr lang="cs-CZ" dirty="0" err="1"/>
              <a:t>inominátní</a:t>
            </a:r>
            <a:r>
              <a:rPr lang="cs-CZ" dirty="0"/>
              <a:t> podle § 51 </a:t>
            </a:r>
            <a:r>
              <a:rPr lang="cs-CZ" dirty="0" err="1"/>
              <a:t>obč</a:t>
            </a:r>
            <a:r>
              <a:rPr lang="cs-CZ" dirty="0"/>
              <a:t>. zák. , není správný, neboť směřuje-li smlouva k uzavření smlouvy o převodu nemovitostí, jsou takové smlouvy jako smluvní typy upraveny v občanském zákoníku (smlouva kupní, darovací a směnná), přičemž převod oproti úhradě peněžitého dluhu představuje smlouvu kupní, takže se v dané věci o smlouvu o budoucí smlouvě </a:t>
            </a:r>
            <a:r>
              <a:rPr lang="cs-CZ" dirty="0" err="1"/>
              <a:t>inominátní</a:t>
            </a:r>
            <a:r>
              <a:rPr lang="cs-CZ" dirty="0"/>
              <a:t> nejedná. (NS 25 </a:t>
            </a:r>
            <a:r>
              <a:rPr lang="cs-CZ" dirty="0" err="1"/>
              <a:t>Cdo</a:t>
            </a:r>
            <a:r>
              <a:rPr lang="cs-CZ" dirty="0"/>
              <a:t> </a:t>
            </a:r>
            <a:r>
              <a:rPr lang="cs-CZ" dirty="0" smtClean="0"/>
              <a:t>915/98 z 21.6.2000)</a:t>
            </a:r>
          </a:p>
          <a:p>
            <a:pPr lvl="1"/>
            <a:r>
              <a:rPr lang="cs-CZ" dirty="0" smtClean="0"/>
              <a:t>smlouvy pojmenované a jejich smíšení</a:t>
            </a:r>
          </a:p>
          <a:p>
            <a:r>
              <a:rPr lang="cs-CZ" dirty="0" smtClean="0"/>
              <a:t>nepojmenované smlouvy (</a:t>
            </a:r>
            <a:r>
              <a:rPr lang="cs-CZ" dirty="0" err="1" smtClean="0"/>
              <a:t>inominátní</a:t>
            </a:r>
            <a:r>
              <a:rPr lang="cs-CZ" dirty="0" smtClean="0"/>
              <a:t>; § 1725, 1746/2)</a:t>
            </a:r>
          </a:p>
          <a:p>
            <a:pPr lvl="1"/>
            <a:r>
              <a:rPr lang="cs-CZ" dirty="0" smtClean="0"/>
              <a:t>řídí se ujednaným a subsidiárně ustanoveními, které se týkají právního případu jim co do obsahu a účelu nejbližšího (§ 10/1)</a:t>
            </a:r>
          </a:p>
          <a:p>
            <a:pPr lvl="1"/>
            <a:endParaRPr lang="cs-CZ" dirty="0" smtClean="0"/>
          </a:p>
          <a:p>
            <a:pPr lvl="1"/>
            <a:endParaRPr lang="cs-CZ" dirty="0"/>
          </a:p>
          <a:p>
            <a:pPr lvl="2"/>
            <a:endParaRPr lang="cs-CZ" dirty="0" smtClean="0"/>
          </a:p>
          <a:p>
            <a:pPr lvl="2"/>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211</a:t>
            </a:fld>
            <a:endParaRPr lang="cs-CZ"/>
          </a:p>
        </p:txBody>
      </p:sp>
    </p:spTree>
    <p:extLst>
      <p:ext uri="{BB962C8B-B14F-4D97-AF65-F5344CB8AC3E}">
        <p14:creationId xmlns:p14="http://schemas.microsoft.com/office/powerpoint/2010/main" val="1416699018"/>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dirty="0" smtClean="0"/>
              <a:t>výklad bezúplatných smluv (§ 1747; </a:t>
            </a:r>
            <a:r>
              <a:rPr lang="cs-CZ" dirty="0" err="1" smtClean="0"/>
              <a:t>spec</a:t>
            </a:r>
            <a:r>
              <a:rPr lang="cs-CZ" dirty="0" smtClean="0"/>
              <a:t>. k § 557)</a:t>
            </a:r>
          </a:p>
          <a:p>
            <a:pPr lvl="1"/>
            <a:r>
              <a:rPr lang="cs-CZ" dirty="0" smtClean="0"/>
              <a:t>dar (§ 2055), </a:t>
            </a:r>
            <a:r>
              <a:rPr lang="cs-CZ" dirty="0" err="1" smtClean="0"/>
              <a:t>výprosa</a:t>
            </a:r>
            <a:r>
              <a:rPr lang="cs-CZ" dirty="0" smtClean="0"/>
              <a:t> (§ 2189), výpůjčka (§ 2193), příkaz (§ 2430), licence (§ 2358), zápůjčka (§ 2390), úschova (§ 2402), péče o zdraví (§ 2636), důchod (§ 2701), výměnek (§ 2707), …</a:t>
            </a:r>
          </a:p>
          <a:p>
            <a:r>
              <a:rPr lang="cs-CZ" dirty="0" smtClean="0"/>
              <a:t>ujednání doplnění obsahu</a:t>
            </a:r>
          </a:p>
          <a:p>
            <a:pPr lvl="1"/>
            <a:r>
              <a:rPr lang="cs-CZ" dirty="0" smtClean="0"/>
              <a:t>dodatečně </a:t>
            </a:r>
            <a:r>
              <a:rPr lang="cs-CZ" dirty="0"/>
              <a:t>(§ 1748)</a:t>
            </a:r>
            <a:endParaRPr lang="cs-CZ" dirty="0" smtClean="0"/>
          </a:p>
          <a:p>
            <a:pPr lvl="1"/>
            <a:r>
              <a:rPr lang="cs-CZ" u="sng" dirty="0" smtClean="0"/>
              <a:t>třetí osobou (§ 1749)</a:t>
            </a:r>
          </a:p>
          <a:p>
            <a:pPr lvl="2"/>
            <a:r>
              <a:rPr lang="cs-CZ" dirty="0" smtClean="0"/>
              <a:t>x soud</a:t>
            </a:r>
          </a:p>
          <a:p>
            <a:pPr lvl="3"/>
            <a:r>
              <a:rPr lang="cs-CZ" dirty="0" smtClean="0"/>
              <a:t>promlčení (§ 634; 1 rok)</a:t>
            </a:r>
          </a:p>
          <a:p>
            <a:pPr lvl="1"/>
            <a:r>
              <a:rPr lang="cs-CZ" dirty="0" smtClean="0"/>
              <a:t>→ PDV podmínky odkládající účinnost (§ 548/2)</a:t>
            </a:r>
          </a:p>
          <a:p>
            <a:pPr lvl="2"/>
            <a:r>
              <a:rPr lang="cs-CZ" dirty="0" smtClean="0"/>
              <a:t>→ </a:t>
            </a:r>
            <a:r>
              <a:rPr lang="cs-CZ" dirty="0" err="1" smtClean="0"/>
              <a:t>sml</a:t>
            </a:r>
            <a:r>
              <a:rPr lang="cs-CZ" dirty="0" smtClean="0"/>
              <a:t>. uzavřená, ale neúčinná</a:t>
            </a:r>
          </a:p>
          <a:p>
            <a:pPr lvl="1"/>
            <a:r>
              <a:rPr lang="cs-CZ" dirty="0" smtClean="0"/>
              <a:t>nenavrhne-li oprávněný doplnění PDV zrušení </a:t>
            </a:r>
            <a:r>
              <a:rPr lang="cs-CZ" dirty="0" err="1" smtClean="0"/>
              <a:t>sml</a:t>
            </a:r>
            <a:r>
              <a:rPr lang="cs-CZ" dirty="0" smtClean="0"/>
              <a:t>. ex </a:t>
            </a:r>
            <a:r>
              <a:rPr lang="cs-CZ" dirty="0" err="1" smtClean="0"/>
              <a:t>tunc</a:t>
            </a:r>
            <a:r>
              <a:rPr lang="cs-CZ" dirty="0" smtClean="0"/>
              <a:t> (§ 1750)</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212</a:t>
            </a:fld>
            <a:endParaRPr lang="cs-CZ"/>
          </a:p>
        </p:txBody>
      </p:sp>
    </p:spTree>
    <p:extLst>
      <p:ext uri="{BB962C8B-B14F-4D97-AF65-F5344CB8AC3E}">
        <p14:creationId xmlns:p14="http://schemas.microsoft.com/office/powerpoint/2010/main" val="2252562348"/>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obchodní podmínky (§ 1751; </a:t>
            </a:r>
            <a:r>
              <a:rPr lang="cs-CZ" dirty="0"/>
              <a:t>PDV adhezní </a:t>
            </a:r>
            <a:r>
              <a:rPr lang="cs-CZ" dirty="0" err="1"/>
              <a:t>sml</a:t>
            </a:r>
            <a:r>
              <a:rPr lang="cs-CZ" dirty="0"/>
              <a:t>. § 1798/2; </a:t>
            </a:r>
            <a:r>
              <a:rPr lang="cs-CZ" dirty="0" smtClean="0"/>
              <a:t>u LS § 2373/1; § 273 </a:t>
            </a:r>
            <a:r>
              <a:rPr lang="cs-CZ" dirty="0" err="1" smtClean="0"/>
              <a:t>ObchZ</a:t>
            </a:r>
            <a:r>
              <a:rPr lang="cs-CZ" dirty="0" smtClean="0"/>
              <a:t>)</a:t>
            </a:r>
          </a:p>
          <a:p>
            <a:pPr lvl="1"/>
            <a:r>
              <a:rPr lang="cs-CZ" dirty="0" smtClean="0"/>
              <a:t>připojené k nabídce nebo stranám známé</a:t>
            </a:r>
          </a:p>
          <a:p>
            <a:pPr lvl="2"/>
            <a:r>
              <a:rPr lang="cs-CZ" dirty="0" smtClean="0"/>
              <a:t>mezi podnikateli i vypracované obornými nebo zájmovými </a:t>
            </a:r>
            <a:r>
              <a:rPr lang="cs-CZ" dirty="0" err="1" smtClean="0"/>
              <a:t>org</a:t>
            </a:r>
            <a:r>
              <a:rPr lang="cs-CZ" dirty="0" smtClean="0"/>
              <a:t>.</a:t>
            </a:r>
          </a:p>
          <a:p>
            <a:pPr lvl="1"/>
            <a:r>
              <a:rPr lang="cs-CZ" dirty="0" smtClean="0"/>
              <a:t>priorita smlouvy</a:t>
            </a:r>
          </a:p>
          <a:p>
            <a:pPr lvl="1"/>
            <a:r>
              <a:rPr lang="cs-CZ" u="sng" dirty="0" smtClean="0"/>
              <a:t>rozpor obchodních podmínek v ofertě a akceptaci (§ 1751/2)</a:t>
            </a:r>
          </a:p>
          <a:p>
            <a:pPr lvl="2"/>
            <a:r>
              <a:rPr lang="cs-CZ" dirty="0" smtClean="0"/>
              <a:t>→ </a:t>
            </a:r>
            <a:r>
              <a:rPr lang="cs-CZ" dirty="0" err="1" smtClean="0"/>
              <a:t>sml</a:t>
            </a:r>
            <a:r>
              <a:rPr lang="cs-CZ" dirty="0" smtClean="0"/>
              <a:t>. uzavřena v tom rozsahu, kde nejsou v rozporu (</a:t>
            </a:r>
            <a:r>
              <a:rPr lang="cs-CZ" dirty="0" err="1" smtClean="0"/>
              <a:t>knock-out</a:t>
            </a:r>
            <a:r>
              <a:rPr lang="cs-CZ" dirty="0" smtClean="0"/>
              <a:t>)</a:t>
            </a:r>
          </a:p>
          <a:p>
            <a:pPr lvl="3"/>
            <a:r>
              <a:rPr lang="cs-CZ" dirty="0" smtClean="0"/>
              <a:t>i když to obchodní podmínky vylučují (PDN; ujednat lze jinak)</a:t>
            </a:r>
          </a:p>
          <a:p>
            <a:pPr lvl="3"/>
            <a:r>
              <a:rPr lang="cs-CZ" dirty="0" smtClean="0"/>
              <a:t>x vyloučení </a:t>
            </a:r>
            <a:r>
              <a:rPr lang="cs-CZ" dirty="0" err="1" smtClean="0"/>
              <a:t>sml</a:t>
            </a:r>
            <a:r>
              <a:rPr lang="cs-CZ" dirty="0" smtClean="0"/>
              <a:t>. stranou bez odkladu po výměně PJ</a:t>
            </a:r>
          </a:p>
          <a:p>
            <a:pPr lvl="2"/>
            <a:r>
              <a:rPr lang="cs-CZ" dirty="0" smtClean="0"/>
              <a:t>za SOZ srov. NS </a:t>
            </a:r>
            <a:r>
              <a:rPr lang="cs-CZ" dirty="0"/>
              <a:t>23 </a:t>
            </a:r>
            <a:r>
              <a:rPr lang="cs-CZ" dirty="0" err="1"/>
              <a:t>Cdo</a:t>
            </a:r>
            <a:r>
              <a:rPr lang="cs-CZ" dirty="0"/>
              <a:t> 54/2010 28.7.2010 – </a:t>
            </a:r>
            <a:r>
              <a:rPr lang="cs-CZ" dirty="0" err="1"/>
              <a:t>battle</a:t>
            </a:r>
            <a:r>
              <a:rPr lang="cs-CZ" dirty="0"/>
              <a:t> </a:t>
            </a:r>
            <a:r>
              <a:rPr lang="cs-CZ" dirty="0" err="1"/>
              <a:t>of</a:t>
            </a:r>
            <a:r>
              <a:rPr lang="cs-CZ" dirty="0"/>
              <a:t> </a:t>
            </a:r>
            <a:r>
              <a:rPr lang="cs-CZ" dirty="0" err="1"/>
              <a:t>the</a:t>
            </a:r>
            <a:r>
              <a:rPr lang="cs-CZ" dirty="0"/>
              <a:t> </a:t>
            </a:r>
            <a:r>
              <a:rPr lang="cs-CZ" dirty="0" err="1"/>
              <a:t>forms</a:t>
            </a:r>
            <a:endParaRPr lang="cs-CZ" dirty="0" smtClean="0"/>
          </a:p>
          <a:p>
            <a:pPr lvl="1"/>
            <a:r>
              <a:rPr lang="cs-CZ" u="sng" dirty="0" smtClean="0"/>
              <a:t>ustanovení, které druhá strana nemohla rozumně očekávat, je neúčinné </a:t>
            </a:r>
            <a:r>
              <a:rPr lang="cs-CZ" u="sng" dirty="0"/>
              <a:t>x přijala </a:t>
            </a:r>
            <a:r>
              <a:rPr lang="cs-CZ" u="sng" dirty="0" smtClean="0"/>
              <a:t>výslovně (§ 1753; k </a:t>
            </a:r>
            <a:r>
              <a:rPr lang="cs-CZ" u="sng" dirty="0"/>
              <a:t>opačnému ujednání se </a:t>
            </a:r>
            <a:r>
              <a:rPr lang="cs-CZ" u="sng" dirty="0" smtClean="0"/>
              <a:t>nepřihlíží)</a:t>
            </a:r>
          </a:p>
          <a:p>
            <a:pPr lvl="2"/>
            <a:r>
              <a:rPr lang="cs-CZ" dirty="0" smtClean="0"/>
              <a:t> vzhledem k obsahu i způsobu vyjádření</a:t>
            </a:r>
          </a:p>
          <a:p>
            <a:pPr lvl="2"/>
            <a:r>
              <a:rPr lang="cs-CZ" dirty="0" smtClean="0"/>
              <a:t>rozumně očekávat = presumuje se, že je nikdo nečte (§ 583 x 33 Odo  1560/2006 z 26.2.2009)</a:t>
            </a:r>
          </a:p>
          <a:p>
            <a:pPr lvl="1"/>
            <a:r>
              <a:rPr lang="cs-CZ" dirty="0" smtClean="0"/>
              <a:t>možnost dovolat se neúčinnosti OP</a:t>
            </a:r>
          </a:p>
          <a:p>
            <a:pPr lvl="2"/>
            <a:r>
              <a:rPr lang="cs-CZ" dirty="0" smtClean="0"/>
              <a:t>o úroku z prodlení (§1972/2, § 1964)</a:t>
            </a:r>
          </a:p>
          <a:p>
            <a:pPr lvl="2"/>
            <a:r>
              <a:rPr lang="cs-CZ" dirty="0" smtClean="0"/>
              <a:t>o delší splatnosti (§ 1972/2, § 1963)</a:t>
            </a:r>
          </a:p>
          <a:p>
            <a:r>
              <a:rPr lang="cs-CZ" dirty="0" smtClean="0"/>
              <a:t>vykládací pravidla (§ 1754)</a:t>
            </a:r>
          </a:p>
          <a:p>
            <a:pPr lvl="1"/>
            <a:r>
              <a:rPr lang="cs-CZ" dirty="0" smtClean="0"/>
              <a:t>vůči nepodnikateli se doložky lze dovolávat jen, byl-li mu její význam znám </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213</a:t>
            </a:fld>
            <a:endParaRPr lang="cs-CZ"/>
          </a:p>
        </p:txBody>
      </p:sp>
    </p:spTree>
    <p:extLst>
      <p:ext uri="{BB962C8B-B14F-4D97-AF65-F5344CB8AC3E}">
        <p14:creationId xmlns:p14="http://schemas.microsoft.com/office/powerpoint/2010/main" val="4038340180"/>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141168"/>
          </a:xfrm>
        </p:spPr>
        <p:txBody>
          <a:bodyPr>
            <a:normAutofit lnSpcReduction="10000"/>
          </a:bodyPr>
          <a:lstStyle/>
          <a:p>
            <a:pPr lvl="1"/>
            <a:r>
              <a:rPr lang="cs-CZ" dirty="0" smtClean="0"/>
              <a:t>ujednání možnosti jednostranné změny OP (§ 1752)</a:t>
            </a:r>
          </a:p>
          <a:p>
            <a:pPr lvl="2"/>
            <a:r>
              <a:rPr lang="cs-CZ" dirty="0" smtClean="0"/>
              <a:t>podmínky</a:t>
            </a:r>
          </a:p>
          <a:p>
            <a:pPr lvl="3"/>
            <a:r>
              <a:rPr lang="cs-CZ" dirty="0" smtClean="0"/>
              <a:t>uzavírá-li strana</a:t>
            </a:r>
          </a:p>
          <a:p>
            <a:pPr lvl="4"/>
            <a:r>
              <a:rPr lang="cs-CZ" dirty="0" smtClean="0"/>
              <a:t>v běžném obch. styku</a:t>
            </a:r>
          </a:p>
          <a:p>
            <a:pPr lvl="4"/>
            <a:r>
              <a:rPr lang="cs-CZ" dirty="0" smtClean="0"/>
              <a:t>s větším počtem osob</a:t>
            </a:r>
          </a:p>
          <a:p>
            <a:pPr lvl="4"/>
            <a:r>
              <a:rPr lang="cs-CZ" dirty="0" err="1" smtClean="0"/>
              <a:t>sml</a:t>
            </a:r>
            <a:r>
              <a:rPr lang="cs-CZ" dirty="0" smtClean="0"/>
              <a:t>. zavazující dlouhodobě</a:t>
            </a:r>
          </a:p>
          <a:p>
            <a:pPr lvl="4"/>
            <a:r>
              <a:rPr lang="cs-CZ" dirty="0" smtClean="0"/>
              <a:t>k opět. plněním stejného druhu</a:t>
            </a:r>
          </a:p>
          <a:p>
            <a:pPr lvl="4" algn="just"/>
            <a:r>
              <a:rPr lang="cs-CZ" dirty="0" smtClean="0"/>
              <a:t>s odkazem na OP</a:t>
            </a:r>
          </a:p>
          <a:p>
            <a:pPr lvl="3"/>
            <a:r>
              <a:rPr lang="cs-CZ" dirty="0" smtClean="0"/>
              <a:t>vyplývá-li z povahy závazku</a:t>
            </a:r>
          </a:p>
          <a:p>
            <a:pPr lvl="4"/>
            <a:r>
              <a:rPr lang="cs-CZ" dirty="0" smtClean="0"/>
              <a:t>již při jednání o uzavření smlouvy</a:t>
            </a:r>
          </a:p>
          <a:p>
            <a:pPr lvl="4"/>
            <a:r>
              <a:rPr lang="cs-CZ" dirty="0" smtClean="0"/>
              <a:t>rozumná potřeba pozdější změny OP</a:t>
            </a:r>
          </a:p>
          <a:p>
            <a:pPr lvl="2"/>
            <a:r>
              <a:rPr lang="cs-CZ" dirty="0" smtClean="0"/>
              <a:t>v </a:t>
            </a:r>
            <a:r>
              <a:rPr lang="cs-CZ" dirty="0"/>
              <a:t>přiměřeném </a:t>
            </a:r>
            <a:r>
              <a:rPr lang="cs-CZ" dirty="0" smtClean="0"/>
              <a:t>rozsahu</a:t>
            </a:r>
          </a:p>
          <a:p>
            <a:pPr lvl="3"/>
            <a:r>
              <a:rPr lang="cs-CZ" dirty="0" smtClean="0"/>
              <a:t>nebyl-li rozsah ujednán, nepřihlíží se k změnám… (§ 1752/2)</a:t>
            </a:r>
            <a:endParaRPr lang="cs-CZ" dirty="0"/>
          </a:p>
          <a:p>
            <a:pPr lvl="2"/>
            <a:r>
              <a:rPr lang="cs-CZ" dirty="0" smtClean="0"/>
              <a:t>náležitosti</a:t>
            </a:r>
          </a:p>
          <a:p>
            <a:pPr lvl="3"/>
            <a:r>
              <a:rPr lang="cs-CZ" dirty="0" smtClean="0"/>
              <a:t>notifikace</a:t>
            </a:r>
          </a:p>
          <a:p>
            <a:pPr lvl="3"/>
            <a:r>
              <a:rPr lang="cs-CZ" dirty="0" smtClean="0"/>
              <a:t>právo odmítnout a vypovědět s dostatečnou výpovědní dobou</a:t>
            </a:r>
          </a:p>
          <a:p>
            <a:pPr lvl="4"/>
            <a:r>
              <a:rPr lang="cs-CZ" dirty="0" smtClean="0"/>
              <a:t>nepřihlíží se k zvláštním povinnostem zatěžující vypovídajícího</a:t>
            </a:r>
          </a:p>
          <a:p>
            <a:pPr lvl="1"/>
            <a:r>
              <a:rPr lang="cs-CZ" dirty="0" smtClean="0"/>
              <a:t>x </a:t>
            </a:r>
            <a:r>
              <a:rPr lang="cs-CZ" dirty="0" err="1" smtClean="0"/>
              <a:t>sml</a:t>
            </a:r>
            <a:r>
              <a:rPr lang="cs-CZ" dirty="0" smtClean="0"/>
              <a:t>. jen dohodou (lze ujednat přijetí změn mlčky)</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214</a:t>
            </a:fld>
            <a:endParaRPr lang="cs-CZ"/>
          </a:p>
        </p:txBody>
      </p:sp>
    </p:spTree>
    <p:extLst>
      <p:ext uri="{BB962C8B-B14F-4D97-AF65-F5344CB8AC3E}">
        <p14:creationId xmlns:p14="http://schemas.microsoft.com/office/powerpoint/2010/main" val="3434648359"/>
      </p:ext>
    </p:extLst>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vzdání se námitek proti platnosti smlouvy (§ 1755)</a:t>
            </a:r>
          </a:p>
          <a:p>
            <a:pPr lvl="1"/>
            <a:r>
              <a:rPr lang="cs-CZ" dirty="0" smtClean="0"/>
              <a:t>z důvodu AN (§ 588) nelze (bylo by AN)</a:t>
            </a:r>
          </a:p>
          <a:p>
            <a:pPr lvl="1"/>
            <a:r>
              <a:rPr lang="cs-CZ" dirty="0" smtClean="0"/>
              <a:t>z důvodu RN</a:t>
            </a:r>
          </a:p>
          <a:p>
            <a:pPr lvl="2"/>
            <a:r>
              <a:rPr lang="cs-CZ" dirty="0" smtClean="0"/>
              <a:t>nelze generálně</a:t>
            </a:r>
          </a:p>
          <a:p>
            <a:pPr lvl="2"/>
            <a:r>
              <a:rPr lang="cs-CZ" dirty="0" smtClean="0"/>
              <a:t>lze z dílčích důvodů, není-li to v rozporu s…</a:t>
            </a:r>
          </a:p>
          <a:p>
            <a:r>
              <a:rPr lang="cs-CZ" dirty="0" smtClean="0"/>
              <a:t>forma smlouvy</a:t>
            </a:r>
          </a:p>
          <a:p>
            <a:pPr lvl="1"/>
            <a:r>
              <a:rPr lang="cs-CZ" dirty="0" smtClean="0"/>
              <a:t>zásada </a:t>
            </a:r>
            <a:r>
              <a:rPr lang="cs-CZ" dirty="0" err="1" smtClean="0"/>
              <a:t>bezformálnosti</a:t>
            </a:r>
            <a:r>
              <a:rPr lang="cs-CZ" dirty="0" smtClean="0"/>
              <a:t> (§ 559, § 1756)</a:t>
            </a:r>
          </a:p>
          <a:p>
            <a:pPr lvl="1"/>
            <a:r>
              <a:rPr lang="cs-CZ" dirty="0" err="1" smtClean="0"/>
              <a:t>fak</a:t>
            </a:r>
            <a:r>
              <a:rPr lang="cs-CZ" dirty="0" smtClean="0"/>
              <a:t>. potvrzení obsahu jiné než písemné </a:t>
            </a:r>
            <a:r>
              <a:rPr lang="cs-CZ" dirty="0" err="1" smtClean="0"/>
              <a:t>sml</a:t>
            </a:r>
            <a:r>
              <a:rPr lang="cs-CZ" dirty="0" smtClean="0"/>
              <a:t>. (§ 1757)</a:t>
            </a:r>
          </a:p>
          <a:p>
            <a:pPr lvl="2"/>
            <a:r>
              <a:rPr lang="cs-CZ" dirty="0" smtClean="0"/>
              <a:t>mezi podnikateli  (§ 1757/2)</a:t>
            </a:r>
          </a:p>
          <a:p>
            <a:pPr lvl="2"/>
            <a:r>
              <a:rPr lang="cs-CZ" dirty="0" smtClean="0"/>
              <a:t>nepodnikatelem podnikateli (§ 1757/3)</a:t>
            </a:r>
          </a:p>
          <a:p>
            <a:pPr lvl="2"/>
            <a:r>
              <a:rPr lang="cs-CZ" dirty="0" smtClean="0"/>
              <a:t>podmínky</a:t>
            </a:r>
          </a:p>
          <a:p>
            <a:pPr lvl="3"/>
            <a:r>
              <a:rPr lang="cs-CZ" dirty="0" smtClean="0"/>
              <a:t>v přesvědčení, že je věrné (což  se presumuje § 7)</a:t>
            </a:r>
          </a:p>
          <a:p>
            <a:pPr lvl="3"/>
            <a:r>
              <a:rPr lang="cs-CZ" dirty="0" smtClean="0"/>
              <a:t>odchyluje se nepodstatně</a:t>
            </a:r>
          </a:p>
          <a:p>
            <a:pPr lvl="3"/>
            <a:r>
              <a:rPr lang="cs-CZ" dirty="0" smtClean="0"/>
              <a:t>rozumný podnikatel by je ještě schválil</a:t>
            </a:r>
          </a:p>
          <a:p>
            <a:pPr lvl="3"/>
            <a:r>
              <a:rPr lang="cs-CZ" dirty="0" smtClean="0"/>
              <a:t>druhá strana neodmítne (do kdy)</a:t>
            </a:r>
          </a:p>
          <a:p>
            <a:pPr lvl="2"/>
            <a:r>
              <a:rPr lang="cs-CZ" dirty="0" smtClean="0"/>
              <a:t>→ PDN </a:t>
            </a:r>
            <a:r>
              <a:rPr lang="cs-CZ" dirty="0" err="1" smtClean="0"/>
              <a:t>sml</a:t>
            </a:r>
            <a:r>
              <a:rPr lang="cs-CZ" dirty="0" smtClean="0"/>
              <a:t>. uzavřené s obsahem uvedeným v potvrzení</a:t>
            </a:r>
          </a:p>
          <a:p>
            <a:pPr lvl="1"/>
            <a:r>
              <a:rPr lang="cs-CZ" dirty="0" smtClean="0"/>
              <a:t>smluvená forma uzavření nebo výhrada písemné formy (§ 1758)</a:t>
            </a:r>
          </a:p>
          <a:p>
            <a:pPr lvl="2"/>
            <a:r>
              <a:rPr lang="cs-CZ" dirty="0" smtClean="0"/>
              <a:t>PDV, že strany nechtějí být vázány při jejím nedodržení</a:t>
            </a:r>
          </a:p>
          <a:p>
            <a:pPr lvl="2"/>
            <a:r>
              <a:rPr lang="cs-CZ" dirty="0" smtClean="0"/>
              <a:t>x změna smlouvy i v jiné formě, není-li to vyloučeno (§ 564)</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215</a:t>
            </a:fld>
            <a:endParaRPr lang="cs-CZ"/>
          </a:p>
        </p:txBody>
      </p:sp>
    </p:spTree>
    <p:extLst>
      <p:ext uri="{BB962C8B-B14F-4D97-AF65-F5344CB8AC3E}">
        <p14:creationId xmlns:p14="http://schemas.microsoft.com/office/powerpoint/2010/main" val="1897371514"/>
      </p:ext>
    </p:extLst>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Účinky smlouvy</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err="1" smtClean="0"/>
              <a:t>pacta</a:t>
            </a:r>
            <a:r>
              <a:rPr lang="cs-CZ" dirty="0" smtClean="0"/>
              <a:t> </a:t>
            </a:r>
            <a:r>
              <a:rPr lang="cs-CZ" dirty="0" err="1" smtClean="0"/>
              <a:t>sunt</a:t>
            </a:r>
            <a:r>
              <a:rPr lang="cs-CZ" dirty="0" smtClean="0"/>
              <a:t> </a:t>
            </a:r>
            <a:r>
              <a:rPr lang="cs-CZ" dirty="0" err="1" smtClean="0"/>
              <a:t>servanda</a:t>
            </a:r>
            <a:r>
              <a:rPr lang="cs-CZ" dirty="0" smtClean="0"/>
              <a:t> (§ 1759)</a:t>
            </a:r>
          </a:p>
          <a:p>
            <a:pPr lvl="1"/>
            <a:r>
              <a:rPr lang="cs-CZ" dirty="0" smtClean="0"/>
              <a:t>→ změnit nebo zrušit lze jen (alt.)</a:t>
            </a:r>
          </a:p>
          <a:p>
            <a:pPr lvl="2"/>
            <a:r>
              <a:rPr lang="cs-CZ" dirty="0" smtClean="0"/>
              <a:t>se souhlasem všech stran</a:t>
            </a:r>
          </a:p>
          <a:p>
            <a:pPr lvl="2"/>
            <a:r>
              <a:rPr lang="cs-CZ" dirty="0" smtClean="0"/>
              <a:t>ze zákonného důvodu</a:t>
            </a:r>
          </a:p>
          <a:p>
            <a:pPr lvl="1"/>
            <a:r>
              <a:rPr lang="cs-CZ" dirty="0" smtClean="0"/>
              <a:t>→ působí jen inter partes (i § 1761)</a:t>
            </a:r>
          </a:p>
          <a:p>
            <a:r>
              <a:rPr lang="cs-CZ" dirty="0" smtClean="0"/>
              <a:t>předmětem plnění může být i to, s čím strana nebyla při uzavření </a:t>
            </a:r>
            <a:r>
              <a:rPr lang="cs-CZ" dirty="0" err="1" smtClean="0"/>
              <a:t>sml</a:t>
            </a:r>
            <a:r>
              <a:rPr lang="cs-CZ" dirty="0" smtClean="0"/>
              <a:t>. oprávněna nakládat (§ 1760; </a:t>
            </a:r>
            <a:r>
              <a:rPr lang="cs-CZ" dirty="0" err="1" smtClean="0"/>
              <a:t>Vl.Pr</a:t>
            </a:r>
            <a:r>
              <a:rPr lang="cs-CZ" dirty="0" smtClean="0"/>
              <a:t>. § 1100; </a:t>
            </a:r>
            <a:r>
              <a:rPr lang="cs-CZ" dirty="0" err="1" smtClean="0"/>
              <a:t>spec</a:t>
            </a:r>
            <a:r>
              <a:rPr lang="cs-CZ" dirty="0" smtClean="0"/>
              <a:t>. § 2058/2)</a:t>
            </a:r>
          </a:p>
          <a:p>
            <a:r>
              <a:rPr lang="cs-CZ" dirty="0" smtClean="0"/>
              <a:t>podmínky platnosti zákazu zatížení nebo zcizení (§ 1761)</a:t>
            </a:r>
          </a:p>
          <a:p>
            <a:pPr lvl="1"/>
            <a:r>
              <a:rPr lang="cs-CZ" dirty="0" smtClean="0"/>
              <a:t>na dobu určitou a přiměřenou</a:t>
            </a:r>
          </a:p>
          <a:p>
            <a:pPr lvl="1"/>
            <a:r>
              <a:rPr lang="cs-CZ" dirty="0" smtClean="0"/>
              <a:t>v zájmu strany, které je hodný právní ochrany</a:t>
            </a:r>
          </a:p>
          <a:p>
            <a:r>
              <a:rPr lang="cs-CZ" dirty="0" smtClean="0"/>
              <a:t>účinnost </a:t>
            </a:r>
            <a:r>
              <a:rPr lang="cs-CZ" dirty="0" err="1" smtClean="0"/>
              <a:t>sml</a:t>
            </a:r>
            <a:r>
              <a:rPr lang="cs-CZ" dirty="0" smtClean="0"/>
              <a:t>. rozhodnutím orgánu (§ 1762)</a:t>
            </a:r>
          </a:p>
          <a:p>
            <a:pPr lvl="1"/>
            <a:r>
              <a:rPr lang="cs-CZ" dirty="0" smtClean="0"/>
              <a:t>PDV zrušení </a:t>
            </a:r>
            <a:r>
              <a:rPr lang="cs-CZ" dirty="0" err="1" smtClean="0"/>
              <a:t>sml</a:t>
            </a:r>
            <a:r>
              <a:rPr lang="cs-CZ" dirty="0" smtClean="0"/>
              <a:t>.</a:t>
            </a:r>
          </a:p>
          <a:p>
            <a:pPr lvl="2"/>
            <a:r>
              <a:rPr lang="cs-CZ" dirty="0" smtClean="0"/>
              <a:t>nebyl do 1 roku podán návrh</a:t>
            </a:r>
          </a:p>
          <a:p>
            <a:pPr lvl="2"/>
            <a:r>
              <a:rPr lang="cs-CZ" dirty="0" smtClean="0"/>
              <a:t>návrh byl zamítnut</a:t>
            </a:r>
          </a:p>
          <a:p>
            <a:r>
              <a:rPr lang="cs-CZ" dirty="0" smtClean="0"/>
              <a:t>vícenásobné poskytnutí užívacího či požívacího </a:t>
            </a:r>
            <a:r>
              <a:rPr lang="cs-CZ" dirty="0" err="1" smtClean="0"/>
              <a:t>pr</a:t>
            </a:r>
            <a:r>
              <a:rPr lang="cs-CZ" dirty="0" smtClean="0"/>
              <a:t>. (§ 1763; př. </a:t>
            </a:r>
            <a:r>
              <a:rPr lang="cs-CZ" dirty="0" err="1" smtClean="0"/>
              <a:t>Vl</a:t>
            </a:r>
            <a:r>
              <a:rPr lang="cs-CZ" dirty="0" smtClean="0"/>
              <a:t>. </a:t>
            </a:r>
            <a:r>
              <a:rPr lang="cs-CZ" dirty="0" err="1" smtClean="0"/>
              <a:t>Pr</a:t>
            </a:r>
            <a:r>
              <a:rPr lang="cs-CZ" dirty="0" smtClean="0"/>
              <a:t>. § 1100; vícenásobné postoupení </a:t>
            </a:r>
            <a:r>
              <a:rPr lang="cs-CZ" dirty="0" err="1" smtClean="0"/>
              <a:t>pohl</a:t>
            </a:r>
            <a:r>
              <a:rPr lang="cs-CZ" dirty="0" smtClean="0"/>
              <a:t>. § 1882/2)</a:t>
            </a:r>
          </a:p>
          <a:p>
            <a:pPr lvl="1"/>
            <a:r>
              <a:rPr lang="cs-CZ" dirty="0" err="1" smtClean="0"/>
              <a:t>pr</a:t>
            </a:r>
            <a:r>
              <a:rPr lang="cs-CZ" dirty="0" smtClean="0"/>
              <a:t>. nabývá osoba, které </a:t>
            </a:r>
            <a:r>
              <a:rPr lang="cs-CZ" u="sng" dirty="0" smtClean="0"/>
              <a:t>převodce?</a:t>
            </a:r>
            <a:r>
              <a:rPr lang="cs-CZ" dirty="0" smtClean="0"/>
              <a:t> poskytl věc nejdříve</a:t>
            </a:r>
          </a:p>
          <a:p>
            <a:pPr lvl="1"/>
            <a:r>
              <a:rPr lang="cs-CZ" dirty="0" smtClean="0"/>
              <a:t>jinak ten, s nímž </a:t>
            </a:r>
            <a:r>
              <a:rPr lang="cs-CZ" dirty="0" err="1" smtClean="0"/>
              <a:t>sml</a:t>
            </a:r>
            <a:r>
              <a:rPr lang="cs-CZ" dirty="0" smtClean="0"/>
              <a:t>. nabyla účinnosti jako první</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216</a:t>
            </a:fld>
            <a:endParaRPr lang="cs-CZ"/>
          </a:p>
        </p:txBody>
      </p:sp>
    </p:spTree>
    <p:extLst>
      <p:ext uri="{BB962C8B-B14F-4D97-AF65-F5344CB8AC3E}">
        <p14:creationId xmlns:p14="http://schemas.microsoft.com/office/powerpoint/2010/main" val="731749099"/>
      </p:ext>
    </p:extLst>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dirty="0" err="1"/>
              <a:t>clausula</a:t>
            </a:r>
            <a:r>
              <a:rPr lang="cs-CZ" sz="4000" dirty="0"/>
              <a:t> </a:t>
            </a:r>
            <a:r>
              <a:rPr lang="cs-CZ" sz="4000" dirty="0" err="1"/>
              <a:t>rebus</a:t>
            </a:r>
            <a:r>
              <a:rPr lang="cs-CZ" sz="4000" dirty="0"/>
              <a:t> sic </a:t>
            </a:r>
            <a:r>
              <a:rPr lang="cs-CZ" sz="4000" dirty="0" err="1"/>
              <a:t>standibus</a:t>
            </a:r>
            <a:r>
              <a:rPr lang="cs-CZ" sz="4000" dirty="0"/>
              <a:t> (§ 1765</a:t>
            </a:r>
            <a:r>
              <a:rPr lang="cs-CZ" sz="4000" dirty="0" smtClean="0"/>
              <a:t>)</a:t>
            </a:r>
            <a:endParaRPr lang="cs-CZ" sz="4000" dirty="0"/>
          </a:p>
        </p:txBody>
      </p:sp>
      <p:sp>
        <p:nvSpPr>
          <p:cNvPr id="3" name="Zástupný symbol pro obsah 2"/>
          <p:cNvSpPr>
            <a:spLocks noGrp="1"/>
          </p:cNvSpPr>
          <p:nvPr>
            <p:ph idx="1"/>
          </p:nvPr>
        </p:nvSpPr>
        <p:spPr>
          <a:xfrm>
            <a:off x="457200" y="1600200"/>
            <a:ext cx="8229600" cy="5069160"/>
          </a:xfrm>
        </p:spPr>
        <p:txBody>
          <a:bodyPr>
            <a:normAutofit fontScale="92500" lnSpcReduction="20000"/>
          </a:bodyPr>
          <a:lstStyle/>
          <a:p>
            <a:r>
              <a:rPr lang="cs-CZ" dirty="0" smtClean="0"/>
              <a:t>mez </a:t>
            </a:r>
            <a:r>
              <a:rPr lang="cs-CZ" dirty="0" err="1" smtClean="0"/>
              <a:t>pacta</a:t>
            </a:r>
            <a:r>
              <a:rPr lang="cs-CZ" dirty="0" smtClean="0"/>
              <a:t> </a:t>
            </a:r>
            <a:r>
              <a:rPr lang="cs-CZ" dirty="0" err="1" smtClean="0"/>
              <a:t>sunt</a:t>
            </a:r>
            <a:r>
              <a:rPr lang="cs-CZ" dirty="0" smtClean="0"/>
              <a:t> </a:t>
            </a:r>
            <a:r>
              <a:rPr lang="cs-CZ" dirty="0" err="1" smtClean="0"/>
              <a:t>servanda</a:t>
            </a:r>
            <a:r>
              <a:rPr lang="cs-CZ" dirty="0" smtClean="0"/>
              <a:t> (§ 3/2/d); § 1759)</a:t>
            </a:r>
          </a:p>
          <a:p>
            <a:r>
              <a:rPr lang="cs-CZ" dirty="0" smtClean="0"/>
              <a:t>změna okolností zakládající zvlášť hrubý (?) nepoměr znevýhodněním jedné SS</a:t>
            </a:r>
          </a:p>
          <a:p>
            <a:pPr lvl="1"/>
            <a:r>
              <a:rPr lang="cs-CZ" dirty="0" smtClean="0"/>
              <a:t>neúměrným zvýšením nákladů plnění</a:t>
            </a:r>
          </a:p>
          <a:p>
            <a:pPr lvl="1"/>
            <a:r>
              <a:rPr lang="cs-CZ" dirty="0" smtClean="0"/>
              <a:t>neúměrným snížením hodnoty plnění (§ 492)</a:t>
            </a:r>
          </a:p>
          <a:p>
            <a:pPr lvl="1"/>
            <a:r>
              <a:rPr lang="cs-CZ" dirty="0" smtClean="0"/>
              <a:t>x </a:t>
            </a:r>
            <a:r>
              <a:rPr lang="cs-CZ" dirty="0"/>
              <a:t>zvýšení obtížnosti plnění nemění </a:t>
            </a:r>
            <a:r>
              <a:rPr lang="cs-CZ" dirty="0" err="1"/>
              <a:t>pov</a:t>
            </a:r>
            <a:r>
              <a:rPr lang="cs-CZ" dirty="0"/>
              <a:t>. splnit (§ </a:t>
            </a:r>
            <a:r>
              <a:rPr lang="cs-CZ" dirty="0" smtClean="0"/>
              <a:t>1764; 2006)</a:t>
            </a:r>
          </a:p>
          <a:p>
            <a:pPr lvl="2"/>
            <a:r>
              <a:rPr lang="cs-CZ" dirty="0" smtClean="0"/>
              <a:t>x nemožnost (§ 2006)</a:t>
            </a:r>
          </a:p>
          <a:p>
            <a:r>
              <a:rPr lang="cs-CZ" dirty="0" smtClean="0"/>
              <a:t>znevýhodněný má právo domáhat se obnovení jednání o </a:t>
            </a:r>
            <a:r>
              <a:rPr lang="cs-CZ" dirty="0" err="1" smtClean="0"/>
              <a:t>sml</a:t>
            </a:r>
            <a:r>
              <a:rPr lang="cs-CZ" dirty="0" smtClean="0"/>
              <a:t>., pokud</a:t>
            </a:r>
          </a:p>
          <a:p>
            <a:pPr lvl="1"/>
            <a:r>
              <a:rPr lang="cs-CZ" dirty="0" smtClean="0"/>
              <a:t>nemohl změnu rozumně (§ 4, § 5) předpokládat ani ovlivnit</a:t>
            </a:r>
          </a:p>
          <a:p>
            <a:pPr lvl="1"/>
            <a:r>
              <a:rPr lang="cs-CZ" dirty="0" smtClean="0"/>
              <a:t>změna </a:t>
            </a:r>
            <a:r>
              <a:rPr lang="cs-CZ" dirty="0"/>
              <a:t>po uzavření </a:t>
            </a:r>
            <a:r>
              <a:rPr lang="cs-CZ" dirty="0" err="1"/>
              <a:t>sml</a:t>
            </a:r>
            <a:r>
              <a:rPr lang="cs-CZ" dirty="0" smtClean="0"/>
              <a:t>. (alt.)</a:t>
            </a:r>
          </a:p>
          <a:p>
            <a:pPr lvl="2"/>
            <a:r>
              <a:rPr lang="cs-CZ" dirty="0" smtClean="0"/>
              <a:t>nastala</a:t>
            </a:r>
          </a:p>
          <a:p>
            <a:pPr lvl="2"/>
            <a:r>
              <a:rPr lang="cs-CZ" dirty="0" smtClean="0"/>
              <a:t>stala se mu známou</a:t>
            </a:r>
          </a:p>
          <a:p>
            <a:pPr lvl="1"/>
            <a:r>
              <a:rPr lang="cs-CZ" dirty="0" smtClean="0"/>
              <a:t>x převzal-li nebezpečí změny okolností</a:t>
            </a:r>
            <a:r>
              <a:rPr lang="cs-CZ" dirty="0"/>
              <a:t> (§ 1765/2</a:t>
            </a:r>
            <a:r>
              <a:rPr lang="cs-CZ" dirty="0" smtClean="0"/>
              <a:t>)</a:t>
            </a:r>
          </a:p>
          <a:p>
            <a:pPr lvl="1"/>
            <a:r>
              <a:rPr lang="cs-CZ" dirty="0" smtClean="0"/>
              <a:t>v přiměřené lhůtě (PDV 2 měsíce), co změnu musela zjistit (§ 1766)</a:t>
            </a:r>
          </a:p>
          <a:p>
            <a:pPr lvl="2"/>
            <a:r>
              <a:rPr lang="cs-CZ" dirty="0" smtClean="0"/>
              <a:t>x jinak soud zamítne</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217</a:t>
            </a:fld>
            <a:endParaRPr lang="cs-CZ"/>
          </a:p>
        </p:txBody>
      </p:sp>
    </p:spTree>
    <p:extLst>
      <p:ext uri="{BB962C8B-B14F-4D97-AF65-F5344CB8AC3E}">
        <p14:creationId xmlns:p14="http://schemas.microsoft.com/office/powerpoint/2010/main" val="3057807105"/>
      </p:ext>
    </p:extLst>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uplatnění </a:t>
            </a:r>
            <a:r>
              <a:rPr lang="cs-CZ" dirty="0" err="1"/>
              <a:t>pr</a:t>
            </a:r>
            <a:r>
              <a:rPr lang="cs-CZ" dirty="0"/>
              <a:t>. neopravňuje odložení plnění</a:t>
            </a:r>
          </a:p>
          <a:p>
            <a:r>
              <a:rPr lang="cs-CZ" dirty="0"/>
              <a:t>nedojde-li k dohodě v přiměřené lhůtě, může soud na návrh, aniž by jím byl vázán (§ 1766)</a:t>
            </a:r>
          </a:p>
          <a:p>
            <a:pPr lvl="1"/>
            <a:r>
              <a:rPr lang="cs-CZ" dirty="0"/>
              <a:t>závazek změnit obnovením rovnováhy </a:t>
            </a:r>
            <a:r>
              <a:rPr lang="cs-CZ" dirty="0" err="1"/>
              <a:t>PrPov</a:t>
            </a:r>
            <a:endParaRPr lang="cs-CZ" dirty="0"/>
          </a:p>
          <a:p>
            <a:pPr lvl="1"/>
            <a:r>
              <a:rPr lang="cs-CZ" dirty="0"/>
              <a:t>zrušit</a:t>
            </a:r>
          </a:p>
          <a:p>
            <a:r>
              <a:rPr lang="cs-CZ" dirty="0"/>
              <a:t>x neaplikuje se na odvážné smlouvy (§ 2756 </a:t>
            </a:r>
            <a:r>
              <a:rPr lang="cs-CZ" dirty="0" err="1"/>
              <a:t>an</a:t>
            </a:r>
            <a:r>
              <a:rPr lang="cs-CZ" dirty="0"/>
              <a:t>.; § 2757</a:t>
            </a:r>
            <a:r>
              <a:rPr lang="cs-CZ" dirty="0" smtClean="0"/>
              <a:t>)</a:t>
            </a:r>
          </a:p>
          <a:p>
            <a:pPr lvl="1"/>
            <a:r>
              <a:rPr lang="cs-CZ" dirty="0" smtClean="0"/>
              <a:t>§ 2000 však patrně ano</a:t>
            </a:r>
            <a:endParaRPr lang="cs-CZ" dirty="0"/>
          </a:p>
          <a:p>
            <a:r>
              <a:rPr lang="cs-CZ" dirty="0" err="1"/>
              <a:t>spec</a:t>
            </a:r>
            <a:r>
              <a:rPr lang="cs-CZ" dirty="0" smtClean="0"/>
              <a:t>. </a:t>
            </a:r>
          </a:p>
          <a:p>
            <a:pPr lvl="1"/>
            <a:r>
              <a:rPr lang="cs-CZ" dirty="0" smtClean="0"/>
              <a:t>§ 43</a:t>
            </a:r>
            <a:r>
              <a:rPr lang="cs-CZ" smtClean="0"/>
              <a:t>, 60, 133</a:t>
            </a:r>
            <a:r>
              <a:rPr lang="cs-CZ" dirty="0" smtClean="0"/>
              <a:t>, 969, 1156, 2710, 2790</a:t>
            </a:r>
          </a:p>
          <a:p>
            <a:pPr lvl="1"/>
            <a:r>
              <a:rPr lang="cs-CZ" dirty="0" smtClean="0"/>
              <a:t>§ </a:t>
            </a:r>
            <a:r>
              <a:rPr lang="cs-CZ" dirty="0"/>
              <a:t>1788 </a:t>
            </a:r>
            <a:r>
              <a:rPr lang="cs-CZ" dirty="0" err="1"/>
              <a:t>PdC</a:t>
            </a:r>
            <a:endParaRPr lang="cs-CZ" dirty="0"/>
          </a:p>
          <a:p>
            <a:pPr lvl="1"/>
            <a:r>
              <a:rPr lang="cs-CZ" dirty="0" smtClean="0"/>
              <a:t>§ </a:t>
            </a:r>
            <a:r>
              <a:rPr lang="cs-CZ" dirty="0"/>
              <a:t>2059 pro </a:t>
            </a:r>
            <a:r>
              <a:rPr lang="cs-CZ" dirty="0" smtClean="0"/>
              <a:t>konsensuální darování</a:t>
            </a:r>
          </a:p>
          <a:p>
            <a:pPr lvl="1"/>
            <a:r>
              <a:rPr lang="cs-CZ" dirty="0" smtClean="0"/>
              <a:t>§ </a:t>
            </a:r>
            <a:r>
              <a:rPr lang="cs-CZ" dirty="0"/>
              <a:t>2000/1/V2 zrušení šněrovací smlouvy soudem</a:t>
            </a:r>
          </a:p>
          <a:p>
            <a:pPr lvl="1"/>
            <a:r>
              <a:rPr lang="cs-CZ" dirty="0"/>
              <a:t>§ 2185/1/V2 a /3 </a:t>
            </a:r>
            <a:r>
              <a:rPr lang="cs-CZ" dirty="0" smtClean="0"/>
              <a:t>směna</a:t>
            </a:r>
          </a:p>
          <a:p>
            <a:pPr lvl="1"/>
            <a:r>
              <a:rPr lang="cs-CZ" dirty="0" smtClean="0"/>
              <a:t>§ 2287 výpověď z nájmu prostor k bydlení</a:t>
            </a:r>
          </a:p>
          <a:p>
            <a:pPr lvl="1"/>
            <a:r>
              <a:rPr lang="cs-CZ" dirty="0" smtClean="0"/>
              <a:t>§ 2531 zájezd</a:t>
            </a:r>
          </a:p>
          <a:p>
            <a:pPr lvl="1"/>
            <a:r>
              <a:rPr lang="cs-CZ" dirty="0" smtClean="0"/>
              <a:t>§ 2620/2 </a:t>
            </a:r>
            <a:r>
              <a:rPr lang="cs-CZ" dirty="0" err="1" smtClean="0"/>
              <a:t>SoD</a:t>
            </a:r>
            <a:endParaRPr lang="cs-CZ" dirty="0" smtClean="0"/>
          </a:p>
          <a:p>
            <a:pPr lvl="1"/>
            <a:r>
              <a:rPr lang="cs-CZ" dirty="0" smtClean="0"/>
              <a:t>§ 2710 výměnek</a:t>
            </a:r>
          </a:p>
          <a:p>
            <a:pPr lvl="1"/>
            <a:r>
              <a:rPr lang="cs-CZ" dirty="0" smtClean="0"/>
              <a:t>§ 2722/2 společnost</a:t>
            </a:r>
          </a:p>
          <a:p>
            <a:pPr lvl="1"/>
            <a:endParaRPr lang="cs-CZ" dirty="0"/>
          </a:p>
          <a:p>
            <a:endParaRPr lang="cs-CZ" dirty="0"/>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218</a:t>
            </a:fld>
            <a:endParaRPr lang="cs-CZ"/>
          </a:p>
        </p:txBody>
      </p:sp>
    </p:spTree>
    <p:extLst>
      <p:ext uri="{BB962C8B-B14F-4D97-AF65-F5344CB8AC3E}">
        <p14:creationId xmlns:p14="http://schemas.microsoft.com/office/powerpoint/2010/main" val="660372737"/>
      </p:ext>
    </p:extLst>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contractus</a:t>
            </a:r>
            <a:r>
              <a:rPr lang="cs-CZ" dirty="0" smtClean="0"/>
              <a:t> in </a:t>
            </a:r>
            <a:r>
              <a:rPr lang="cs-CZ" dirty="0" err="1" smtClean="0"/>
              <a:t>favorem</a:t>
            </a:r>
            <a:r>
              <a:rPr lang="cs-CZ" dirty="0" smtClean="0"/>
              <a:t> </a:t>
            </a:r>
            <a:r>
              <a:rPr lang="cs-CZ" dirty="0" err="1" smtClean="0"/>
              <a:t>tertii</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nejedná se o zvláštní smluvní typ (koupě květin, které prodávající doručí třetí osobě jako dar kupujícího)</a:t>
            </a:r>
          </a:p>
          <a:p>
            <a:r>
              <a:rPr lang="cs-CZ" dirty="0"/>
              <a:t>dlužník (</a:t>
            </a:r>
            <a:r>
              <a:rPr lang="cs-CZ" dirty="0" err="1"/>
              <a:t>promitent</a:t>
            </a:r>
            <a:r>
              <a:rPr lang="cs-CZ" dirty="0"/>
              <a:t>) se zavazuje věřiteli (</a:t>
            </a:r>
            <a:r>
              <a:rPr lang="cs-CZ" dirty="0" err="1"/>
              <a:t>promissar</a:t>
            </a:r>
            <a:r>
              <a:rPr lang="cs-CZ" dirty="0"/>
              <a:t>), že bude plnit třetí určené nebo určitelné osobě (</a:t>
            </a:r>
            <a:r>
              <a:rPr lang="cs-CZ" dirty="0" err="1"/>
              <a:t>tertius</a:t>
            </a:r>
            <a:r>
              <a:rPr lang="cs-CZ" dirty="0"/>
              <a:t>)</a:t>
            </a:r>
          </a:p>
          <a:p>
            <a:r>
              <a:rPr lang="cs-CZ" dirty="0" smtClean="0"/>
              <a:t>V je oprávněn požadovat, aby bylo plněno T (§ 1767/1)</a:t>
            </a:r>
          </a:p>
          <a:p>
            <a:r>
              <a:rPr lang="cs-CZ" dirty="0" smtClean="0"/>
              <a:t>přímé právo T (§ 1767/2)</a:t>
            </a:r>
          </a:p>
          <a:p>
            <a:pPr lvl="1"/>
            <a:r>
              <a:rPr lang="cs-CZ" dirty="0" smtClean="0"/>
              <a:t>dle obsahu, povahy a účelu smlouvy </a:t>
            </a:r>
          </a:p>
          <a:p>
            <a:pPr lvl="1"/>
            <a:r>
              <a:rPr lang="cs-CZ" dirty="0" smtClean="0"/>
              <a:t>má, má-li být splnění ku prospěchu hlavně T (PDV)</a:t>
            </a:r>
          </a:p>
          <a:p>
            <a:r>
              <a:rPr lang="cs-CZ" dirty="0" smtClean="0"/>
              <a:t>odmítne-li T (§ 1768)</a:t>
            </a:r>
          </a:p>
          <a:p>
            <a:pPr lvl="1"/>
            <a:r>
              <a:rPr lang="cs-CZ" dirty="0" smtClean="0"/>
              <a:t>„jako by nebyla práva na plnění nabyla“ (PF)</a:t>
            </a:r>
          </a:p>
          <a:p>
            <a:pPr lvl="1"/>
            <a:r>
              <a:rPr lang="cs-CZ" dirty="0" smtClean="0"/>
              <a:t>→ V může žádat pro sebe</a:t>
            </a:r>
          </a:p>
          <a:p>
            <a:pPr lvl="2"/>
            <a:r>
              <a:rPr lang="cs-CZ" dirty="0" smtClean="0"/>
              <a:t>x odporuje obsahu nebo účelu smlouvy</a:t>
            </a:r>
          </a:p>
          <a:p>
            <a:r>
              <a:rPr lang="cs-CZ" dirty="0" smtClean="0"/>
              <a:t>u pojištění + </a:t>
            </a:r>
            <a:r>
              <a:rPr lang="cs-CZ" dirty="0" err="1" smtClean="0"/>
              <a:t>spec</a:t>
            </a:r>
            <a:r>
              <a:rPr lang="cs-CZ" dirty="0" smtClean="0"/>
              <a:t>. § 2768</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219</a:t>
            </a:fld>
            <a:endParaRPr lang="cs-CZ"/>
          </a:p>
        </p:txBody>
      </p:sp>
    </p:spTree>
    <p:extLst>
      <p:ext uri="{BB962C8B-B14F-4D97-AF65-F5344CB8AC3E}">
        <p14:creationId xmlns:p14="http://schemas.microsoft.com/office/powerpoint/2010/main" val="5021412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lnSpcReduction="10000"/>
          </a:bodyPr>
          <a:lstStyle/>
          <a:p>
            <a:r>
              <a:rPr lang="cs-CZ" dirty="0" smtClean="0"/>
              <a:t>významné </a:t>
            </a:r>
            <a:r>
              <a:rPr lang="cs-CZ" dirty="0"/>
              <a:t>zákazy</a:t>
            </a:r>
          </a:p>
          <a:p>
            <a:pPr lvl="1"/>
            <a:r>
              <a:rPr lang="cs-CZ" dirty="0" smtClean="0"/>
              <a:t>§ 580/1 a jeho „dvojrole“</a:t>
            </a:r>
          </a:p>
          <a:p>
            <a:pPr lvl="1"/>
            <a:r>
              <a:rPr lang="cs-CZ" dirty="0" smtClean="0"/>
              <a:t>absolutní </a:t>
            </a:r>
            <a:r>
              <a:rPr lang="cs-CZ" dirty="0"/>
              <a:t>majetková práva : „Od ustanovení třetí části se lze odchýlit </a:t>
            </a:r>
            <a:r>
              <a:rPr lang="cs-CZ" b="1" dirty="0"/>
              <a:t>ujednáním s účinky vůči třetím osobám</a:t>
            </a:r>
            <a:r>
              <a:rPr lang="cs-CZ" dirty="0"/>
              <a:t>, jen připouští-li to zákon.“ (§ 978)</a:t>
            </a:r>
          </a:p>
          <a:p>
            <a:pPr lvl="2"/>
            <a:r>
              <a:rPr lang="cs-CZ" dirty="0"/>
              <a:t>srov. i § 3/2/e) jen zákon může stanovit, jak vlastnické právo vzniká a </a:t>
            </a:r>
            <a:r>
              <a:rPr lang="cs-CZ" dirty="0" smtClean="0"/>
              <a:t>zaniká</a:t>
            </a:r>
          </a:p>
          <a:p>
            <a:pPr lvl="2"/>
            <a:r>
              <a:rPr lang="cs-CZ" dirty="0" smtClean="0"/>
              <a:t>úprava absolutních práv vůbec (</a:t>
            </a:r>
            <a:r>
              <a:rPr lang="cs-CZ" dirty="0" err="1" smtClean="0"/>
              <a:t>Melzer</a:t>
            </a:r>
            <a:r>
              <a:rPr lang="cs-CZ" dirty="0" smtClean="0"/>
              <a:t>)</a:t>
            </a:r>
            <a:endParaRPr lang="cs-CZ" dirty="0"/>
          </a:p>
          <a:p>
            <a:pPr lvl="1"/>
            <a:r>
              <a:rPr lang="cs-CZ" dirty="0"/>
              <a:t>smlouvy uzavírané adhezním způsobem (§ 1801</a:t>
            </a:r>
            <a:r>
              <a:rPr lang="cs-CZ" dirty="0" smtClean="0"/>
              <a:t>)</a:t>
            </a:r>
          </a:p>
          <a:p>
            <a:pPr lvl="1"/>
            <a:r>
              <a:rPr lang="cs-CZ" dirty="0" smtClean="0"/>
              <a:t>ochrana</a:t>
            </a:r>
          </a:p>
          <a:p>
            <a:pPr lvl="2"/>
            <a:r>
              <a:rPr lang="cs-CZ" dirty="0" smtClean="0"/>
              <a:t>spotřebitele (§ 1812, 1813)</a:t>
            </a:r>
          </a:p>
          <a:p>
            <a:pPr lvl="2"/>
            <a:r>
              <a:rPr lang="cs-CZ" dirty="0" smtClean="0"/>
              <a:t>nájemce prostor k bydlení (§ 2235/1 a § 2239)</a:t>
            </a:r>
          </a:p>
          <a:p>
            <a:pPr lvl="2"/>
            <a:r>
              <a:rPr lang="cs-CZ" dirty="0" smtClean="0"/>
              <a:t>obchodního zástupce (§ 2519)</a:t>
            </a:r>
          </a:p>
          <a:p>
            <a:pPr lvl="2"/>
            <a:r>
              <a:rPr lang="cs-CZ" dirty="0" smtClean="0"/>
              <a:t>účastník zájezdu (§ 2549)</a:t>
            </a:r>
            <a:endParaRPr lang="cs-CZ" dirty="0"/>
          </a:p>
          <a:p>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22</a:t>
            </a:fld>
            <a:endParaRPr lang="cs-CZ"/>
          </a:p>
        </p:txBody>
      </p:sp>
    </p:spTree>
    <p:extLst>
      <p:ext uri="{BB962C8B-B14F-4D97-AF65-F5344CB8AC3E}">
        <p14:creationId xmlns:p14="http://schemas.microsoft.com/office/powerpoint/2010/main" val="1719166055"/>
      </p:ext>
    </p:extLst>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Smlouva o plnění </a:t>
            </a:r>
            <a:r>
              <a:rPr lang="cs-CZ" dirty="0" err="1" smtClean="0"/>
              <a:t>tertia</a:t>
            </a:r>
            <a:endParaRPr lang="cs-CZ" dirty="0"/>
          </a:p>
        </p:txBody>
      </p:sp>
      <p:sp>
        <p:nvSpPr>
          <p:cNvPr id="3" name="Zástupný symbol pro obsah 2"/>
          <p:cNvSpPr>
            <a:spLocks noGrp="1"/>
          </p:cNvSpPr>
          <p:nvPr>
            <p:ph idx="1"/>
          </p:nvPr>
        </p:nvSpPr>
        <p:spPr/>
        <p:txBody>
          <a:bodyPr/>
          <a:lstStyle/>
          <a:p>
            <a:r>
              <a:rPr lang="cs-CZ" dirty="0" smtClean="0"/>
              <a:t>smluvníci nemohou zavázat třetího → zavázán slibující</a:t>
            </a:r>
          </a:p>
          <a:p>
            <a:r>
              <a:rPr lang="cs-CZ" dirty="0" smtClean="0"/>
              <a:t>dvě varianty (§ 1769)</a:t>
            </a:r>
          </a:p>
          <a:p>
            <a:pPr lvl="1"/>
            <a:r>
              <a:rPr lang="cs-CZ" dirty="0" smtClean="0"/>
              <a:t>slib plnění (závazek </a:t>
            </a:r>
            <a:r>
              <a:rPr lang="cs-CZ" u="sng" dirty="0" smtClean="0"/>
              <a:t>zajistit</a:t>
            </a:r>
            <a:r>
              <a:rPr lang="cs-CZ" dirty="0" smtClean="0"/>
              <a:t>, aby T splnil)</a:t>
            </a:r>
          </a:p>
          <a:p>
            <a:pPr lvl="2"/>
            <a:r>
              <a:rPr lang="cs-CZ" dirty="0" smtClean="0"/>
              <a:t>→ přímluva</a:t>
            </a:r>
          </a:p>
          <a:p>
            <a:pPr lvl="1"/>
            <a:r>
              <a:rPr lang="cs-CZ" dirty="0" smtClean="0"/>
              <a:t>„stojí za výsledek“ (závazek, že T splní)</a:t>
            </a:r>
          </a:p>
          <a:p>
            <a:pPr lvl="2"/>
            <a:r>
              <a:rPr lang="cs-CZ" dirty="0" smtClean="0"/>
              <a:t>→ náhrada škody, nesplní-li T</a:t>
            </a:r>
          </a:p>
          <a:p>
            <a:pPr lvl="1"/>
            <a:endParaRPr lang="cs-CZ" dirty="0" smtClean="0"/>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220</a:t>
            </a:fld>
            <a:endParaRPr lang="cs-CZ"/>
          </a:p>
        </p:txBody>
      </p:sp>
    </p:spTree>
    <p:extLst>
      <p:ext uri="{BB962C8B-B14F-4D97-AF65-F5344CB8AC3E}">
        <p14:creationId xmlns:p14="http://schemas.microsoft.com/office/powerpoint/2010/main" val="4283726935"/>
      </p:ext>
    </p:extLst>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Zvláštní způsoby uzavření </a:t>
            </a:r>
            <a:r>
              <a:rPr lang="cs-CZ" dirty="0" err="1" smtClean="0"/>
              <a:t>sml</a:t>
            </a:r>
            <a:r>
              <a:rPr lang="cs-CZ" dirty="0" smtClean="0"/>
              <a:t>.</a:t>
            </a:r>
            <a:endParaRPr lang="cs-CZ" dirty="0"/>
          </a:p>
        </p:txBody>
      </p:sp>
      <p:sp>
        <p:nvSpPr>
          <p:cNvPr id="3" name="Zástupný symbol pro obsah 2"/>
          <p:cNvSpPr>
            <a:spLocks noGrp="1"/>
          </p:cNvSpPr>
          <p:nvPr>
            <p:ph idx="1"/>
          </p:nvPr>
        </p:nvSpPr>
        <p:spPr>
          <a:xfrm>
            <a:off x="457200" y="1556792"/>
            <a:ext cx="8229600" cy="4525963"/>
          </a:xfrm>
        </p:spPr>
        <p:txBody>
          <a:bodyPr>
            <a:normAutofit fontScale="92500" lnSpcReduction="10000"/>
          </a:bodyPr>
          <a:lstStyle/>
          <a:p>
            <a:r>
              <a:rPr lang="cs-CZ" dirty="0" smtClean="0"/>
              <a:t>Dražba (1771)</a:t>
            </a:r>
          </a:p>
          <a:p>
            <a:pPr lvl="1"/>
            <a:r>
              <a:rPr lang="cs-CZ" dirty="0" err="1" smtClean="0"/>
              <a:t>sml</a:t>
            </a:r>
            <a:r>
              <a:rPr lang="cs-CZ" dirty="0" smtClean="0"/>
              <a:t>. uzavřena příklepem (= akceptací)</a:t>
            </a:r>
          </a:p>
          <a:p>
            <a:r>
              <a:rPr lang="cs-CZ" dirty="0" smtClean="0"/>
              <a:t>Veřejná soutěž o nejvhodnější nabídku (§ 1772 </a:t>
            </a:r>
            <a:r>
              <a:rPr lang="cs-CZ" dirty="0" err="1" smtClean="0"/>
              <a:t>an</a:t>
            </a:r>
            <a:r>
              <a:rPr lang="cs-CZ" dirty="0" smtClean="0"/>
              <a:t>.; převzato z § 281 </a:t>
            </a:r>
            <a:r>
              <a:rPr lang="cs-CZ" dirty="0" err="1" smtClean="0"/>
              <a:t>ObchZ</a:t>
            </a:r>
            <a:r>
              <a:rPr lang="cs-CZ" dirty="0" smtClean="0"/>
              <a:t>)</a:t>
            </a:r>
          </a:p>
          <a:p>
            <a:pPr lvl="1"/>
            <a:r>
              <a:rPr lang="cs-CZ" dirty="0" smtClean="0"/>
              <a:t>výzva neurčitým osobám k podávání nabídek</a:t>
            </a:r>
          </a:p>
          <a:p>
            <a:pPr lvl="2"/>
            <a:r>
              <a:rPr lang="cs-CZ" dirty="0" smtClean="0"/>
              <a:t>x výzva k podávání nabídek (§ 1733, 1780)</a:t>
            </a:r>
          </a:p>
          <a:p>
            <a:pPr lvl="2"/>
            <a:r>
              <a:rPr lang="cs-CZ" dirty="0" smtClean="0"/>
              <a:t>x veřejný příslib (§ 2884 </a:t>
            </a:r>
            <a:r>
              <a:rPr lang="cs-CZ" dirty="0" err="1" smtClean="0"/>
              <a:t>an</a:t>
            </a:r>
            <a:r>
              <a:rPr lang="cs-CZ" dirty="0" smtClean="0"/>
              <a:t>.; příslib odměny za výkon)</a:t>
            </a:r>
          </a:p>
          <a:p>
            <a:pPr lvl="1"/>
            <a:r>
              <a:rPr lang="cs-CZ" dirty="0" smtClean="0"/>
              <a:t>vyhlášení (vhodně uveřejnit)</a:t>
            </a:r>
          </a:p>
          <a:p>
            <a:pPr lvl="2"/>
            <a:r>
              <a:rPr lang="cs-CZ" dirty="0" smtClean="0"/>
              <a:t>předmět plnění</a:t>
            </a:r>
          </a:p>
          <a:p>
            <a:pPr lvl="2"/>
            <a:r>
              <a:rPr lang="cs-CZ" dirty="0" smtClean="0"/>
              <a:t>zásady ostatního obsahu </a:t>
            </a:r>
            <a:r>
              <a:rPr lang="cs-CZ" dirty="0" err="1" smtClean="0"/>
              <a:t>sml</a:t>
            </a:r>
            <a:r>
              <a:rPr lang="cs-CZ" dirty="0" smtClean="0"/>
              <a:t>.</a:t>
            </a:r>
          </a:p>
          <a:p>
            <a:pPr lvl="2"/>
            <a:r>
              <a:rPr lang="cs-CZ" dirty="0" smtClean="0"/>
              <a:t>způsob podávání nabídek</a:t>
            </a:r>
          </a:p>
          <a:p>
            <a:pPr lvl="2"/>
            <a:r>
              <a:rPr lang="cs-CZ" dirty="0" smtClean="0"/>
              <a:t>lhůtu pro podání nabídek</a:t>
            </a:r>
          </a:p>
          <a:p>
            <a:pPr lvl="2"/>
            <a:r>
              <a:rPr lang="cs-CZ" dirty="0" smtClean="0"/>
              <a:t>lhůtu a způsob pro oznámení vybrané nabídky (způsob protože § 1777/1)</a:t>
            </a:r>
          </a:p>
          <a:p>
            <a:pPr lvl="1"/>
            <a:r>
              <a:rPr lang="cs-CZ" dirty="0" smtClean="0"/>
              <a:t>změna podmínek či zrušení možné, je-li vyhrazeno (§ 1774)</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221</a:t>
            </a:fld>
            <a:endParaRPr lang="cs-CZ"/>
          </a:p>
        </p:txBody>
      </p:sp>
    </p:spTree>
    <p:extLst>
      <p:ext uri="{BB962C8B-B14F-4D97-AF65-F5344CB8AC3E}">
        <p14:creationId xmlns:p14="http://schemas.microsoft.com/office/powerpoint/2010/main" val="1396178880"/>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endParaRPr lang="cs-CZ" dirty="0"/>
          </a:p>
        </p:txBody>
      </p:sp>
      <p:sp>
        <p:nvSpPr>
          <p:cNvPr id="3" name="Zástupný symbol pro obsah 2"/>
          <p:cNvSpPr>
            <a:spLocks noGrp="1"/>
          </p:cNvSpPr>
          <p:nvPr>
            <p:ph idx="1"/>
          </p:nvPr>
        </p:nvSpPr>
        <p:spPr>
          <a:xfrm>
            <a:off x="457200" y="1556792"/>
            <a:ext cx="8229600" cy="4525963"/>
          </a:xfrm>
        </p:spPr>
        <p:txBody>
          <a:bodyPr>
            <a:normAutofit fontScale="92500"/>
          </a:bodyPr>
          <a:lstStyle/>
          <a:p>
            <a:pPr lvl="1"/>
            <a:r>
              <a:rPr lang="cs-CZ" dirty="0" smtClean="0"/>
              <a:t>nabídka se může od podmínek odchýlit jen v rozsahu, který podmínky připouštějí (§ 1775/1)</a:t>
            </a:r>
          </a:p>
          <a:p>
            <a:pPr lvl="1"/>
            <a:r>
              <a:rPr lang="cs-CZ" dirty="0" smtClean="0"/>
              <a:t>opožděné nabídky nelze zahrnout (§ 1775/2)</a:t>
            </a:r>
          </a:p>
          <a:p>
            <a:pPr lvl="1"/>
            <a:r>
              <a:rPr lang="cs-CZ" dirty="0" smtClean="0"/>
              <a:t>náklady se navrhovatelům hradí, přiznávají-li to podmínky (§ 1775/3)</a:t>
            </a:r>
          </a:p>
          <a:p>
            <a:pPr lvl="1"/>
            <a:r>
              <a:rPr lang="cs-CZ" dirty="0" smtClean="0"/>
              <a:t>po uplynutí lhůty k předkládání nabídek,</a:t>
            </a:r>
          </a:p>
          <a:p>
            <a:pPr lvl="2"/>
            <a:r>
              <a:rPr lang="cs-CZ" dirty="0" smtClean="0"/>
              <a:t>nelze nabídku odvolat, NSJ (§ 1776/1)</a:t>
            </a:r>
          </a:p>
          <a:p>
            <a:pPr lvl="2"/>
            <a:r>
              <a:rPr lang="cs-CZ" dirty="0" smtClean="0"/>
              <a:t>nelze nabídku změnit nebo doplnit (§ 1776/2; x opravu chyb kdykoliv, NSJ)</a:t>
            </a:r>
          </a:p>
          <a:p>
            <a:pPr lvl="1"/>
            <a:r>
              <a:rPr lang="cs-CZ" dirty="0" smtClean="0"/>
              <a:t>výběr (§ 1777)</a:t>
            </a:r>
          </a:p>
          <a:p>
            <a:pPr lvl="2"/>
            <a:r>
              <a:rPr lang="cs-CZ" dirty="0" smtClean="0"/>
              <a:t>NSJ, vyhlašovatel oprávněn vybrat nabídku, která mu nejlépe vyhovuje</a:t>
            </a:r>
          </a:p>
          <a:p>
            <a:pPr lvl="1"/>
            <a:r>
              <a:rPr lang="cs-CZ" dirty="0" smtClean="0"/>
              <a:t>přijetí (§ 1778)</a:t>
            </a:r>
          </a:p>
          <a:p>
            <a:pPr lvl="2"/>
            <a:r>
              <a:rPr lang="cs-CZ" dirty="0" smtClean="0"/>
              <a:t>opožděná notifikace přijetí (§ 1778/1; obecně § 1743)</a:t>
            </a:r>
          </a:p>
          <a:p>
            <a:pPr lvl="2"/>
            <a:r>
              <a:rPr lang="cs-CZ" dirty="0" smtClean="0"/>
              <a:t>lze odmítnout všechny, je-li to vyhrazeno (§ 1778/2)</a:t>
            </a:r>
          </a:p>
          <a:p>
            <a:pPr lvl="1"/>
            <a:r>
              <a:rPr lang="cs-CZ" dirty="0" smtClean="0"/>
              <a:t>po ukončení vyrozumění neúspěšných (§ 1779)</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222</a:t>
            </a:fld>
            <a:endParaRPr lang="cs-CZ"/>
          </a:p>
        </p:txBody>
      </p:sp>
    </p:spTree>
    <p:extLst>
      <p:ext uri="{BB962C8B-B14F-4D97-AF65-F5344CB8AC3E}">
        <p14:creationId xmlns:p14="http://schemas.microsoft.com/office/powerpoint/2010/main" val="3010178771"/>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endParaRPr lang="cs-CZ" dirty="0"/>
          </a:p>
        </p:txBody>
      </p:sp>
      <p:sp>
        <p:nvSpPr>
          <p:cNvPr id="3" name="Zástupný symbol pro obsah 2"/>
          <p:cNvSpPr>
            <a:spLocks noGrp="1"/>
          </p:cNvSpPr>
          <p:nvPr>
            <p:ph idx="1"/>
          </p:nvPr>
        </p:nvSpPr>
        <p:spPr/>
        <p:txBody>
          <a:bodyPr>
            <a:normAutofit/>
          </a:bodyPr>
          <a:lstStyle/>
          <a:p>
            <a:r>
              <a:rPr lang="cs-CZ" dirty="0"/>
              <a:t>Veřejná nabídka (§ </a:t>
            </a:r>
            <a:r>
              <a:rPr lang="cs-CZ" dirty="0" smtClean="0"/>
              <a:t>1780; § 276 </a:t>
            </a:r>
            <a:r>
              <a:rPr lang="cs-CZ" dirty="0" err="1" smtClean="0"/>
              <a:t>an</a:t>
            </a:r>
            <a:r>
              <a:rPr lang="cs-CZ" dirty="0" smtClean="0"/>
              <a:t>. </a:t>
            </a:r>
            <a:r>
              <a:rPr lang="cs-CZ" dirty="0" err="1" smtClean="0"/>
              <a:t>ObchZ</a:t>
            </a:r>
            <a:r>
              <a:rPr lang="cs-CZ" dirty="0" smtClean="0"/>
              <a:t>)</a:t>
            </a:r>
            <a:endParaRPr lang="cs-CZ" dirty="0"/>
          </a:p>
          <a:p>
            <a:pPr lvl="1"/>
            <a:r>
              <a:rPr lang="cs-CZ" dirty="0" smtClean="0"/>
              <a:t>výzva neurčitým osobám k akceptaci nabídky (uveřejnit)</a:t>
            </a:r>
          </a:p>
          <a:p>
            <a:pPr lvl="2"/>
            <a:r>
              <a:rPr lang="cs-CZ" dirty="0" smtClean="0"/>
              <a:t>určit lhůtu pro přijetí, jinak přiměřená (§ 1782/2)</a:t>
            </a:r>
          </a:p>
          <a:p>
            <a:pPr lvl="1"/>
            <a:r>
              <a:rPr lang="cs-CZ" dirty="0" smtClean="0"/>
              <a:t>odvolat lze před přijetím (§ 1781)</a:t>
            </a:r>
          </a:p>
          <a:p>
            <a:pPr lvl="1"/>
            <a:r>
              <a:rPr lang="cs-CZ" dirty="0" err="1" smtClean="0"/>
              <a:t>sml</a:t>
            </a:r>
            <a:r>
              <a:rPr lang="cs-CZ" dirty="0" smtClean="0"/>
              <a:t>. uzavřena s prvním akceptantem</a:t>
            </a:r>
          </a:p>
          <a:p>
            <a:pPr lvl="2"/>
            <a:r>
              <a:rPr lang="cs-CZ" dirty="0" smtClean="0"/>
              <a:t>v případě současného přijetí, má volbu navrhovatel</a:t>
            </a:r>
          </a:p>
          <a:p>
            <a:pPr lvl="1"/>
            <a:r>
              <a:rPr lang="cs-CZ" dirty="0" smtClean="0"/>
              <a:t>oznámit bez zbytečného odkladu (§ 1783)</a:t>
            </a:r>
          </a:p>
          <a:p>
            <a:pPr lvl="2"/>
            <a:r>
              <a:rPr lang="cs-CZ" dirty="0" smtClean="0"/>
              <a:t>akceptantovi uzavření smlouvy (potvrdit)</a:t>
            </a:r>
          </a:p>
          <a:p>
            <a:pPr lvl="3"/>
            <a:r>
              <a:rPr lang="cs-CZ" dirty="0" smtClean="0"/>
              <a:t>x možnost akceptanta odmítnout uzavření pozdě potvrzené </a:t>
            </a:r>
            <a:r>
              <a:rPr lang="cs-CZ" dirty="0" err="1" smtClean="0"/>
              <a:t>sml</a:t>
            </a:r>
            <a:r>
              <a:rPr lang="cs-CZ" dirty="0" smtClean="0"/>
              <a:t>. (§ 1783/2)</a:t>
            </a:r>
          </a:p>
          <a:p>
            <a:pPr lvl="2"/>
            <a:r>
              <a:rPr lang="cs-CZ" dirty="0" smtClean="0"/>
              <a:t>ostatním, že neuspěli</a:t>
            </a:r>
          </a:p>
          <a:p>
            <a:pPr lvl="3"/>
            <a:r>
              <a:rPr lang="cs-CZ" u="sng" dirty="0" smtClean="0"/>
              <a:t>x je vázán všemi přijetími, jejichž </a:t>
            </a:r>
            <a:r>
              <a:rPr lang="cs-CZ" b="1" u="sng" dirty="0" smtClean="0"/>
              <a:t>původcům?</a:t>
            </a:r>
            <a:r>
              <a:rPr lang="cs-CZ" u="sng" dirty="0" smtClean="0"/>
              <a:t> neoznámil (§ 1784/2)</a:t>
            </a:r>
          </a:p>
          <a:p>
            <a:pPr lvl="1"/>
            <a:r>
              <a:rPr lang="cs-CZ" dirty="0" smtClean="0"/>
              <a:t>způsob oznámení (např. na webu) si lze vyhradit</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223</a:t>
            </a:fld>
            <a:endParaRPr lang="cs-CZ"/>
          </a:p>
        </p:txBody>
      </p:sp>
    </p:spTree>
    <p:extLst>
      <p:ext uri="{BB962C8B-B14F-4D97-AF65-F5344CB8AC3E}">
        <p14:creationId xmlns:p14="http://schemas.microsoft.com/office/powerpoint/2010/main" val="574055651"/>
      </p:ext>
    </p:extLst>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Pactum</a:t>
            </a:r>
            <a:r>
              <a:rPr lang="cs-CZ" dirty="0" smtClean="0"/>
              <a:t> de </a:t>
            </a:r>
            <a:r>
              <a:rPr lang="cs-CZ" dirty="0" err="1" smtClean="0"/>
              <a:t>contrahendo</a:t>
            </a:r>
            <a:endParaRPr lang="cs-CZ" dirty="0"/>
          </a:p>
        </p:txBody>
      </p:sp>
      <p:sp>
        <p:nvSpPr>
          <p:cNvPr id="3" name="Zástupný symbol pro obsah 2"/>
          <p:cNvSpPr>
            <a:spLocks noGrp="1"/>
          </p:cNvSpPr>
          <p:nvPr>
            <p:ph idx="1"/>
          </p:nvPr>
        </p:nvSpPr>
        <p:spPr>
          <a:xfrm>
            <a:off x="457200" y="1600200"/>
            <a:ext cx="8229600" cy="5257800"/>
          </a:xfrm>
        </p:spPr>
        <p:txBody>
          <a:bodyPr>
            <a:normAutofit fontScale="70000" lnSpcReduction="20000"/>
          </a:bodyPr>
          <a:lstStyle/>
          <a:p>
            <a:r>
              <a:rPr lang="cs-CZ" dirty="0"/>
              <a:t>náležitosti (§ 1785; </a:t>
            </a:r>
            <a:r>
              <a:rPr lang="cs-CZ" dirty="0" err="1" smtClean="0"/>
              <a:t>insp</a:t>
            </a:r>
            <a:r>
              <a:rPr lang="cs-CZ" dirty="0" smtClean="0"/>
              <a:t>. </a:t>
            </a:r>
            <a:r>
              <a:rPr lang="cs-CZ" dirty="0"/>
              <a:t>§ 289 </a:t>
            </a:r>
            <a:r>
              <a:rPr lang="cs-CZ" dirty="0" err="1" smtClean="0"/>
              <a:t>an</a:t>
            </a:r>
            <a:r>
              <a:rPr lang="cs-CZ" dirty="0" smtClean="0"/>
              <a:t>. </a:t>
            </a:r>
            <a:r>
              <a:rPr lang="cs-CZ" dirty="0" err="1" smtClean="0"/>
              <a:t>ObchZ</a:t>
            </a:r>
            <a:r>
              <a:rPr lang="cs-CZ" dirty="0" smtClean="0"/>
              <a:t>)</a:t>
            </a:r>
          </a:p>
          <a:p>
            <a:pPr lvl="1"/>
            <a:r>
              <a:rPr lang="cs-CZ" dirty="0" smtClean="0"/>
              <a:t>obsah budoucí smlouvy ujednaný alespoň obecným způsobem</a:t>
            </a:r>
          </a:p>
          <a:p>
            <a:pPr lvl="2"/>
            <a:r>
              <a:rPr lang="cs-CZ" dirty="0" smtClean="0"/>
              <a:t>→ není nutné podstatné náležitosti jako dle SOZ</a:t>
            </a:r>
          </a:p>
          <a:p>
            <a:pPr lvl="1"/>
            <a:r>
              <a:rPr lang="cs-CZ" dirty="0" smtClean="0"/>
              <a:t>lhůta pro výzvu k uzavření</a:t>
            </a:r>
          </a:p>
          <a:p>
            <a:pPr lvl="2"/>
            <a:r>
              <a:rPr lang="cs-CZ" u="sng" dirty="0" smtClean="0"/>
              <a:t>x 1 rok</a:t>
            </a:r>
          </a:p>
          <a:p>
            <a:pPr lvl="2"/>
            <a:r>
              <a:rPr lang="cs-CZ" dirty="0" smtClean="0"/>
              <a:t>jejím marným uplynutím kontraktační povinnost zaniká (§ 1788/1; § 654)</a:t>
            </a:r>
          </a:p>
          <a:p>
            <a:pPr lvl="1"/>
            <a:r>
              <a:rPr lang="cs-CZ" dirty="0" smtClean="0"/>
              <a:t>není stanovena písemná forma (lze si jí vymínit - § 1758)</a:t>
            </a:r>
          </a:p>
          <a:p>
            <a:pPr lvl="1"/>
            <a:r>
              <a:rPr lang="cs-CZ" dirty="0" smtClean="0"/>
              <a:t>jedno- či vícestranně zavazující</a:t>
            </a:r>
          </a:p>
          <a:p>
            <a:r>
              <a:rPr lang="cs-CZ" dirty="0" smtClean="0"/>
              <a:t>není-li dodržena</a:t>
            </a:r>
          </a:p>
          <a:p>
            <a:pPr lvl="1"/>
            <a:r>
              <a:rPr lang="cs-CZ" dirty="0" smtClean="0"/>
              <a:t>může </a:t>
            </a:r>
            <a:r>
              <a:rPr lang="cs-CZ" dirty="0" err="1" smtClean="0"/>
              <a:t>opr</a:t>
            </a:r>
            <a:r>
              <a:rPr lang="cs-CZ" dirty="0" smtClean="0"/>
              <a:t>. požadovat, aby obsah </a:t>
            </a:r>
            <a:r>
              <a:rPr lang="cs-CZ" dirty="0" err="1" smtClean="0"/>
              <a:t>sml</a:t>
            </a:r>
            <a:r>
              <a:rPr lang="cs-CZ" dirty="0" smtClean="0"/>
              <a:t>. určil (promlč. </a:t>
            </a:r>
            <a:r>
              <a:rPr lang="cs-CZ" dirty="0"/>
              <a:t>§ </a:t>
            </a:r>
            <a:r>
              <a:rPr lang="cs-CZ" dirty="0" smtClean="0"/>
              <a:t>634: 1 </a:t>
            </a:r>
            <a:r>
              <a:rPr lang="cs-CZ" dirty="0"/>
              <a:t>rok od posledního dne L </a:t>
            </a:r>
            <a:r>
              <a:rPr lang="cs-CZ" dirty="0" smtClean="0"/>
              <a:t>pro výzvu)</a:t>
            </a:r>
          </a:p>
          <a:p>
            <a:pPr lvl="2"/>
            <a:r>
              <a:rPr lang="cs-CZ" dirty="0" smtClean="0"/>
              <a:t>soud</a:t>
            </a:r>
          </a:p>
          <a:p>
            <a:pPr lvl="2"/>
            <a:r>
              <a:rPr lang="cs-CZ" dirty="0" smtClean="0"/>
              <a:t>osoba určená ve </a:t>
            </a:r>
            <a:r>
              <a:rPr lang="cs-CZ" dirty="0" err="1" smtClean="0"/>
              <a:t>sml</a:t>
            </a:r>
            <a:r>
              <a:rPr lang="cs-CZ" dirty="0" smtClean="0"/>
              <a:t>. (x soud)</a:t>
            </a:r>
          </a:p>
          <a:p>
            <a:pPr lvl="1"/>
            <a:r>
              <a:rPr lang="cs-CZ" dirty="0" smtClean="0"/>
              <a:t>obsah se určí dle účelu, který má uzavření budoucí </a:t>
            </a:r>
            <a:r>
              <a:rPr lang="cs-CZ" dirty="0" err="1" smtClean="0"/>
              <a:t>sml</a:t>
            </a:r>
            <a:r>
              <a:rPr lang="cs-CZ" dirty="0" smtClean="0"/>
              <a:t>. zřejmě sledovat dle (dem.)</a:t>
            </a:r>
          </a:p>
          <a:p>
            <a:pPr lvl="2"/>
            <a:r>
              <a:rPr lang="cs-CZ" dirty="0" smtClean="0"/>
              <a:t>návrhu stran</a:t>
            </a:r>
          </a:p>
          <a:p>
            <a:pPr lvl="2"/>
            <a:r>
              <a:rPr lang="cs-CZ" dirty="0" smtClean="0"/>
              <a:t>okolností uzavření </a:t>
            </a:r>
            <a:r>
              <a:rPr lang="cs-CZ" dirty="0" err="1" smtClean="0"/>
              <a:t>PdC</a:t>
            </a:r>
            <a:endParaRPr lang="cs-CZ" dirty="0" smtClean="0"/>
          </a:p>
          <a:p>
            <a:pPr lvl="2"/>
            <a:r>
              <a:rPr lang="cs-CZ" dirty="0" smtClean="0"/>
              <a:t>poctivého uspořádání </a:t>
            </a:r>
            <a:r>
              <a:rPr lang="cs-CZ" dirty="0" err="1" smtClean="0"/>
              <a:t>PrPov</a:t>
            </a:r>
            <a:endParaRPr lang="cs-CZ" dirty="0" smtClean="0"/>
          </a:p>
          <a:p>
            <a:r>
              <a:rPr lang="cs-CZ" dirty="0" smtClean="0"/>
              <a:t>privilegovaná </a:t>
            </a:r>
            <a:r>
              <a:rPr lang="cs-CZ" dirty="0" err="1" smtClean="0"/>
              <a:t>clausula</a:t>
            </a:r>
            <a:r>
              <a:rPr lang="cs-CZ" dirty="0" smtClean="0"/>
              <a:t> </a:t>
            </a:r>
            <a:r>
              <a:rPr lang="cs-CZ" dirty="0" err="1" smtClean="0"/>
              <a:t>rebus</a:t>
            </a:r>
            <a:r>
              <a:rPr lang="cs-CZ" dirty="0" smtClean="0"/>
              <a:t> sic </a:t>
            </a:r>
            <a:r>
              <a:rPr lang="cs-CZ" dirty="0" err="1" smtClean="0"/>
              <a:t>standibus</a:t>
            </a:r>
            <a:r>
              <a:rPr lang="cs-CZ" dirty="0" smtClean="0"/>
              <a:t> (</a:t>
            </a:r>
            <a:r>
              <a:rPr lang="cs-CZ" dirty="0" err="1" smtClean="0"/>
              <a:t>spec</a:t>
            </a:r>
            <a:r>
              <a:rPr lang="cs-CZ" dirty="0" smtClean="0"/>
              <a:t>. § 1788/2; obecně § 1765)</a:t>
            </a:r>
          </a:p>
          <a:p>
            <a:pPr lvl="1"/>
            <a:r>
              <a:rPr lang="cs-CZ" dirty="0" smtClean="0"/>
              <a:t>změní-li se okolnosti</a:t>
            </a:r>
          </a:p>
          <a:p>
            <a:pPr lvl="1"/>
            <a:r>
              <a:rPr lang="cs-CZ" dirty="0" smtClean="0"/>
              <a:t>z nichž strany při vzniku závazku z </a:t>
            </a:r>
            <a:r>
              <a:rPr lang="cs-CZ" dirty="0" err="1" smtClean="0"/>
              <a:t>PdC</a:t>
            </a:r>
            <a:r>
              <a:rPr lang="cs-CZ" dirty="0" smtClean="0"/>
              <a:t> zřejmě vycházely</a:t>
            </a:r>
          </a:p>
          <a:p>
            <a:pPr lvl="1"/>
            <a:r>
              <a:rPr lang="cs-CZ" dirty="0" smtClean="0"/>
              <a:t>tak, že na zavázaném nelze rozumně požadovat, aby </a:t>
            </a:r>
            <a:r>
              <a:rPr lang="cs-CZ" dirty="0" err="1" smtClean="0"/>
              <a:t>PdC</a:t>
            </a:r>
            <a:r>
              <a:rPr lang="cs-CZ" dirty="0" smtClean="0"/>
              <a:t> dodržel</a:t>
            </a:r>
          </a:p>
          <a:p>
            <a:pPr lvl="1"/>
            <a:r>
              <a:rPr lang="cs-CZ" dirty="0" smtClean="0"/>
              <a:t>→ kontraktační povinnost zaniká (§ 1788/2; § 654)</a:t>
            </a:r>
          </a:p>
          <a:p>
            <a:pPr lvl="1"/>
            <a:r>
              <a:rPr lang="cs-CZ" dirty="0" smtClean="0"/>
              <a:t>zavázaný oznámí změnu okolností bez zbytečného odkladu</a:t>
            </a:r>
          </a:p>
          <a:p>
            <a:pPr lvl="2"/>
            <a:r>
              <a:rPr lang="cs-CZ" dirty="0" smtClean="0"/>
              <a:t>x odpovídá oprávněnému za škodu z toho vzniklou</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224</a:t>
            </a:fld>
            <a:endParaRPr lang="cs-CZ"/>
          </a:p>
        </p:txBody>
      </p:sp>
    </p:spTree>
    <p:extLst>
      <p:ext uri="{BB962C8B-B14F-4D97-AF65-F5344CB8AC3E}">
        <p14:creationId xmlns:p14="http://schemas.microsoft.com/office/powerpoint/2010/main" val="4073718353"/>
      </p:ext>
    </p:extLst>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závazků</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obsahem závazku lidské chování (§ 1789)</a:t>
            </a:r>
          </a:p>
          <a:p>
            <a:pPr lvl="1"/>
            <a:r>
              <a:rPr lang="cs-CZ" dirty="0" smtClean="0"/>
              <a:t>aktivní</a:t>
            </a:r>
          </a:p>
          <a:p>
            <a:pPr lvl="2"/>
            <a:r>
              <a:rPr lang="cs-CZ" dirty="0" smtClean="0"/>
              <a:t>dare (předání věci)</a:t>
            </a:r>
          </a:p>
          <a:p>
            <a:pPr lvl="2"/>
            <a:r>
              <a:rPr lang="cs-CZ" dirty="0" err="1" smtClean="0"/>
              <a:t>facere</a:t>
            </a:r>
            <a:r>
              <a:rPr lang="cs-CZ" dirty="0" smtClean="0"/>
              <a:t> (vykonání činnosti)</a:t>
            </a:r>
          </a:p>
          <a:p>
            <a:pPr lvl="1"/>
            <a:r>
              <a:rPr lang="cs-CZ" dirty="0" smtClean="0"/>
              <a:t>pasivní</a:t>
            </a:r>
          </a:p>
          <a:p>
            <a:pPr lvl="2"/>
            <a:r>
              <a:rPr lang="cs-CZ" dirty="0" err="1" smtClean="0"/>
              <a:t>ommitere</a:t>
            </a:r>
            <a:r>
              <a:rPr lang="cs-CZ" dirty="0" smtClean="0"/>
              <a:t> (</a:t>
            </a:r>
            <a:r>
              <a:rPr lang="cs-CZ" dirty="0"/>
              <a:t>zdržení se chování, ke kterému byl jinak oprávněn, bez ohledu na činnost V</a:t>
            </a:r>
            <a:r>
              <a:rPr lang="cs-CZ" dirty="0" smtClean="0"/>
              <a:t>)</a:t>
            </a:r>
          </a:p>
          <a:p>
            <a:pPr lvl="2"/>
            <a:r>
              <a:rPr lang="cs-CZ" dirty="0" err="1" smtClean="0"/>
              <a:t>pati</a:t>
            </a:r>
            <a:r>
              <a:rPr lang="cs-CZ" dirty="0" smtClean="0"/>
              <a:t> (</a:t>
            </a:r>
            <a:r>
              <a:rPr lang="cs-CZ" dirty="0"/>
              <a:t>strpění chování V, kterému by se jinak byl oprávněn se bránit</a:t>
            </a:r>
            <a:r>
              <a:rPr lang="cs-CZ" dirty="0" smtClean="0"/>
              <a:t>)</a:t>
            </a:r>
          </a:p>
          <a:p>
            <a:pPr lvl="1"/>
            <a:r>
              <a:rPr lang="cs-CZ" dirty="0" smtClean="0"/>
              <a:t>odpovídající </a:t>
            </a:r>
            <a:r>
              <a:rPr lang="cs-CZ" dirty="0" err="1" smtClean="0"/>
              <a:t>PrPov</a:t>
            </a:r>
            <a:r>
              <a:rPr lang="cs-CZ" dirty="0" smtClean="0"/>
              <a:t> (dluh-pohledávka) jeho stran (§1721)</a:t>
            </a:r>
          </a:p>
          <a:p>
            <a:r>
              <a:rPr lang="cs-CZ" dirty="0" smtClean="0"/>
              <a:t>změna možná jen dohodou, ledaže zákon SJ (§ 1790)</a:t>
            </a:r>
          </a:p>
          <a:p>
            <a:r>
              <a:rPr lang="cs-CZ" dirty="0" smtClean="0"/>
              <a:t>hospodářský důvod závazku (causa) nemusí být vyjádřen, ale V je povinen jej prokázat (§ 1791)</a:t>
            </a:r>
          </a:p>
          <a:p>
            <a:pPr lvl="1"/>
            <a:r>
              <a:rPr lang="cs-CZ" dirty="0" smtClean="0"/>
              <a:t>x cenné papíry  jako zásadně abstraktní závazky</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225</a:t>
            </a:fld>
            <a:endParaRPr lang="cs-CZ"/>
          </a:p>
        </p:txBody>
      </p:sp>
    </p:spTree>
    <p:extLst>
      <p:ext uri="{BB962C8B-B14F-4D97-AF65-F5344CB8AC3E}">
        <p14:creationId xmlns:p14="http://schemas.microsoft.com/office/powerpoint/2010/main" val="2495230732"/>
      </p:ext>
    </p:extLst>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dirty="0" smtClean="0"/>
              <a:t>úplata v neujednané výši (§ 1792/1)</a:t>
            </a:r>
          </a:p>
          <a:p>
            <a:pPr lvl="1"/>
            <a:r>
              <a:rPr lang="cs-CZ" dirty="0" smtClean="0"/>
              <a:t>PDN výše obvyklé v době a </a:t>
            </a:r>
            <a:r>
              <a:rPr lang="cs-CZ" u="sng" dirty="0" smtClean="0"/>
              <a:t>místě uzavření smlouvy (§ 1792/1)</a:t>
            </a:r>
          </a:p>
          <a:p>
            <a:pPr lvl="2"/>
            <a:r>
              <a:rPr lang="cs-CZ" dirty="0" smtClean="0"/>
              <a:t>Nájemní </a:t>
            </a:r>
            <a:r>
              <a:rPr lang="cs-CZ" dirty="0" err="1" smtClean="0"/>
              <a:t>sml</a:t>
            </a:r>
            <a:r>
              <a:rPr lang="cs-CZ" dirty="0" smtClean="0"/>
              <a:t>. na parking/byt v Brně podepsaná v Praze? (x § 2217/1, § 2246/2)</a:t>
            </a:r>
          </a:p>
          <a:p>
            <a:pPr lvl="2"/>
            <a:r>
              <a:rPr lang="cs-CZ" dirty="0" smtClean="0"/>
              <a:t>v případě písemné oferty a písemné akceptace, obojí poštou?</a:t>
            </a:r>
          </a:p>
          <a:p>
            <a:pPr lvl="1"/>
            <a:r>
              <a:rPr lang="cs-CZ" dirty="0" smtClean="0"/>
              <a:t>nepodaří-li se takto, určí soud s přihlédnutím k (i v případě nájmů)</a:t>
            </a:r>
          </a:p>
          <a:p>
            <a:pPr lvl="2"/>
            <a:r>
              <a:rPr lang="cs-CZ" dirty="0" smtClean="0"/>
              <a:t>obsahu </a:t>
            </a:r>
            <a:r>
              <a:rPr lang="cs-CZ" dirty="0" err="1" smtClean="0"/>
              <a:t>sml</a:t>
            </a:r>
            <a:r>
              <a:rPr lang="cs-CZ" dirty="0" smtClean="0"/>
              <a:t>.</a:t>
            </a:r>
          </a:p>
          <a:p>
            <a:pPr lvl="2"/>
            <a:r>
              <a:rPr lang="cs-CZ" dirty="0" smtClean="0"/>
              <a:t>povaze plnění</a:t>
            </a:r>
          </a:p>
          <a:p>
            <a:pPr lvl="2"/>
            <a:r>
              <a:rPr lang="cs-CZ" dirty="0" smtClean="0"/>
              <a:t>zvyklostem</a:t>
            </a:r>
          </a:p>
          <a:p>
            <a:pPr lvl="1"/>
            <a:r>
              <a:rPr lang="cs-CZ" dirty="0" err="1" smtClean="0"/>
              <a:t>spec</a:t>
            </a:r>
            <a:r>
              <a:rPr lang="cs-CZ" dirty="0" smtClean="0"/>
              <a:t>. </a:t>
            </a:r>
            <a:r>
              <a:rPr lang="cs-CZ" dirty="0" err="1" smtClean="0"/>
              <a:t>SoD</a:t>
            </a:r>
            <a:r>
              <a:rPr lang="cs-CZ" dirty="0" smtClean="0"/>
              <a:t> § 2586/2</a:t>
            </a:r>
          </a:p>
          <a:p>
            <a:r>
              <a:rPr lang="cs-CZ" dirty="0" smtClean="0"/>
              <a:t>rozpor s </a:t>
            </a:r>
            <a:r>
              <a:rPr lang="cs-CZ" dirty="0" err="1" smtClean="0"/>
              <a:t>pr</a:t>
            </a:r>
            <a:r>
              <a:rPr lang="cs-CZ" dirty="0" smtClean="0"/>
              <a:t>. </a:t>
            </a:r>
            <a:r>
              <a:rPr lang="cs-CZ" dirty="0" err="1" smtClean="0"/>
              <a:t>předp</a:t>
            </a:r>
            <a:r>
              <a:rPr lang="cs-CZ" dirty="0" smtClean="0"/>
              <a:t>. o cenách (1792/2) → PDN ujednání přípustné ceny (dle § 40a SOZ RN; obecně rozpor s předpisem § 580; nezákonné určení rozsahu § 577)</a:t>
            </a:r>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226</a:t>
            </a:fld>
            <a:endParaRPr lang="cs-CZ"/>
          </a:p>
        </p:txBody>
      </p:sp>
    </p:spTree>
    <p:extLst>
      <p:ext uri="{BB962C8B-B14F-4D97-AF65-F5344CB8AC3E}">
        <p14:creationId xmlns:p14="http://schemas.microsoft.com/office/powerpoint/2010/main" val="3941792529"/>
      </p:ext>
    </p:extLst>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Úplata, DPH a další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a:t>„Nevyplývá-li z dohody stran něco jiného, je součástí ceny i daň z přidané hodnoty a clo. Dohodnutou cenu díla nelze, není-li stranami stanoveno něco jiného, zvyšovat o daň z přidané hodnoty.“ (NS 32 Odo 835/2002 3. 4. 2003)</a:t>
            </a:r>
          </a:p>
          <a:p>
            <a:r>
              <a:rPr lang="cs-CZ" dirty="0"/>
              <a:t>„ Z hlediska soukromého práva je však podstatné pouze to, zda mezi účastníky smlouvy byla kupní cena sjednána jako cena konečná, či ze smlouvy vyplývalo, že kupující je povinen hradit ke sjednané ceně navíc ještě další částky. … Žalobkyně tak v případě, že smlouva neobsahuje povinnost žalované zaplatit ke kupní ceně i DPH, resp. kdy smlouva stanoví konečnou cenu zboží, nemůže přenášet svou odpovědnost za odvedení DPH státu na žalovanou, i kdyby k zaplacení DPH byla žalovaná povinna.. … “ (NS 23 </a:t>
            </a:r>
            <a:r>
              <a:rPr lang="cs-CZ" dirty="0" err="1"/>
              <a:t>Cdo</a:t>
            </a:r>
            <a:r>
              <a:rPr lang="cs-CZ" dirty="0"/>
              <a:t> 3573/2007 30.10.2009; 33 </a:t>
            </a:r>
            <a:r>
              <a:rPr lang="cs-CZ" dirty="0" err="1"/>
              <a:t>Cdo</a:t>
            </a:r>
            <a:r>
              <a:rPr lang="cs-CZ" dirty="0"/>
              <a:t> 1054/2009 z 25.8.2010)</a:t>
            </a:r>
          </a:p>
          <a:p>
            <a:r>
              <a:rPr lang="cs-CZ" dirty="0"/>
              <a:t>„Pokud pak následně po uzavření předmětných smluv o koupi najaté věci nabyl účinnosti zákon, kterým byla DPH snížena, pak odvolací soud správně uzavřel, že změna DPH v průběhu účinnosti předmětných smluv měla význam pouze pro fiskální vztah, bez vlivu na závazkový vztah účastníků, jehož součástí byla dohoda o ceně, odpovídající tehdy platným předpisům.“ (NS 32 Odo 270/2004 z 20.4.2004 a IV. ÚS 191/04 z 5. 8. 2004; shodně 33 </a:t>
            </a:r>
            <a:r>
              <a:rPr lang="cs-CZ" dirty="0" err="1"/>
              <a:t>Cdo</a:t>
            </a:r>
            <a:r>
              <a:rPr lang="cs-CZ" dirty="0"/>
              <a:t> 5117/2008 z 23. 11. 2010, 26 </a:t>
            </a:r>
            <a:r>
              <a:rPr lang="cs-CZ" dirty="0" err="1"/>
              <a:t>Cdo</a:t>
            </a:r>
            <a:r>
              <a:rPr lang="cs-CZ" dirty="0"/>
              <a:t> 3458/2009 z 12. 5. 2011)</a:t>
            </a:r>
          </a:p>
          <a:p>
            <a:r>
              <a:rPr lang="cs-CZ" dirty="0"/>
              <a:t>„Nedošlo-li tedy poté, co se žalobce plátcem DPH stal, k dohodě účastníků mandátní smlouvy o změně sjednané výše odměny tak, že mandant zaplatí mandatáři sjednanou odměnu zvýšenou ještě o DPH, odvolací soud pochybil, stejně jako soud prvního stupně, uznal-li za oprávněný požadavek žalobce na zaplacení sjednané odměny navýšené o DPH. Dohodnutou odměnu mandatáře nelze poté, není-li mezi stranami stanoveno něco jiného, jako to bylo v daném případě, zvyšovat o DPH (srov. rozsudky Nejvyššího soudu ze dne 3.4.2003, </a:t>
            </a:r>
            <a:r>
              <a:rPr lang="cs-CZ" dirty="0" err="1"/>
              <a:t>sp</a:t>
            </a:r>
            <a:r>
              <a:rPr lang="cs-CZ" dirty="0"/>
              <a:t>. zn. 32 Odo 835/2002 a ze dne 20.4.2004, </a:t>
            </a:r>
            <a:r>
              <a:rPr lang="cs-CZ" dirty="0" err="1"/>
              <a:t>sp</a:t>
            </a:r>
            <a:r>
              <a:rPr lang="cs-CZ" dirty="0"/>
              <a:t>. zn. 32 Odo 270/2004).“ NS 23 </a:t>
            </a:r>
            <a:r>
              <a:rPr lang="cs-CZ" dirty="0" err="1"/>
              <a:t>Cdo</a:t>
            </a:r>
            <a:r>
              <a:rPr lang="cs-CZ" dirty="0"/>
              <a:t> 4345/2008 z  27.1.2009</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227</a:t>
            </a:fld>
            <a:endParaRPr lang="cs-CZ"/>
          </a:p>
        </p:txBody>
      </p:sp>
    </p:spTree>
    <p:extLst>
      <p:ext uri="{BB962C8B-B14F-4D97-AF65-F5344CB8AC3E}">
        <p14:creationId xmlns:p14="http://schemas.microsoft.com/office/powerpoint/2010/main" val="184438981"/>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Laesio</a:t>
            </a:r>
            <a:r>
              <a:rPr lang="cs-CZ" dirty="0" smtClean="0"/>
              <a:t> </a:t>
            </a:r>
            <a:r>
              <a:rPr lang="cs-CZ" dirty="0" err="1" smtClean="0"/>
              <a:t>enormis</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jde o zvláštní </a:t>
            </a:r>
            <a:r>
              <a:rPr lang="cs-CZ" dirty="0"/>
              <a:t>případ </a:t>
            </a:r>
            <a:r>
              <a:rPr lang="cs-CZ" dirty="0" smtClean="0"/>
              <a:t>omylu, který obecná úprava omylu nepostihuje (§ 583 </a:t>
            </a:r>
            <a:r>
              <a:rPr lang="cs-CZ" dirty="0" err="1" smtClean="0"/>
              <a:t>an</a:t>
            </a:r>
            <a:r>
              <a:rPr lang="cs-CZ" dirty="0" smtClean="0"/>
              <a:t>.; vyvolaný omyl)</a:t>
            </a:r>
          </a:p>
          <a:p>
            <a:pPr lvl="1"/>
            <a:r>
              <a:rPr lang="cs-CZ" dirty="0" smtClean="0"/>
              <a:t>např. o </a:t>
            </a:r>
            <a:r>
              <a:rPr lang="cs-CZ" dirty="0"/>
              <a:t>vlastnostech </a:t>
            </a:r>
            <a:r>
              <a:rPr lang="cs-CZ" dirty="0" smtClean="0"/>
              <a:t>předmětu </a:t>
            </a:r>
            <a:r>
              <a:rPr lang="cs-CZ" dirty="0"/>
              <a:t>rozhodující </a:t>
            </a:r>
            <a:r>
              <a:rPr lang="cs-CZ" dirty="0" smtClean="0"/>
              <a:t>pro sjednání ceny (tzv. </a:t>
            </a:r>
            <a:r>
              <a:rPr lang="cs-CZ" dirty="0" err="1" smtClean="0"/>
              <a:t>error</a:t>
            </a:r>
            <a:r>
              <a:rPr lang="cs-CZ" dirty="0" smtClean="0"/>
              <a:t> in </a:t>
            </a:r>
            <a:r>
              <a:rPr lang="cs-CZ" dirty="0" err="1" smtClean="0"/>
              <a:t>substantia</a:t>
            </a:r>
            <a:r>
              <a:rPr lang="cs-CZ" dirty="0" smtClean="0"/>
              <a:t>; ne o ceně samotné)</a:t>
            </a:r>
          </a:p>
          <a:p>
            <a:pPr lvl="1"/>
            <a:r>
              <a:rPr lang="cs-CZ" dirty="0" smtClean="0"/>
              <a:t>protože musí jít o hrubý nepoměr, bude 2. SS zjevný, a ta nejednala poctivě</a:t>
            </a:r>
          </a:p>
          <a:p>
            <a:r>
              <a:rPr lang="cs-CZ" dirty="0" smtClean="0"/>
              <a:t>podmínky aplikace (§ 1793; objektivní koncepce)</a:t>
            </a:r>
          </a:p>
          <a:p>
            <a:pPr lvl="1"/>
            <a:r>
              <a:rPr lang="cs-CZ" dirty="0" smtClean="0"/>
              <a:t>závazek k vzájemnému plnění</a:t>
            </a:r>
          </a:p>
          <a:p>
            <a:pPr lvl="1"/>
            <a:r>
              <a:rPr lang="cs-CZ" dirty="0" smtClean="0"/>
              <a:t>hrubý nepoměr plnění</a:t>
            </a:r>
          </a:p>
          <a:p>
            <a:pPr lvl="2"/>
            <a:r>
              <a:rPr lang="cs-CZ" dirty="0" smtClean="0"/>
              <a:t>x ze skutečnosti, o kterých zvýhodněný nevěděl ani vědět nemusel (např. oboustranný omyl; § 4/2) → věděl nebo vědět musel</a:t>
            </a:r>
          </a:p>
          <a:p>
            <a:pPr lvl="2"/>
            <a:r>
              <a:rPr lang="cs-CZ" dirty="0" smtClean="0"/>
              <a:t>x plynoucí ze vzájemného vztahu mezi stranami (§ 1794/1)</a:t>
            </a:r>
          </a:p>
          <a:p>
            <a:pPr lvl="3"/>
            <a:r>
              <a:rPr lang="cs-CZ" dirty="0" smtClean="0"/>
              <a:t>zejména úmysl zkráceného plnit zčásti bezúplatně</a:t>
            </a:r>
          </a:p>
          <a:p>
            <a:pPr lvl="1"/>
            <a:r>
              <a:rPr lang="cs-CZ" dirty="0" smtClean="0"/>
              <a:t>lze zjistit výši zkrácení (§ 1794/1)</a:t>
            </a:r>
          </a:p>
          <a:p>
            <a:pPr lvl="1"/>
            <a:r>
              <a:rPr lang="cs-CZ" dirty="0" smtClean="0"/>
              <a:t>zkrácená str. (alt.; § 1794/2)</a:t>
            </a:r>
          </a:p>
          <a:p>
            <a:pPr lvl="2"/>
            <a:r>
              <a:rPr lang="cs-CZ" dirty="0" smtClean="0"/>
              <a:t>se výslovně </a:t>
            </a:r>
            <a:r>
              <a:rPr lang="cs-CZ" dirty="0" err="1" smtClean="0"/>
              <a:t>pr</a:t>
            </a:r>
            <a:r>
              <a:rPr lang="cs-CZ" dirty="0" smtClean="0"/>
              <a:t>. nevzdala a neprohlásila</a:t>
            </a:r>
            <a:r>
              <a:rPr lang="cs-CZ" dirty="0"/>
              <a:t>, že jde o cenu zvláštní </a:t>
            </a:r>
            <a:r>
              <a:rPr lang="cs-CZ" dirty="0" smtClean="0"/>
              <a:t>obliby</a:t>
            </a:r>
          </a:p>
          <a:p>
            <a:pPr lvl="2"/>
            <a:r>
              <a:rPr lang="cs-CZ" dirty="0" smtClean="0"/>
              <a:t>nesouhlasila s </a:t>
            </a:r>
            <a:r>
              <a:rPr lang="cs-CZ" dirty="0"/>
              <a:t>neúměrnou </a:t>
            </a:r>
            <a:r>
              <a:rPr lang="cs-CZ" dirty="0" smtClean="0"/>
              <a:t>cenou, </a:t>
            </a:r>
            <a:r>
              <a:rPr lang="cs-CZ" dirty="0"/>
              <a:t>ač jí skutečná cena byla nebo musela být </a:t>
            </a:r>
            <a:r>
              <a:rPr lang="cs-CZ" dirty="0" smtClean="0"/>
              <a:t>známa</a:t>
            </a:r>
          </a:p>
          <a:p>
            <a:r>
              <a:rPr lang="cs-CZ" dirty="0" smtClean="0"/>
              <a:t>cenou se rozumí i úrok (cena peněz)</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228</a:t>
            </a:fld>
            <a:endParaRPr lang="cs-CZ"/>
          </a:p>
        </p:txBody>
      </p:sp>
    </p:spTree>
    <p:extLst>
      <p:ext uri="{BB962C8B-B14F-4D97-AF65-F5344CB8AC3E}">
        <p14:creationId xmlns:p14="http://schemas.microsoft.com/office/powerpoint/2010/main" val="2704364835"/>
      </p:ext>
    </p:extLst>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92500" lnSpcReduction="20000"/>
          </a:bodyPr>
          <a:lstStyle/>
          <a:p>
            <a:r>
              <a:rPr lang="cs-CZ" dirty="0"/>
              <a:t>zkrácená strana může</a:t>
            </a:r>
          </a:p>
          <a:p>
            <a:pPr lvl="1"/>
            <a:r>
              <a:rPr lang="cs-CZ" dirty="0"/>
              <a:t>požadovat zrušení smlouvy a navrácení do původního stavu</a:t>
            </a:r>
          </a:p>
          <a:p>
            <a:pPr lvl="2"/>
            <a:r>
              <a:rPr lang="cs-CZ" dirty="0"/>
              <a:t>→ nesuspenduje plnění</a:t>
            </a:r>
          </a:p>
          <a:p>
            <a:pPr lvl="1"/>
            <a:r>
              <a:rPr lang="cs-CZ" dirty="0"/>
              <a:t>x </a:t>
            </a:r>
            <a:r>
              <a:rPr lang="cs-CZ" dirty="0" smtClean="0"/>
              <a:t>2. SS </a:t>
            </a:r>
            <a:r>
              <a:rPr lang="cs-CZ" dirty="0"/>
              <a:t>doplní, oč byla </a:t>
            </a:r>
            <a:r>
              <a:rPr lang="cs-CZ" dirty="0" smtClean="0"/>
              <a:t>1. SS zkrácena </a:t>
            </a:r>
            <a:r>
              <a:rPr lang="cs-CZ" dirty="0"/>
              <a:t>(možnost zhojit)</a:t>
            </a:r>
          </a:p>
          <a:p>
            <a:pPr lvl="1"/>
            <a:r>
              <a:rPr lang="cs-CZ" dirty="0"/>
              <a:t>v 1 roční prekluzivní lhůtě (§ 1795; § 654</a:t>
            </a:r>
            <a:r>
              <a:rPr lang="cs-CZ" dirty="0" smtClean="0"/>
              <a:t>)</a:t>
            </a:r>
          </a:p>
          <a:p>
            <a:pPr lvl="2"/>
            <a:r>
              <a:rPr lang="cs-CZ" dirty="0" smtClean="0"/>
              <a:t>byla-li porušena </a:t>
            </a:r>
            <a:r>
              <a:rPr lang="cs-CZ" dirty="0" err="1" smtClean="0"/>
              <a:t>inf</a:t>
            </a:r>
            <a:r>
              <a:rPr lang="cs-CZ" dirty="0" smtClean="0"/>
              <a:t>. </a:t>
            </a:r>
            <a:r>
              <a:rPr lang="cs-CZ" dirty="0" err="1" smtClean="0"/>
              <a:t>pov</a:t>
            </a:r>
            <a:r>
              <a:rPr lang="cs-CZ" dirty="0" smtClean="0"/>
              <a:t>. (§ 1728), lze se i poté domáhat práv z toho</a:t>
            </a:r>
          </a:p>
          <a:p>
            <a:r>
              <a:rPr lang="cs-CZ" dirty="0" smtClean="0"/>
              <a:t>neaplikuje se</a:t>
            </a:r>
          </a:p>
          <a:p>
            <a:pPr lvl="1"/>
            <a:r>
              <a:rPr lang="cs-CZ" dirty="0" smtClean="0"/>
              <a:t>podnikatel</a:t>
            </a:r>
            <a:r>
              <a:rPr lang="cs-CZ" dirty="0"/>
              <a:t>, který uzavřel </a:t>
            </a:r>
            <a:r>
              <a:rPr lang="cs-CZ" dirty="0" err="1"/>
              <a:t>sml</a:t>
            </a:r>
            <a:r>
              <a:rPr lang="cs-CZ" dirty="0"/>
              <a:t>. při svém podnikání (§ 1797)</a:t>
            </a:r>
          </a:p>
          <a:p>
            <a:pPr lvl="1"/>
            <a:r>
              <a:rPr lang="cs-CZ" dirty="0" smtClean="0"/>
              <a:t>na (§ 2757) odvážné smlouvy (§ 2756)</a:t>
            </a:r>
          </a:p>
          <a:p>
            <a:pPr lvl="2"/>
            <a:r>
              <a:rPr lang="cs-CZ" dirty="0" smtClean="0"/>
              <a:t>pro </a:t>
            </a:r>
            <a:r>
              <a:rPr lang="cs-CZ" dirty="0"/>
              <a:t>případ sázky nebo hry (§ 1793/2; u těch to vylučuje § 2757)</a:t>
            </a:r>
          </a:p>
          <a:p>
            <a:pPr lvl="1"/>
            <a:r>
              <a:rPr lang="cs-CZ" dirty="0" smtClean="0"/>
              <a:t>pro případ nabytí (§ 1793/2)</a:t>
            </a:r>
          </a:p>
          <a:p>
            <a:pPr lvl="2"/>
            <a:r>
              <a:rPr lang="cs-CZ" dirty="0" smtClean="0"/>
              <a:t>na komoditní burze</a:t>
            </a:r>
          </a:p>
          <a:p>
            <a:pPr lvl="2"/>
            <a:r>
              <a:rPr lang="cs-CZ" dirty="0" smtClean="0"/>
              <a:t>při obchodování s </a:t>
            </a:r>
            <a:r>
              <a:rPr lang="cs-CZ" dirty="0" err="1" smtClean="0"/>
              <a:t>inv</a:t>
            </a:r>
            <a:r>
              <a:rPr lang="cs-CZ" dirty="0" smtClean="0"/>
              <a:t>. nástrojem podle jin. zákona</a:t>
            </a:r>
          </a:p>
          <a:p>
            <a:pPr lvl="2"/>
            <a:r>
              <a:rPr lang="cs-CZ" dirty="0" smtClean="0"/>
              <a:t>v dražbě (+ naroveň dražbě postaveným </a:t>
            </a:r>
            <a:r>
              <a:rPr lang="cs-CZ" dirty="0" err="1" smtClean="0"/>
              <a:t>zp</a:t>
            </a:r>
            <a:r>
              <a:rPr lang="cs-CZ" dirty="0" smtClean="0"/>
              <a:t>.)</a:t>
            </a:r>
          </a:p>
          <a:p>
            <a:pPr lvl="1"/>
            <a:r>
              <a:rPr lang="cs-CZ" dirty="0" smtClean="0"/>
              <a:t>při narovnání (§ 1903) nebo novaci (§ 1902), byly-li poctivě </a:t>
            </a:r>
            <a:r>
              <a:rPr lang="cs-CZ" dirty="0"/>
              <a:t>(§ 7) </a:t>
            </a:r>
            <a:r>
              <a:rPr lang="cs-CZ" dirty="0" smtClean="0"/>
              <a:t>učiněny</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229</a:t>
            </a:fld>
            <a:endParaRPr lang="cs-CZ"/>
          </a:p>
        </p:txBody>
      </p:sp>
    </p:spTree>
    <p:extLst>
      <p:ext uri="{BB962C8B-B14F-4D97-AF65-F5344CB8AC3E}">
        <p14:creationId xmlns:p14="http://schemas.microsoft.com/office/powerpoint/2010/main" val="39452460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2</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výklad soukromého práva (§ 1/1) musí být </a:t>
            </a:r>
            <a:r>
              <a:rPr lang="cs-CZ" dirty="0" smtClean="0"/>
              <a:t>axiologický </a:t>
            </a:r>
            <a:r>
              <a:rPr lang="cs-CZ" dirty="0"/>
              <a:t>(hodnotově bezrozporný)</a:t>
            </a:r>
            <a:r>
              <a:rPr lang="cs-CZ" dirty="0" smtClean="0"/>
              <a:t>, tj. ve </a:t>
            </a:r>
            <a:r>
              <a:rPr lang="cs-CZ" dirty="0"/>
              <a:t>shodě (§ 2/1; prozařování)</a:t>
            </a:r>
          </a:p>
          <a:p>
            <a:pPr lvl="1"/>
            <a:r>
              <a:rPr lang="cs-CZ" dirty="0"/>
              <a:t>s ústavním </a:t>
            </a:r>
            <a:r>
              <a:rPr lang="cs-CZ" dirty="0" smtClean="0"/>
              <a:t>pořádkem</a:t>
            </a:r>
            <a:endParaRPr lang="cs-CZ" dirty="0"/>
          </a:p>
          <a:p>
            <a:pPr lvl="1"/>
            <a:r>
              <a:rPr lang="cs-CZ" dirty="0"/>
              <a:t>se zásadami NOZ</a:t>
            </a:r>
          </a:p>
          <a:p>
            <a:pPr lvl="1"/>
            <a:r>
              <a:rPr lang="cs-CZ" dirty="0"/>
              <a:t>tím chráněnými </a:t>
            </a:r>
            <a:r>
              <a:rPr lang="cs-CZ" dirty="0" smtClean="0"/>
              <a:t>hodnotami (srov. § 3/1).</a:t>
            </a:r>
          </a:p>
          <a:p>
            <a:r>
              <a:rPr lang="cs-CZ" dirty="0" smtClean="0"/>
              <a:t>vykládat podle (§ 2/2; např. § 1341)</a:t>
            </a:r>
          </a:p>
          <a:p>
            <a:pPr lvl="1"/>
            <a:r>
              <a:rPr lang="cs-CZ" dirty="0" smtClean="0"/>
              <a:t>smyslu slov (jazykový) </a:t>
            </a:r>
            <a:r>
              <a:rPr lang="cs-CZ" dirty="0"/>
              <a:t>v jejich vzájemné souvislosti </a:t>
            </a:r>
            <a:r>
              <a:rPr lang="cs-CZ" dirty="0" smtClean="0"/>
              <a:t>(systematický) </a:t>
            </a:r>
            <a:r>
              <a:rPr lang="en-US" dirty="0" smtClean="0"/>
              <a:t>&amp;</a:t>
            </a:r>
            <a:endParaRPr lang="cs-CZ" dirty="0" smtClean="0"/>
          </a:p>
          <a:p>
            <a:pPr lvl="1"/>
            <a:r>
              <a:rPr lang="cs-CZ" dirty="0" smtClean="0"/>
              <a:t>jasného úmyslu zákonodárce (subjektivně historický)</a:t>
            </a:r>
          </a:p>
          <a:p>
            <a:pPr lvl="2"/>
            <a:r>
              <a:rPr lang="cs-CZ" dirty="0" smtClean="0"/>
              <a:t>tj</a:t>
            </a:r>
            <a:r>
              <a:rPr lang="cs-CZ" dirty="0"/>
              <a:t>. </a:t>
            </a:r>
            <a:r>
              <a:rPr lang="cs-CZ" dirty="0" smtClean="0"/>
              <a:t>zřejmého, </a:t>
            </a:r>
            <a:r>
              <a:rPr lang="cs-CZ" dirty="0"/>
              <a:t>jasně </a:t>
            </a:r>
            <a:r>
              <a:rPr lang="cs-CZ" dirty="0" smtClean="0"/>
              <a:t>projeveného </a:t>
            </a:r>
            <a:r>
              <a:rPr lang="cs-CZ" dirty="0"/>
              <a:t>a </a:t>
            </a:r>
            <a:r>
              <a:rPr lang="cs-CZ" u="sng" dirty="0"/>
              <a:t>z textu zákona</a:t>
            </a:r>
            <a:r>
              <a:rPr lang="cs-CZ" dirty="0"/>
              <a:t> </a:t>
            </a:r>
            <a:r>
              <a:rPr lang="cs-CZ" dirty="0" smtClean="0"/>
              <a:t>interpretací odvoditelného (ADZ s. 63)</a:t>
            </a:r>
          </a:p>
          <a:p>
            <a:pPr lvl="1"/>
            <a:r>
              <a:rPr lang="cs-CZ" dirty="0" smtClean="0"/>
              <a:t>x slov se nelze dovolávat proti jejich smyslu (objektivně teleologický)</a:t>
            </a:r>
          </a:p>
          <a:p>
            <a:pPr lvl="1"/>
            <a:r>
              <a:rPr lang="cs-CZ" dirty="0" smtClean="0"/>
              <a:t>x nekonformní musí ustoupit (§ </a:t>
            </a:r>
            <a:r>
              <a:rPr lang="cs-CZ" dirty="0"/>
              <a:t>2/1</a:t>
            </a:r>
            <a:r>
              <a:rPr lang="cs-CZ" dirty="0" smtClean="0"/>
              <a:t>)</a:t>
            </a:r>
          </a:p>
          <a:p>
            <a:pPr lvl="1"/>
            <a:r>
              <a:rPr lang="cs-CZ" dirty="0" smtClean="0">
                <a:solidFill>
                  <a:schemeClr val="accent6">
                    <a:lumMod val="75000"/>
                  </a:schemeClr>
                </a:solidFill>
              </a:rPr>
              <a:t>x v rozporu s dobrými mravy</a:t>
            </a:r>
          </a:p>
          <a:p>
            <a:pPr lvl="1"/>
            <a:r>
              <a:rPr lang="cs-CZ" dirty="0" smtClean="0">
                <a:solidFill>
                  <a:schemeClr val="accent6">
                    <a:lumMod val="75000"/>
                  </a:schemeClr>
                </a:solidFill>
              </a:rPr>
              <a:t>x vedoucí ke krutosti nebo bezohlednosti urážející obyčejné lidské cítění</a:t>
            </a:r>
          </a:p>
          <a:p>
            <a:r>
              <a:rPr lang="cs-CZ" dirty="0" smtClean="0">
                <a:solidFill>
                  <a:schemeClr val="accent6">
                    <a:lumMod val="75000"/>
                  </a:schemeClr>
                </a:solidFill>
              </a:rPr>
              <a:t>použití právního předpisu (byť správně vyloženého) nesmí (§ 2/3)</a:t>
            </a:r>
          </a:p>
          <a:p>
            <a:pPr lvl="1"/>
            <a:r>
              <a:rPr lang="cs-CZ" dirty="0" smtClean="0">
                <a:solidFill>
                  <a:schemeClr val="accent6">
                    <a:lumMod val="75000"/>
                  </a:schemeClr>
                </a:solidFill>
              </a:rPr>
              <a:t>být v </a:t>
            </a:r>
            <a:r>
              <a:rPr lang="cs-CZ" dirty="0">
                <a:solidFill>
                  <a:schemeClr val="accent6">
                    <a:lumMod val="75000"/>
                  </a:schemeClr>
                </a:solidFill>
              </a:rPr>
              <a:t>rozporu s dobrými mravy</a:t>
            </a:r>
          </a:p>
          <a:p>
            <a:pPr lvl="1"/>
            <a:r>
              <a:rPr lang="cs-CZ" dirty="0" smtClean="0">
                <a:solidFill>
                  <a:schemeClr val="accent6">
                    <a:lumMod val="75000"/>
                  </a:schemeClr>
                </a:solidFill>
              </a:rPr>
              <a:t>vést </a:t>
            </a:r>
            <a:r>
              <a:rPr lang="cs-CZ" dirty="0">
                <a:solidFill>
                  <a:schemeClr val="accent6">
                    <a:lumMod val="75000"/>
                  </a:schemeClr>
                </a:solidFill>
              </a:rPr>
              <a:t>ke krutosti nebo bezohlednosti urážející obyčejné lidské </a:t>
            </a:r>
            <a:r>
              <a:rPr lang="cs-CZ" dirty="0" smtClean="0">
                <a:solidFill>
                  <a:schemeClr val="accent6">
                    <a:lumMod val="75000"/>
                  </a:schemeClr>
                </a:solidFill>
              </a:rPr>
              <a:t>cítění</a:t>
            </a:r>
          </a:p>
          <a:p>
            <a:pPr lvl="1"/>
            <a:r>
              <a:rPr lang="cs-CZ" altLang="cs-CZ" dirty="0" err="1"/>
              <a:t>Summum</a:t>
            </a:r>
            <a:r>
              <a:rPr lang="cs-CZ" altLang="cs-CZ" dirty="0"/>
              <a:t> ius-</a:t>
            </a:r>
            <a:r>
              <a:rPr lang="cs-CZ" altLang="cs-CZ" dirty="0" err="1"/>
              <a:t>summa</a:t>
            </a:r>
            <a:r>
              <a:rPr lang="cs-CZ" altLang="cs-CZ" dirty="0"/>
              <a:t> </a:t>
            </a:r>
            <a:r>
              <a:rPr lang="cs-CZ" altLang="cs-CZ" dirty="0" err="1"/>
              <a:t>iniuria</a:t>
            </a:r>
            <a:r>
              <a:rPr lang="cs-CZ" altLang="cs-CZ"/>
              <a:t> </a:t>
            </a:r>
            <a:r>
              <a:rPr lang="cs-CZ" altLang="cs-CZ" smtClean="0"/>
              <a:t>. (Cicero)</a:t>
            </a:r>
            <a:endParaRPr lang="cs-CZ" dirty="0" smtClean="0">
              <a:solidFill>
                <a:schemeClr val="accent6">
                  <a:lumMod val="75000"/>
                </a:schemeClr>
              </a:solidFill>
            </a:endParaRPr>
          </a:p>
          <a:p>
            <a:r>
              <a:rPr lang="cs-CZ" dirty="0" smtClean="0">
                <a:solidFill>
                  <a:schemeClr val="accent6">
                    <a:lumMod val="75000"/>
                  </a:schemeClr>
                </a:solidFill>
              </a:rPr>
              <a:t>nelze-li předpis použít </a:t>
            </a:r>
            <a:r>
              <a:rPr lang="cs-CZ" dirty="0" smtClean="0">
                <a:solidFill>
                  <a:schemeClr val="accent6">
                    <a:lumMod val="75000"/>
                  </a:schemeClr>
                </a:solidFill>
                <a:latin typeface="Cambria"/>
              </a:rPr>
              <a:t>→ § 10 </a:t>
            </a:r>
            <a:endParaRPr lang="cs-CZ" dirty="0">
              <a:solidFill>
                <a:schemeClr val="accent6">
                  <a:lumMod val="75000"/>
                </a:schemeClr>
              </a:solidFill>
            </a:endParaRPr>
          </a:p>
          <a:p>
            <a:pPr lvl="1"/>
            <a:endParaRPr lang="cs-CZ" dirty="0" smtClean="0">
              <a:solidFill>
                <a:srgbClr val="FF0000"/>
              </a:solidFill>
            </a:endParaRPr>
          </a:p>
          <a:p>
            <a:pPr lvl="1"/>
            <a:endParaRPr lang="cs-CZ" dirty="0" smtClean="0">
              <a:solidFill>
                <a:srgbClr val="FF0000"/>
              </a:solidFill>
            </a:endParaRPr>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23</a:t>
            </a:fld>
            <a:endParaRPr lang="cs-CZ"/>
          </a:p>
        </p:txBody>
      </p:sp>
    </p:spTree>
    <p:extLst>
      <p:ext uri="{BB962C8B-B14F-4D97-AF65-F5344CB8AC3E}">
        <p14:creationId xmlns:p14="http://schemas.microsoft.com/office/powerpoint/2010/main" val="250202166"/>
      </p:ext>
    </p:extLst>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Lichva (</a:t>
            </a:r>
            <a:r>
              <a:rPr lang="cs-CZ" dirty="0" err="1" smtClean="0"/>
              <a:t>usura</a:t>
            </a:r>
            <a:r>
              <a:rPr lang="cs-CZ" dirty="0" smtClean="0"/>
              <a:t>; § 1796)</a:t>
            </a:r>
            <a:endParaRPr lang="cs-CZ" dirty="0"/>
          </a:p>
        </p:txBody>
      </p:sp>
      <p:sp>
        <p:nvSpPr>
          <p:cNvPr id="3" name="Zástupný symbol pro obsah 2"/>
          <p:cNvSpPr>
            <a:spLocks noGrp="1"/>
          </p:cNvSpPr>
          <p:nvPr>
            <p:ph idx="1"/>
          </p:nvPr>
        </p:nvSpPr>
        <p:spPr>
          <a:xfrm>
            <a:off x="457200" y="1600200"/>
            <a:ext cx="8229600" cy="4925144"/>
          </a:xfrm>
        </p:spPr>
        <p:txBody>
          <a:bodyPr>
            <a:normAutofit fontScale="77500" lnSpcReduction="20000"/>
          </a:bodyPr>
          <a:lstStyle/>
          <a:p>
            <a:r>
              <a:rPr lang="cs-CZ" dirty="0" smtClean="0"/>
              <a:t>neplatná (kogentní) je smlouva</a:t>
            </a:r>
          </a:p>
          <a:p>
            <a:pPr lvl="1"/>
            <a:r>
              <a:rPr lang="cs-CZ" dirty="0" smtClean="0"/>
              <a:t>při jejímž uzavírání </a:t>
            </a:r>
            <a:r>
              <a:rPr lang="cs-CZ" u="sng" dirty="0" smtClean="0"/>
              <a:t>někdo</a:t>
            </a:r>
            <a:r>
              <a:rPr lang="cs-CZ" dirty="0" smtClean="0"/>
              <a:t> zneužije omezujícího duševního rozpoložení 2. SS (alt.; subjektivní koncepce)</a:t>
            </a:r>
          </a:p>
          <a:p>
            <a:pPr lvl="2"/>
            <a:r>
              <a:rPr lang="cs-CZ" dirty="0" smtClean="0"/>
              <a:t>tísně</a:t>
            </a:r>
          </a:p>
          <a:p>
            <a:pPr lvl="2"/>
            <a:r>
              <a:rPr lang="cs-CZ" dirty="0" smtClean="0"/>
              <a:t>nezkušenosti</a:t>
            </a:r>
          </a:p>
          <a:p>
            <a:pPr lvl="2"/>
            <a:r>
              <a:rPr lang="cs-CZ" dirty="0" smtClean="0"/>
              <a:t>rozumové slabosti</a:t>
            </a:r>
          </a:p>
          <a:p>
            <a:pPr lvl="2"/>
            <a:r>
              <a:rPr lang="cs-CZ" dirty="0" smtClean="0"/>
              <a:t>rozrušení</a:t>
            </a:r>
          </a:p>
          <a:p>
            <a:pPr lvl="2"/>
            <a:r>
              <a:rPr lang="cs-CZ" dirty="0" smtClean="0"/>
              <a:t>lehkomyslnosti</a:t>
            </a:r>
          </a:p>
          <a:p>
            <a:pPr lvl="1"/>
            <a:r>
              <a:rPr lang="cs-CZ" dirty="0" smtClean="0"/>
              <a:t>dá sobě nebo </a:t>
            </a:r>
            <a:r>
              <a:rPr lang="cs-CZ" u="sng" dirty="0" smtClean="0"/>
              <a:t>jinému</a:t>
            </a:r>
            <a:r>
              <a:rPr lang="cs-CZ" dirty="0" smtClean="0"/>
              <a:t> slíbit či poskytnout plnění</a:t>
            </a:r>
          </a:p>
          <a:p>
            <a:pPr lvl="1"/>
            <a:r>
              <a:rPr lang="cs-CZ" dirty="0" smtClean="0"/>
              <a:t>jehož majetková hodnota je v hrubém nepoměru k protiplnění</a:t>
            </a:r>
          </a:p>
          <a:p>
            <a:pPr lvl="1"/>
            <a:r>
              <a:rPr lang="cs-CZ" dirty="0" smtClean="0"/>
              <a:t>→ RN </a:t>
            </a:r>
            <a:r>
              <a:rPr lang="cs-CZ" dirty="0"/>
              <a:t>možnost </a:t>
            </a:r>
            <a:r>
              <a:rPr lang="cs-CZ" dirty="0" smtClean="0"/>
              <a:t>moderace § 577</a:t>
            </a:r>
          </a:p>
          <a:p>
            <a:pPr marL="342900" lvl="1" indent="-342900">
              <a:buClr>
                <a:schemeClr val="accent1"/>
              </a:buClr>
              <a:buSzPct val="75000"/>
              <a:buFont typeface="Wingdings" pitchFamily="2" charset="2"/>
              <a:buChar char=""/>
            </a:pPr>
            <a:r>
              <a:rPr lang="cs-CZ" dirty="0" smtClean="0"/>
              <a:t>neaplikuje se</a:t>
            </a:r>
          </a:p>
          <a:p>
            <a:pPr marL="742950" lvl="2" indent="-342900">
              <a:buClr>
                <a:schemeClr val="accent1"/>
              </a:buClr>
              <a:buSzPct val="75000"/>
              <a:buFont typeface="Wingdings" pitchFamily="2" charset="2"/>
              <a:buChar char=""/>
            </a:pPr>
            <a:r>
              <a:rPr lang="cs-CZ" dirty="0" smtClean="0"/>
              <a:t>podnikatel</a:t>
            </a:r>
            <a:r>
              <a:rPr lang="cs-CZ" dirty="0"/>
              <a:t>, který uzavřel </a:t>
            </a:r>
            <a:r>
              <a:rPr lang="cs-CZ" dirty="0" err="1"/>
              <a:t>sml</a:t>
            </a:r>
            <a:r>
              <a:rPr lang="cs-CZ" dirty="0"/>
              <a:t>. při svém podnikání (§ 1797</a:t>
            </a:r>
            <a:r>
              <a:rPr lang="cs-CZ" dirty="0" smtClean="0"/>
              <a:t>)</a:t>
            </a:r>
          </a:p>
          <a:p>
            <a:pPr marL="342900" lvl="1" indent="-342900">
              <a:buClr>
                <a:schemeClr val="accent1"/>
              </a:buClr>
              <a:buSzPct val="75000"/>
              <a:buFont typeface="Wingdings" pitchFamily="2" charset="2"/>
              <a:buChar char=""/>
            </a:pPr>
            <a:r>
              <a:rPr lang="cs-CZ" dirty="0" smtClean="0"/>
              <a:t>srov. § 218 TZ (+ „…kdo takovou pohledávku uplatní nebo v úmyslu uplatnit na sebe převede…)</a:t>
            </a:r>
          </a:p>
          <a:p>
            <a:pPr marL="342900" lvl="1" indent="-342900">
              <a:buClr>
                <a:schemeClr val="accent1"/>
              </a:buClr>
              <a:buSzPct val="75000"/>
              <a:buFont typeface="Wingdings" pitchFamily="2" charset="2"/>
              <a:buChar char=""/>
            </a:pPr>
            <a:r>
              <a:rPr lang="cs-CZ" dirty="0" smtClean="0"/>
              <a:t>lichva ani LE v </a:t>
            </a:r>
            <a:r>
              <a:rPr lang="cs-CZ" dirty="0"/>
              <a:t>SOZ </a:t>
            </a:r>
            <a:r>
              <a:rPr lang="cs-CZ" dirty="0" smtClean="0"/>
              <a:t>neupraveno, možný rozpor </a:t>
            </a:r>
            <a:r>
              <a:rPr lang="cs-CZ" dirty="0"/>
              <a:t>s dobrými mravy (NS 30 </a:t>
            </a:r>
            <a:r>
              <a:rPr lang="cs-CZ" dirty="0" err="1"/>
              <a:t>Cdo</a:t>
            </a:r>
            <a:r>
              <a:rPr lang="cs-CZ" dirty="0"/>
              <a:t> 3132/2011 z 12.10.2011</a:t>
            </a:r>
            <a:r>
              <a:rPr lang="cs-CZ" dirty="0" smtClean="0"/>
              <a:t>), avšak nutný nepoměr + další okolnosti, cena sama o sobě rozpor s dobrými mravy nezakládala (22 </a:t>
            </a:r>
            <a:r>
              <a:rPr lang="cs-CZ" dirty="0" err="1" smtClean="0"/>
              <a:t>Cdo</a:t>
            </a:r>
            <a:r>
              <a:rPr lang="cs-CZ" dirty="0" smtClean="0"/>
              <a:t> 1993/2001 z 8.4.2003, 30 </a:t>
            </a:r>
            <a:r>
              <a:rPr lang="cs-CZ" dirty="0" err="1"/>
              <a:t>Cdo</a:t>
            </a:r>
            <a:r>
              <a:rPr lang="cs-CZ" dirty="0"/>
              <a:t> </a:t>
            </a:r>
            <a:r>
              <a:rPr lang="cs-CZ" dirty="0" smtClean="0"/>
              <a:t>1653/2009 z 31</a:t>
            </a:r>
            <a:r>
              <a:rPr lang="cs-CZ" dirty="0"/>
              <a:t>. 8. </a:t>
            </a:r>
            <a:r>
              <a:rPr lang="cs-CZ" dirty="0" smtClean="0"/>
              <a:t>2010, </a:t>
            </a:r>
            <a:r>
              <a:rPr lang="cs-CZ" b="1" dirty="0"/>
              <a:t>30 </a:t>
            </a:r>
            <a:r>
              <a:rPr lang="cs-CZ" b="1" dirty="0" err="1"/>
              <a:t>Cdo</a:t>
            </a:r>
            <a:r>
              <a:rPr lang="cs-CZ" b="1" dirty="0"/>
              <a:t> </a:t>
            </a:r>
            <a:r>
              <a:rPr lang="cs-CZ" b="1" dirty="0" smtClean="0"/>
              <a:t>670/2013 z 27.3.2013</a:t>
            </a:r>
            <a:r>
              <a:rPr lang="cs-CZ" dirty="0" smtClean="0"/>
              <a:t>)</a:t>
            </a:r>
          </a:p>
          <a:p>
            <a:pPr marL="342900" lvl="1" indent="-342900">
              <a:buClr>
                <a:schemeClr val="accent1"/>
              </a:buClr>
              <a:buSzPct val="75000"/>
              <a:buFont typeface="Wingdings" pitchFamily="2" charset="2"/>
              <a:buChar char=""/>
            </a:pPr>
            <a:r>
              <a:rPr lang="cs-CZ" dirty="0" smtClean="0"/>
              <a:t>pokud by zrušení </a:t>
            </a:r>
            <a:r>
              <a:rPr lang="cs-CZ" dirty="0" err="1" smtClean="0"/>
              <a:t>sml</a:t>
            </a:r>
            <a:r>
              <a:rPr lang="cs-CZ" dirty="0" smtClean="0"/>
              <a:t>. či její RN byla k tíží zkrácené strany (např. povinnost vrátit ihned zápůjčku) ⇾ § 6/2</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230</a:t>
            </a:fld>
            <a:endParaRPr lang="cs-CZ"/>
          </a:p>
        </p:txBody>
      </p:sp>
    </p:spTree>
    <p:extLst>
      <p:ext uri="{BB962C8B-B14F-4D97-AF65-F5344CB8AC3E}">
        <p14:creationId xmlns:p14="http://schemas.microsoft.com/office/powerpoint/2010/main" val="59674677"/>
      </p:ext>
    </p:extLst>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Adhezní smlouvy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vymezení (</a:t>
            </a:r>
            <a:r>
              <a:rPr lang="cs-CZ" dirty="0" err="1" smtClean="0"/>
              <a:t>take</a:t>
            </a:r>
            <a:r>
              <a:rPr lang="cs-CZ" dirty="0" smtClean="0"/>
              <a:t> </a:t>
            </a:r>
            <a:r>
              <a:rPr lang="cs-CZ" dirty="0" err="1" smtClean="0"/>
              <a:t>it</a:t>
            </a:r>
            <a:r>
              <a:rPr lang="cs-CZ" dirty="0" smtClean="0"/>
              <a:t> </a:t>
            </a:r>
            <a:r>
              <a:rPr lang="cs-CZ" dirty="0" err="1" smtClean="0"/>
              <a:t>or</a:t>
            </a:r>
            <a:r>
              <a:rPr lang="cs-CZ" dirty="0" smtClean="0"/>
              <a:t> </a:t>
            </a:r>
            <a:r>
              <a:rPr lang="cs-CZ" dirty="0" err="1" smtClean="0"/>
              <a:t>leave</a:t>
            </a:r>
            <a:r>
              <a:rPr lang="cs-CZ" dirty="0" smtClean="0"/>
              <a:t> </a:t>
            </a:r>
            <a:r>
              <a:rPr lang="cs-CZ" dirty="0" err="1" smtClean="0"/>
              <a:t>it</a:t>
            </a:r>
            <a:r>
              <a:rPr lang="cs-CZ" dirty="0" smtClean="0"/>
              <a:t>)</a:t>
            </a:r>
          </a:p>
          <a:p>
            <a:pPr lvl="1"/>
            <a:r>
              <a:rPr lang="cs-CZ" dirty="0" smtClean="0"/>
              <a:t>základní podmínky </a:t>
            </a:r>
            <a:r>
              <a:rPr lang="cs-CZ" dirty="0"/>
              <a:t>(§ </a:t>
            </a:r>
            <a:r>
              <a:rPr lang="cs-CZ" dirty="0" smtClean="0"/>
              <a:t>1798/1)</a:t>
            </a:r>
          </a:p>
          <a:p>
            <a:pPr lvl="2"/>
            <a:r>
              <a:rPr lang="cs-CZ" dirty="0" smtClean="0"/>
              <a:t>určeny jednou stranou nebo dle jejích pokynů</a:t>
            </a:r>
          </a:p>
          <a:p>
            <a:pPr lvl="2"/>
            <a:r>
              <a:rPr lang="cs-CZ" dirty="0" smtClean="0"/>
              <a:t>bez skutečné příležitosti slabší strany (PDV § 433/2) je ovlivnit</a:t>
            </a:r>
          </a:p>
          <a:p>
            <a:pPr lvl="1"/>
            <a:r>
              <a:rPr lang="cs-CZ" dirty="0"/>
              <a:t>PDV adhezní </a:t>
            </a:r>
            <a:r>
              <a:rPr lang="cs-CZ" dirty="0" err="1"/>
              <a:t>sml</a:t>
            </a:r>
            <a:r>
              <a:rPr lang="cs-CZ" dirty="0"/>
              <a:t>. (§ 1798/2</a:t>
            </a:r>
            <a:r>
              <a:rPr lang="cs-CZ" dirty="0" smtClean="0"/>
              <a:t>)</a:t>
            </a:r>
          </a:p>
          <a:p>
            <a:pPr lvl="2"/>
            <a:r>
              <a:rPr lang="cs-CZ" dirty="0" smtClean="0"/>
              <a:t>při uzavření </a:t>
            </a:r>
            <a:r>
              <a:rPr lang="cs-CZ" dirty="0" err="1" smtClean="0"/>
              <a:t>sml</a:t>
            </a:r>
            <a:r>
              <a:rPr lang="cs-CZ" dirty="0" smtClean="0"/>
              <a:t>. se </a:t>
            </a:r>
            <a:r>
              <a:rPr lang="cs-CZ" dirty="0"/>
              <a:t>slabší </a:t>
            </a:r>
            <a:r>
              <a:rPr lang="cs-CZ" dirty="0" smtClean="0"/>
              <a:t>stranou na formuláři </a:t>
            </a:r>
            <a:r>
              <a:rPr lang="cs-CZ" dirty="0"/>
              <a:t>užívaném v obch. styku či </a:t>
            </a:r>
            <a:r>
              <a:rPr lang="cs-CZ" dirty="0" smtClean="0"/>
              <a:t>jiným obdob. prostředkem (formulářové)</a:t>
            </a:r>
          </a:p>
          <a:p>
            <a:r>
              <a:rPr lang="cs-CZ" dirty="0"/>
              <a:t>poznámka k terminologii</a:t>
            </a:r>
          </a:p>
          <a:p>
            <a:pPr lvl="1"/>
            <a:r>
              <a:rPr lang="cs-CZ" dirty="0"/>
              <a:t>NOZ správně označuje jako </a:t>
            </a:r>
            <a:r>
              <a:rPr lang="cs-CZ" dirty="0" err="1"/>
              <a:t>Sml</a:t>
            </a:r>
            <a:r>
              <a:rPr lang="cs-CZ" dirty="0"/>
              <a:t>. uzavírané adhezním způsobem</a:t>
            </a:r>
          </a:p>
          <a:p>
            <a:pPr lvl="2"/>
            <a:r>
              <a:rPr lang="cs-CZ" dirty="0"/>
              <a:t>dle ADZ 730: „…označení těchto smluv jako adhezních je nepřesné, ba slangové.“</a:t>
            </a:r>
          </a:p>
          <a:p>
            <a:pPr lvl="1"/>
            <a:r>
              <a:rPr lang="cs-CZ" dirty="0"/>
              <a:t>srov. ale § 1810: „… smlouvy, které se spotřebitelem uzavírá podnikatel (dále jen „?“)</a:t>
            </a:r>
          </a:p>
          <a:p>
            <a:pPr lvl="2"/>
            <a:r>
              <a:rPr lang="cs-CZ" dirty="0"/>
              <a:t>dle ADZ 733: „…není správný, protože se nemíní označit smluvní typ, ale smlouva uzavíraná mezi specifickými stranami“ …. „Zároveň se nemíní vymýtit výraz „spotřebitelská smlouva“ z textu zákona a ani z běžného jazyka, kde se vžil, neboť taková snaha by byla zjevně neúspěšná.“</a:t>
            </a:r>
          </a:p>
          <a:p>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231</a:t>
            </a:fld>
            <a:endParaRPr lang="cs-CZ"/>
          </a:p>
        </p:txBody>
      </p:sp>
    </p:spTree>
    <p:extLst>
      <p:ext uri="{BB962C8B-B14F-4D97-AF65-F5344CB8AC3E}">
        <p14:creationId xmlns:p14="http://schemas.microsoft.com/office/powerpoint/2010/main" val="480059345"/>
      </p:ext>
    </p:extLst>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doložka</a:t>
            </a:r>
          </a:p>
          <a:p>
            <a:pPr lvl="1"/>
            <a:r>
              <a:rPr lang="cs-CZ" dirty="0"/>
              <a:t>odkazující na podmínky mimo vlastní text smlouvy (§ 1799) platná (alt.; VOP § 1751)</a:t>
            </a:r>
          </a:p>
          <a:p>
            <a:pPr lvl="2"/>
            <a:r>
              <a:rPr lang="cs-CZ" dirty="0"/>
              <a:t>byla-li slabší strana seznámena s (</a:t>
            </a:r>
            <a:r>
              <a:rPr lang="cs-CZ" dirty="0" err="1"/>
              <a:t>kum</a:t>
            </a:r>
            <a:r>
              <a:rPr lang="cs-CZ" dirty="0"/>
              <a:t>.)</a:t>
            </a:r>
          </a:p>
          <a:p>
            <a:pPr lvl="3"/>
            <a:r>
              <a:rPr lang="cs-CZ" dirty="0"/>
              <a:t>doložkou</a:t>
            </a:r>
          </a:p>
          <a:p>
            <a:pPr lvl="3"/>
            <a:r>
              <a:rPr lang="cs-CZ" dirty="0"/>
              <a:t>jejím významem</a:t>
            </a:r>
          </a:p>
          <a:p>
            <a:pPr lvl="2"/>
            <a:r>
              <a:rPr lang="cs-CZ" dirty="0"/>
              <a:t>prokáže-li se, že význam doložky musela znát</a:t>
            </a:r>
          </a:p>
          <a:p>
            <a:pPr lvl="1"/>
            <a:r>
              <a:rPr lang="cs-CZ" dirty="0"/>
              <a:t>čitelné jen se zvl. obtížemi či nesrozumitelné osobě </a:t>
            </a:r>
            <a:r>
              <a:rPr lang="cs-CZ" dirty="0" err="1"/>
              <a:t>prům</a:t>
            </a:r>
            <a:r>
              <a:rPr lang="cs-CZ" dirty="0"/>
              <a:t>. rozumu (§ 1800/1) platná (alt.; VOP § 1753)</a:t>
            </a:r>
          </a:p>
          <a:p>
            <a:pPr lvl="2"/>
            <a:r>
              <a:rPr lang="cs-CZ" dirty="0"/>
              <a:t>nepůsobí-li slabší straně újmu</a:t>
            </a:r>
          </a:p>
          <a:p>
            <a:pPr lvl="2"/>
            <a:r>
              <a:rPr lang="cs-CZ" dirty="0"/>
              <a:t>prokáže-li se, že slabší straně byl její význam dostatečně vysvětlen</a:t>
            </a:r>
          </a:p>
          <a:p>
            <a:pPr lvl="1"/>
            <a:r>
              <a:rPr lang="cs-CZ" dirty="0"/>
              <a:t>pro slabší stranu zvl. nevýhodná bez rozumného důvodu (§ 1800/2) </a:t>
            </a:r>
            <a:r>
              <a:rPr lang="cs-CZ" dirty="0" smtClean="0"/>
              <a:t>neplatná</a:t>
            </a:r>
          </a:p>
          <a:p>
            <a:pPr lvl="2"/>
            <a:r>
              <a:rPr lang="cs-CZ" dirty="0" smtClean="0"/>
              <a:t>zejména odchyluje-li se </a:t>
            </a:r>
            <a:r>
              <a:rPr lang="cs-CZ" dirty="0" err="1" smtClean="0"/>
              <a:t>sml</a:t>
            </a:r>
            <a:r>
              <a:rPr lang="cs-CZ" dirty="0" smtClean="0"/>
              <a:t>. závažně a bez zvl. důvodu od obvyklých </a:t>
            </a:r>
            <a:r>
              <a:rPr lang="cs-CZ" dirty="0" err="1" smtClean="0"/>
              <a:t>podm</a:t>
            </a:r>
            <a:r>
              <a:rPr lang="cs-CZ" dirty="0" smtClean="0"/>
              <a:t>.</a:t>
            </a:r>
          </a:p>
          <a:p>
            <a:pPr lvl="2"/>
            <a:r>
              <a:rPr lang="cs-CZ" dirty="0" smtClean="0"/>
              <a:t>s možností soudní moderace, jde-li o nezákonné určení rozsahu (§ 577)</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232</a:t>
            </a:fld>
            <a:endParaRPr lang="cs-CZ"/>
          </a:p>
        </p:txBody>
      </p:sp>
    </p:spTree>
    <p:extLst>
      <p:ext uri="{BB962C8B-B14F-4D97-AF65-F5344CB8AC3E}">
        <p14:creationId xmlns:p14="http://schemas.microsoft.com/office/powerpoint/2010/main" val="2702493688"/>
      </p:ext>
    </p:extLst>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kogentní (§ 1801; k odchylnému ujednání se nepřihlíží)</a:t>
            </a:r>
            <a:endParaRPr lang="cs-CZ" dirty="0"/>
          </a:p>
          <a:p>
            <a:pPr lvl="1"/>
            <a:r>
              <a:rPr lang="cs-CZ" dirty="0" smtClean="0"/>
              <a:t>x u </a:t>
            </a:r>
            <a:r>
              <a:rPr lang="cs-CZ" dirty="0" err="1" smtClean="0"/>
              <a:t>sml</a:t>
            </a:r>
            <a:r>
              <a:rPr lang="cs-CZ" dirty="0" smtClean="0"/>
              <a:t>. mezi podnikateli (§ 420)</a:t>
            </a:r>
          </a:p>
          <a:p>
            <a:pPr lvl="2"/>
            <a:r>
              <a:rPr lang="cs-CZ" dirty="0" smtClean="0"/>
              <a:t>x doložka (srov. rozdílné užití doložky zde a v </a:t>
            </a:r>
            <a:r>
              <a:rPr lang="cs-CZ" dirty="0" err="1" smtClean="0"/>
              <a:t>předch</a:t>
            </a:r>
            <a:r>
              <a:rPr lang="cs-CZ" dirty="0" smtClean="0"/>
              <a:t>. §)</a:t>
            </a:r>
          </a:p>
          <a:p>
            <a:pPr lvl="3"/>
            <a:r>
              <a:rPr lang="cs-CZ" dirty="0" smtClean="0"/>
              <a:t>uvedená mimo vlastní text smlouvy</a:t>
            </a:r>
          </a:p>
          <a:p>
            <a:pPr lvl="3"/>
            <a:r>
              <a:rPr lang="cs-CZ" dirty="0" smtClean="0"/>
              <a:t>navržená druhou smluvní stranou</a:t>
            </a:r>
          </a:p>
          <a:p>
            <a:pPr lvl="3"/>
            <a:r>
              <a:rPr lang="cs-CZ" dirty="0" smtClean="0"/>
              <a:t>hrubě odporuje (</a:t>
            </a:r>
            <a:r>
              <a:rPr lang="cs-CZ" dirty="0" err="1" smtClean="0"/>
              <a:t>kum</a:t>
            </a:r>
            <a:r>
              <a:rPr lang="cs-CZ" dirty="0" smtClean="0"/>
              <a:t>.)</a:t>
            </a:r>
          </a:p>
          <a:p>
            <a:pPr lvl="4"/>
            <a:r>
              <a:rPr lang="cs-CZ" dirty="0" smtClean="0"/>
              <a:t>obchodním zvyklostem</a:t>
            </a:r>
          </a:p>
          <a:p>
            <a:pPr lvl="4"/>
            <a:r>
              <a:rPr lang="cs-CZ" dirty="0" smtClean="0"/>
              <a:t>zásadě poctivého obch. styku</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233</a:t>
            </a:fld>
            <a:endParaRPr lang="cs-CZ"/>
          </a:p>
        </p:txBody>
      </p:sp>
    </p:spTree>
    <p:extLst>
      <p:ext uri="{BB962C8B-B14F-4D97-AF65-F5344CB8AC3E}">
        <p14:creationId xmlns:p14="http://schemas.microsoft.com/office/powerpoint/2010/main" val="3185434624"/>
      </p:ext>
    </p:extLst>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Úroky</a:t>
            </a:r>
            <a:endParaRPr lang="cs-CZ" dirty="0"/>
          </a:p>
        </p:txBody>
      </p:sp>
      <p:sp>
        <p:nvSpPr>
          <p:cNvPr id="3" name="Zástupný symbol pro obsah 2"/>
          <p:cNvSpPr>
            <a:spLocks noGrp="1"/>
          </p:cNvSpPr>
          <p:nvPr>
            <p:ph idx="1"/>
          </p:nvPr>
        </p:nvSpPr>
        <p:spPr/>
        <p:txBody>
          <a:bodyPr>
            <a:normAutofit/>
          </a:bodyPr>
          <a:lstStyle/>
          <a:p>
            <a:r>
              <a:rPr lang="cs-CZ" dirty="0" smtClean="0"/>
              <a:t>výše úroků sjednána (§ 1802)</a:t>
            </a:r>
          </a:p>
          <a:p>
            <a:pPr lvl="1"/>
            <a:r>
              <a:rPr lang="cs-CZ" dirty="0" smtClean="0"/>
              <a:t>x stanovena </a:t>
            </a:r>
            <a:r>
              <a:rPr lang="cs-CZ" dirty="0" err="1" smtClean="0"/>
              <a:t>pr</a:t>
            </a:r>
            <a:r>
              <a:rPr lang="cs-CZ" dirty="0" smtClean="0"/>
              <a:t>. předpisem</a:t>
            </a:r>
          </a:p>
          <a:p>
            <a:pPr lvl="2"/>
            <a:r>
              <a:rPr lang="cs-CZ" dirty="0" smtClean="0"/>
              <a:t>x </a:t>
            </a:r>
            <a:r>
              <a:rPr lang="cs-CZ" u="sng" dirty="0" smtClean="0"/>
              <a:t>obvyklá</a:t>
            </a:r>
            <a:r>
              <a:rPr lang="cs-CZ" dirty="0" smtClean="0"/>
              <a:t> za bank. úvěr v místě </a:t>
            </a:r>
            <a:r>
              <a:rPr lang="cs-CZ" dirty="0" err="1" smtClean="0"/>
              <a:t>bydl</a:t>
            </a:r>
            <a:r>
              <a:rPr lang="cs-CZ" dirty="0" smtClean="0"/>
              <a:t>. či sídla dlužníka v době uzavření </a:t>
            </a:r>
            <a:r>
              <a:rPr lang="cs-CZ" dirty="0" err="1" smtClean="0"/>
              <a:t>sml</a:t>
            </a:r>
            <a:r>
              <a:rPr lang="cs-CZ" dirty="0" smtClean="0"/>
              <a:t>.</a:t>
            </a:r>
          </a:p>
          <a:p>
            <a:pPr lvl="1"/>
            <a:r>
              <a:rPr lang="cs-CZ" dirty="0" smtClean="0"/>
              <a:t>u úroků z prodlení </a:t>
            </a:r>
            <a:r>
              <a:rPr lang="cs-CZ" dirty="0" err="1" smtClean="0"/>
              <a:t>spec</a:t>
            </a:r>
            <a:r>
              <a:rPr lang="cs-CZ" dirty="0" smtClean="0"/>
              <a:t>. § 1970 ujednaná </a:t>
            </a:r>
            <a:r>
              <a:rPr lang="cs-CZ" dirty="0"/>
              <a:t>(→ aplikovatelný § 1803), </a:t>
            </a:r>
            <a:endParaRPr lang="cs-CZ" dirty="0" smtClean="0"/>
          </a:p>
          <a:p>
            <a:pPr lvl="2"/>
            <a:r>
              <a:rPr lang="cs-CZ" dirty="0" smtClean="0"/>
              <a:t>x jinak PF ujednání výše stanovené § 2 </a:t>
            </a:r>
            <a:r>
              <a:rPr lang="cs-CZ" dirty="0" err="1" smtClean="0"/>
              <a:t>n.v</a:t>
            </a:r>
            <a:r>
              <a:rPr lang="cs-CZ" dirty="0" smtClean="0"/>
              <a:t>. 351/2013 </a:t>
            </a:r>
            <a:r>
              <a:rPr lang="cs-CZ" dirty="0"/>
              <a:t>Sb.; </a:t>
            </a:r>
            <a:r>
              <a:rPr lang="cs-CZ" dirty="0" smtClean="0"/>
              <a:t>směrnice 2011/7/EU</a:t>
            </a:r>
          </a:p>
          <a:p>
            <a:r>
              <a:rPr lang="cs-CZ" u="sng" dirty="0" smtClean="0"/>
              <a:t>PDV ujednání úroku za rok (§ 1803)</a:t>
            </a:r>
          </a:p>
          <a:p>
            <a:r>
              <a:rPr lang="cs-CZ" dirty="0" smtClean="0"/>
              <a:t>úroky se platí v téže měně jako jistina (§ 1804)</a:t>
            </a:r>
          </a:p>
          <a:p>
            <a:r>
              <a:rPr lang="cs-CZ" dirty="0" smtClean="0"/>
              <a:t>doba placení úroků ujednaná (§ 1805/1)</a:t>
            </a:r>
          </a:p>
          <a:p>
            <a:pPr lvl="1"/>
            <a:r>
              <a:rPr lang="cs-CZ" dirty="0" smtClean="0"/>
              <a:t>x s jistinou</a:t>
            </a:r>
          </a:p>
          <a:p>
            <a:pPr lvl="1"/>
            <a:r>
              <a:rPr lang="cs-CZ" dirty="0" smtClean="0"/>
              <a:t>x splatnost jistiny delší než 1 rok, ročně pozadu</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234</a:t>
            </a:fld>
            <a:endParaRPr lang="cs-CZ"/>
          </a:p>
        </p:txBody>
      </p:sp>
    </p:spTree>
    <p:extLst>
      <p:ext uri="{BB962C8B-B14F-4D97-AF65-F5344CB8AC3E}">
        <p14:creationId xmlns:p14="http://schemas.microsoft.com/office/powerpoint/2010/main" val="3191847233"/>
      </p:ext>
    </p:extLst>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r>
              <a:rPr lang="cs-CZ" u="sng" dirty="0" smtClean="0"/>
              <a:t>ultra </a:t>
            </a:r>
            <a:r>
              <a:rPr lang="cs-CZ" u="sng" dirty="0" err="1" smtClean="0"/>
              <a:t>duplum</a:t>
            </a:r>
            <a:r>
              <a:rPr lang="cs-CZ" u="sng" dirty="0" smtClean="0"/>
              <a:t> (§ 1805/2; překvapivě </a:t>
            </a:r>
            <a:r>
              <a:rPr lang="cs-CZ" u="sng" dirty="0" err="1" smtClean="0"/>
              <a:t>disp</a:t>
            </a:r>
            <a:r>
              <a:rPr lang="cs-CZ" u="sng" dirty="0" smtClean="0"/>
              <a:t>.)</a:t>
            </a:r>
          </a:p>
          <a:p>
            <a:pPr lvl="1"/>
            <a:r>
              <a:rPr lang="cs-CZ" dirty="0" smtClean="0"/>
              <a:t>věřitel bez rozumného důvodu otálí s uplatněním </a:t>
            </a:r>
            <a:r>
              <a:rPr lang="cs-CZ" dirty="0" err="1" smtClean="0"/>
              <a:t>pr</a:t>
            </a:r>
            <a:r>
              <a:rPr lang="cs-CZ" dirty="0" smtClean="0"/>
              <a:t>. </a:t>
            </a:r>
          </a:p>
          <a:p>
            <a:pPr lvl="1"/>
            <a:r>
              <a:rPr lang="cs-CZ" dirty="0" smtClean="0"/>
              <a:t>(dlužné) úroky činí tolik co jistina</a:t>
            </a:r>
          </a:p>
          <a:p>
            <a:pPr lvl="1"/>
            <a:r>
              <a:rPr lang="cs-CZ" dirty="0" smtClean="0"/>
              <a:t>→ pozbývá právo požadovat další úroky až do uplatnění </a:t>
            </a:r>
            <a:r>
              <a:rPr lang="cs-CZ" dirty="0" err="1" smtClean="0"/>
              <a:t>pr</a:t>
            </a:r>
            <a:r>
              <a:rPr lang="cs-CZ" dirty="0" smtClean="0"/>
              <a:t>.</a:t>
            </a:r>
          </a:p>
          <a:p>
            <a:r>
              <a:rPr lang="cs-CZ" u="sng" dirty="0" err="1" smtClean="0"/>
              <a:t>anatocismus</a:t>
            </a:r>
            <a:r>
              <a:rPr lang="cs-CZ" u="sng" dirty="0" smtClean="0"/>
              <a:t> (§ 1806)</a:t>
            </a:r>
          </a:p>
          <a:p>
            <a:pPr lvl="1"/>
            <a:r>
              <a:rPr lang="cs-CZ" dirty="0" smtClean="0"/>
              <a:t>lze sjednat (i přirůstání běžných úroků k jistině)</a:t>
            </a:r>
          </a:p>
          <a:p>
            <a:pPr lvl="1"/>
            <a:r>
              <a:rPr lang="cs-CZ" dirty="0" smtClean="0"/>
              <a:t>u pohledávek z </a:t>
            </a:r>
            <a:r>
              <a:rPr lang="cs-CZ" u="sng" dirty="0" smtClean="0"/>
              <a:t>protiprávního činu</a:t>
            </a:r>
            <a:r>
              <a:rPr lang="cs-CZ" dirty="0" smtClean="0"/>
              <a:t> (x mimosmluvní oblig. z jiného důvodu – § 2991 </a:t>
            </a:r>
            <a:r>
              <a:rPr lang="cs-CZ" dirty="0" err="1" smtClean="0"/>
              <a:t>an</a:t>
            </a:r>
            <a:r>
              <a:rPr lang="cs-CZ" dirty="0" smtClean="0"/>
              <a:t>.)</a:t>
            </a:r>
          </a:p>
          <a:p>
            <a:pPr lvl="2"/>
            <a:r>
              <a:rPr lang="cs-CZ" dirty="0" smtClean="0"/>
              <a:t>lze požadovat ode dne, kdy byla pohledávka uplatněna u soudu (penalizace za neposkytnutí náhrady škody či újmy dobrovolně)</a:t>
            </a:r>
          </a:p>
          <a:p>
            <a:pPr lvl="1"/>
            <a:endParaRPr lang="cs-CZ" dirty="0" smtClean="0"/>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235</a:t>
            </a:fld>
            <a:endParaRPr lang="cs-CZ"/>
          </a:p>
        </p:txBody>
      </p:sp>
    </p:spTree>
    <p:extLst>
      <p:ext uri="{BB962C8B-B14F-4D97-AF65-F5344CB8AC3E}">
        <p14:creationId xmlns:p14="http://schemas.microsoft.com/office/powerpoint/2010/main" val="2196624084"/>
      </p:ext>
    </p:extLst>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Záloha a závdavek</a:t>
            </a:r>
            <a:endParaRPr lang="cs-CZ" dirty="0"/>
          </a:p>
        </p:txBody>
      </p:sp>
      <p:sp>
        <p:nvSpPr>
          <p:cNvPr id="3" name="Zástupný symbol pro obsah 2"/>
          <p:cNvSpPr>
            <a:spLocks noGrp="1"/>
          </p:cNvSpPr>
          <p:nvPr>
            <p:ph idx="1"/>
          </p:nvPr>
        </p:nvSpPr>
        <p:spPr>
          <a:xfrm>
            <a:off x="457200" y="1600200"/>
            <a:ext cx="8229600" cy="4853136"/>
          </a:xfrm>
        </p:spPr>
        <p:txBody>
          <a:bodyPr>
            <a:normAutofit fontScale="85000" lnSpcReduction="20000"/>
          </a:bodyPr>
          <a:lstStyle/>
          <a:p>
            <a:r>
              <a:rPr lang="cs-CZ" dirty="0" smtClean="0"/>
              <a:t>záloha (§ 1807)</a:t>
            </a:r>
          </a:p>
          <a:p>
            <a:pPr lvl="1"/>
            <a:r>
              <a:rPr lang="cs-CZ" dirty="0" smtClean="0"/>
              <a:t>co dáno před uzavřením </a:t>
            </a:r>
            <a:r>
              <a:rPr lang="cs-CZ" dirty="0" err="1" smtClean="0"/>
              <a:t>sml</a:t>
            </a:r>
            <a:r>
              <a:rPr lang="cs-CZ" dirty="0" smtClean="0"/>
              <a:t>. (PDV)</a:t>
            </a:r>
          </a:p>
          <a:p>
            <a:pPr lvl="1"/>
            <a:r>
              <a:rPr lang="cs-CZ" dirty="0" smtClean="0"/>
              <a:t>při postoupení </a:t>
            </a:r>
            <a:r>
              <a:rPr lang="cs-CZ" dirty="0" err="1" smtClean="0"/>
              <a:t>sml</a:t>
            </a:r>
            <a:r>
              <a:rPr lang="cs-CZ" dirty="0" smtClean="0"/>
              <a:t>. § 1896</a:t>
            </a:r>
          </a:p>
          <a:p>
            <a:r>
              <a:rPr lang="cs-CZ" dirty="0" smtClean="0"/>
              <a:t>závdavek (§ 1808; </a:t>
            </a:r>
            <a:r>
              <a:rPr lang="cs-CZ" dirty="0" err="1" smtClean="0"/>
              <a:t>arr</a:t>
            </a:r>
            <a:r>
              <a:rPr lang="cs-CZ" dirty="0" smtClean="0"/>
              <a:t>(h)a; § 747 OZ 1937)</a:t>
            </a:r>
          </a:p>
          <a:p>
            <a:pPr lvl="1"/>
            <a:r>
              <a:rPr lang="cs-CZ" dirty="0" smtClean="0"/>
              <a:t>nutno ujednat → ujednání vyvrací PDV zálohy</a:t>
            </a:r>
          </a:p>
          <a:p>
            <a:pPr lvl="1"/>
            <a:r>
              <a:rPr lang="cs-CZ" dirty="0" smtClean="0"/>
              <a:t>peněžitá částka nebo cenná věc poskytnutá jako</a:t>
            </a:r>
          </a:p>
          <a:p>
            <a:pPr lvl="2"/>
            <a:r>
              <a:rPr lang="cs-CZ" dirty="0" smtClean="0"/>
              <a:t>důkaz uzavřené smlouvy (důkazní </a:t>
            </a:r>
            <a:r>
              <a:rPr lang="cs-CZ" dirty="0" err="1" smtClean="0"/>
              <a:t>fce</a:t>
            </a:r>
            <a:r>
              <a:rPr lang="cs-CZ" dirty="0" smtClean="0"/>
              <a:t>)</a:t>
            </a:r>
          </a:p>
          <a:p>
            <a:pPr lvl="3"/>
            <a:r>
              <a:rPr lang="cs-CZ" dirty="0" smtClean="0"/>
              <a:t>dávající má důkazní břemeno, popírá-li uzavření</a:t>
            </a:r>
          </a:p>
          <a:p>
            <a:pPr lvl="2"/>
            <a:r>
              <a:rPr lang="cs-CZ" dirty="0" smtClean="0"/>
              <a:t>poskytnutí jistoty , že Z. dávající dluh splní (zajišťovací </a:t>
            </a:r>
            <a:r>
              <a:rPr lang="cs-CZ" dirty="0" err="1" smtClean="0"/>
              <a:t>fce</a:t>
            </a:r>
            <a:r>
              <a:rPr lang="cs-CZ" dirty="0" smtClean="0"/>
              <a:t>)</a:t>
            </a:r>
          </a:p>
          <a:p>
            <a:pPr lvl="2"/>
            <a:r>
              <a:rPr lang="cs-CZ" dirty="0" smtClean="0"/>
              <a:t>náhrada(</a:t>
            </a:r>
            <a:r>
              <a:rPr lang="cs-CZ" dirty="0"/>
              <a:t>propadnutí</a:t>
            </a:r>
            <a:r>
              <a:rPr lang="cs-CZ" dirty="0" smtClean="0"/>
              <a:t>)/sankce (2xZ) (</a:t>
            </a:r>
            <a:r>
              <a:rPr lang="cs-CZ" dirty="0" err="1" smtClean="0"/>
              <a:t>penální</a:t>
            </a:r>
            <a:r>
              <a:rPr lang="cs-CZ" dirty="0" smtClean="0"/>
              <a:t> </a:t>
            </a:r>
            <a:r>
              <a:rPr lang="cs-CZ" dirty="0" err="1" smtClean="0"/>
              <a:t>fce</a:t>
            </a:r>
            <a:r>
              <a:rPr lang="cs-CZ" dirty="0" smtClean="0"/>
              <a:t>)</a:t>
            </a:r>
          </a:p>
          <a:p>
            <a:pPr lvl="1"/>
            <a:r>
              <a:rPr lang="cs-CZ" dirty="0" smtClean="0"/>
              <a:t>nejpozději při uzavření </a:t>
            </a:r>
            <a:r>
              <a:rPr lang="cs-CZ" dirty="0" err="1" smtClean="0"/>
              <a:t>sml</a:t>
            </a:r>
            <a:r>
              <a:rPr lang="cs-CZ" dirty="0" smtClean="0"/>
              <a:t>. (</a:t>
            </a:r>
            <a:r>
              <a:rPr lang="cs-CZ" dirty="0" err="1" smtClean="0"/>
              <a:t>disp</a:t>
            </a:r>
            <a:r>
              <a:rPr lang="cs-CZ" dirty="0" smtClean="0"/>
              <a:t>.)</a:t>
            </a:r>
          </a:p>
          <a:p>
            <a:pPr lvl="1"/>
            <a:r>
              <a:rPr lang="cs-CZ" dirty="0" smtClean="0"/>
              <a:t>nesplní-li se dluh z příčiny na (x příčina vyšší moc; kdy?)</a:t>
            </a:r>
          </a:p>
          <a:p>
            <a:pPr lvl="2"/>
            <a:r>
              <a:rPr lang="cs-CZ" dirty="0" smtClean="0"/>
              <a:t>straně Z. dávající → Z. propadá přijímajícímu</a:t>
            </a:r>
          </a:p>
          <a:p>
            <a:pPr lvl="2"/>
            <a:r>
              <a:rPr lang="cs-CZ" dirty="0" smtClean="0"/>
              <a:t>straně Z. přijímající → Z. dávající má </a:t>
            </a:r>
            <a:r>
              <a:rPr lang="cs-CZ" dirty="0" err="1" smtClean="0"/>
              <a:t>pr</a:t>
            </a:r>
            <a:r>
              <a:rPr lang="cs-CZ" dirty="0" smtClean="0"/>
              <a:t>. požadovat (alt.)</a:t>
            </a:r>
          </a:p>
          <a:p>
            <a:pPr lvl="3"/>
            <a:r>
              <a:rPr lang="cs-CZ" dirty="0" smtClean="0"/>
              <a:t>2x Z.</a:t>
            </a:r>
          </a:p>
          <a:p>
            <a:pPr lvl="3"/>
            <a:r>
              <a:rPr lang="cs-CZ" dirty="0" smtClean="0"/>
              <a:t>splnění (není-li to možné NŠ)</a:t>
            </a:r>
          </a:p>
          <a:p>
            <a:pPr lvl="2"/>
            <a:r>
              <a:rPr lang="cs-CZ" dirty="0" smtClean="0"/>
              <a:t>x vis maior</a:t>
            </a:r>
          </a:p>
          <a:p>
            <a:pPr lvl="1"/>
            <a:r>
              <a:rPr lang="cs-CZ" dirty="0" smtClean="0"/>
              <a:t>soud nemá </a:t>
            </a:r>
            <a:r>
              <a:rPr lang="cs-CZ" dirty="0" err="1" smtClean="0"/>
              <a:t>pr</a:t>
            </a:r>
            <a:r>
              <a:rPr lang="cs-CZ" dirty="0" smtClean="0"/>
              <a:t>. moderace (x dobré mravy)</a:t>
            </a:r>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236</a:t>
            </a:fld>
            <a:endParaRPr lang="cs-CZ"/>
          </a:p>
        </p:txBody>
      </p:sp>
    </p:spTree>
    <p:extLst>
      <p:ext uri="{BB962C8B-B14F-4D97-AF65-F5344CB8AC3E}">
        <p14:creationId xmlns:p14="http://schemas.microsoft.com/office/powerpoint/2010/main" val="41659644"/>
      </p:ext>
    </p:extLst>
  </p:cSld>
  <p:clrMapOvr>
    <a:masterClrMapping/>
  </p:clrMapOvr>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342900" lvl="1" indent="-342900">
              <a:buClr>
                <a:schemeClr val="accent1"/>
              </a:buClr>
              <a:buSzPct val="75000"/>
              <a:buFont typeface="Wingdings" pitchFamily="2" charset="2"/>
              <a:buChar char=""/>
            </a:pPr>
            <a:r>
              <a:rPr lang="cs-CZ" dirty="0" smtClean="0"/>
              <a:t>ujednán závdavek </a:t>
            </a:r>
            <a:r>
              <a:rPr lang="en-US" dirty="0" smtClean="0"/>
              <a:t>&amp;</a:t>
            </a:r>
            <a:r>
              <a:rPr lang="cs-CZ" dirty="0" smtClean="0"/>
              <a:t> </a:t>
            </a:r>
            <a:r>
              <a:rPr lang="cs-CZ" dirty="0" err="1" smtClean="0"/>
              <a:t>pr</a:t>
            </a:r>
            <a:r>
              <a:rPr lang="cs-CZ" dirty="0"/>
              <a:t>. odstoupit bez ujednání odstupného  (§ 1809; § 751 OZ 1937; odstoupení od </a:t>
            </a:r>
            <a:r>
              <a:rPr lang="cs-CZ" dirty="0" err="1"/>
              <a:t>sml</a:t>
            </a:r>
            <a:r>
              <a:rPr lang="cs-CZ" dirty="0"/>
              <a:t>. § 2001; odstupné § 1992)</a:t>
            </a:r>
          </a:p>
          <a:p>
            <a:pPr lvl="1"/>
            <a:r>
              <a:rPr lang="en-US" dirty="0" smtClean="0"/>
              <a:t>PF </a:t>
            </a:r>
            <a:r>
              <a:rPr lang="cs-CZ" dirty="0" smtClean="0"/>
              <a:t>Z. </a:t>
            </a:r>
            <a:r>
              <a:rPr lang="en-US" dirty="0" smtClean="0"/>
              <a:t>je </a:t>
            </a:r>
            <a:r>
              <a:rPr lang="cs-CZ" dirty="0" smtClean="0"/>
              <a:t>odstupné</a:t>
            </a:r>
          </a:p>
          <a:p>
            <a:pPr lvl="1"/>
            <a:r>
              <a:rPr lang="cs-CZ" dirty="0" smtClean="0"/>
              <a:t>odstoupí-li</a:t>
            </a:r>
          </a:p>
          <a:p>
            <a:pPr lvl="2"/>
            <a:r>
              <a:rPr lang="cs-CZ" dirty="0" smtClean="0"/>
              <a:t>Z. dávající → ztrácí </a:t>
            </a:r>
            <a:r>
              <a:rPr lang="cs-CZ" dirty="0" err="1" smtClean="0"/>
              <a:t>pr</a:t>
            </a:r>
            <a:r>
              <a:rPr lang="cs-CZ" dirty="0" smtClean="0"/>
              <a:t>. na jeho vrácení (Z. propadá přijímajícímu)</a:t>
            </a:r>
          </a:p>
          <a:p>
            <a:pPr lvl="2"/>
            <a:r>
              <a:rPr lang="cs-CZ" dirty="0" smtClean="0"/>
              <a:t>Z. přijímající → vydá Z. dávajícímu 2 x Z.</a:t>
            </a:r>
          </a:p>
          <a:p>
            <a:pPr lvl="2"/>
            <a:r>
              <a:rPr lang="cs-CZ" dirty="0" smtClean="0"/>
              <a:t>odstoupení je zpravidla vázáno na porušení povinnosti druhé strany…</a:t>
            </a:r>
          </a:p>
          <a:p>
            <a:pPr lvl="3"/>
            <a:r>
              <a:rPr lang="cs-CZ" dirty="0" smtClean="0"/>
              <a:t>x NSJ, dobré mravy?</a:t>
            </a:r>
          </a:p>
          <a:p>
            <a:r>
              <a:rPr lang="cs-CZ" dirty="0" smtClean="0"/>
              <a:t>kumulace závdavku a </a:t>
            </a:r>
            <a:r>
              <a:rPr lang="cs-CZ" dirty="0" err="1" smtClean="0"/>
              <a:t>sml</a:t>
            </a:r>
            <a:r>
              <a:rPr lang="cs-CZ" dirty="0" smtClean="0"/>
              <a:t>. pokuty</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237</a:t>
            </a:fld>
            <a:endParaRPr lang="cs-CZ"/>
          </a:p>
        </p:txBody>
      </p:sp>
    </p:spTree>
    <p:extLst>
      <p:ext uri="{BB962C8B-B14F-4D97-AF65-F5344CB8AC3E}">
        <p14:creationId xmlns:p14="http://schemas.microsoft.com/office/powerpoint/2010/main" val="2721510741"/>
      </p:ext>
    </p:extLst>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SuseS</a:t>
            </a:r>
            <a:endParaRPr lang="cs-CZ" dirty="0"/>
          </a:p>
        </p:txBody>
      </p:sp>
      <p:sp>
        <p:nvSpPr>
          <p:cNvPr id="3" name="Zástupný symbol pro obsah 2"/>
          <p:cNvSpPr>
            <a:spLocks noGrp="1"/>
          </p:cNvSpPr>
          <p:nvPr>
            <p:ph idx="1"/>
          </p:nvPr>
        </p:nvSpPr>
        <p:spPr/>
        <p:txBody>
          <a:bodyPr/>
          <a:lstStyle/>
          <a:p>
            <a:r>
              <a:rPr lang="cs-CZ" dirty="0" err="1" smtClean="0"/>
              <a:t>n.v</a:t>
            </a:r>
            <a:r>
              <a:rPr lang="cs-CZ" dirty="0" smtClean="0"/>
              <a:t>. 363/2013 Sb.(vzor poučení o a formulář pro odstoupení)</a:t>
            </a:r>
          </a:p>
          <a:p>
            <a:r>
              <a:rPr lang="cs-CZ" dirty="0" err="1" smtClean="0"/>
              <a:t>n.v</a:t>
            </a:r>
            <a:r>
              <a:rPr lang="cs-CZ" dirty="0" smtClean="0"/>
              <a:t>. 364/2013 Sb. (</a:t>
            </a:r>
            <a:r>
              <a:rPr lang="cs-CZ" dirty="0" err="1" smtClean="0"/>
              <a:t>timesharing</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238</a:t>
            </a:fld>
            <a:endParaRPr lang="cs-CZ"/>
          </a:p>
        </p:txBody>
      </p:sp>
    </p:spTree>
    <p:extLst>
      <p:ext uri="{BB962C8B-B14F-4D97-AF65-F5344CB8AC3E}">
        <p14:creationId xmlns:p14="http://schemas.microsoft.com/office/powerpoint/2010/main" val="15260962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Společné dluhy a pohledávky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společný dluh a společné pohledávka se spravují podle zásad o spoluvlastnictví ( 1868/1)</a:t>
            </a:r>
          </a:p>
          <a:p>
            <a:pPr lvl="1"/>
            <a:r>
              <a:rPr lang="cs-CZ" dirty="0" smtClean="0"/>
              <a:t>společný </a:t>
            </a:r>
            <a:r>
              <a:rPr lang="cs-CZ" dirty="0"/>
              <a:t>dluh = zaváže-li se několik dlužníků </a:t>
            </a:r>
            <a:r>
              <a:rPr lang="cs-CZ" dirty="0" smtClean="0"/>
              <a:t>(SD) k </a:t>
            </a:r>
            <a:r>
              <a:rPr lang="cs-CZ" dirty="0"/>
              <a:t>témuž plnění</a:t>
            </a:r>
          </a:p>
          <a:p>
            <a:pPr lvl="1"/>
            <a:r>
              <a:rPr lang="cs-CZ" dirty="0"/>
              <a:t>společná pohledávka = zaváže-li se dlužník k témuž plnění několika </a:t>
            </a:r>
            <a:r>
              <a:rPr lang="cs-CZ" dirty="0" smtClean="0"/>
              <a:t>věřitelům (SV)</a:t>
            </a:r>
          </a:p>
          <a:p>
            <a:r>
              <a:rPr lang="cs-CZ" dirty="0" smtClean="0"/>
              <a:t>možnost požadovat určení společného zástupce pro doručování SD či SV (§ 1868/2)</a:t>
            </a:r>
          </a:p>
          <a:p>
            <a:pPr lvl="1"/>
            <a:r>
              <a:rPr lang="cs-CZ" dirty="0" smtClean="0"/>
              <a:t>x určí soud</a:t>
            </a:r>
          </a:p>
          <a:p>
            <a:r>
              <a:rPr lang="cs-CZ" dirty="0" smtClean="0"/>
              <a:t>nedělitelné plnění (§ 1869, 1870)</a:t>
            </a:r>
            <a:endParaRPr lang="cs-CZ" dirty="0"/>
          </a:p>
          <a:p>
            <a:pPr lvl="1"/>
            <a:r>
              <a:rPr lang="cs-CZ" dirty="0" smtClean="0"/>
              <a:t>spol. dluh může V požadovat na kterémkoliv ze SD</a:t>
            </a:r>
          </a:p>
          <a:p>
            <a:pPr lvl="2"/>
            <a:r>
              <a:rPr lang="cs-CZ" dirty="0" smtClean="0"/>
              <a:t>x ke splnění nutná společná činnost SD</a:t>
            </a:r>
          </a:p>
          <a:p>
            <a:pPr lvl="1"/>
            <a:r>
              <a:rPr lang="cs-CZ" dirty="0" smtClean="0"/>
              <a:t>při spol. pohledávce není D povinen plnit jen některému z SV</a:t>
            </a:r>
          </a:p>
          <a:p>
            <a:pPr lvl="2"/>
            <a:r>
              <a:rPr lang="cs-CZ" dirty="0" smtClean="0"/>
              <a:t>x dohodnuto</a:t>
            </a:r>
          </a:p>
          <a:p>
            <a:pPr lvl="2"/>
            <a:r>
              <a:rPr lang="cs-CZ" dirty="0" smtClean="0"/>
              <a:t>x SV dá přiměřenou jistotu</a:t>
            </a:r>
          </a:p>
          <a:p>
            <a:pPr lvl="2"/>
            <a:r>
              <a:rPr lang="cs-CZ" dirty="0" smtClean="0"/>
              <a:t>SV se vyrovnají dle poměru mezi nimi</a:t>
            </a:r>
          </a:p>
          <a:p>
            <a:pPr lvl="3"/>
            <a:r>
              <a:rPr lang="cs-CZ" dirty="0" smtClean="0"/>
              <a:t>x jinak PDV, že není povinen ničím?</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239</a:t>
            </a:fld>
            <a:endParaRPr lang="cs-CZ"/>
          </a:p>
        </p:txBody>
      </p:sp>
    </p:spTree>
    <p:extLst>
      <p:ext uri="{BB962C8B-B14F-4D97-AF65-F5344CB8AC3E}">
        <p14:creationId xmlns:p14="http://schemas.microsoft.com/office/powerpoint/2010/main" val="12948335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3</a:t>
            </a:r>
            <a:endParaRPr lang="cs-CZ" dirty="0"/>
          </a:p>
        </p:txBody>
      </p:sp>
      <p:sp>
        <p:nvSpPr>
          <p:cNvPr id="3" name="Zástupný symbol pro obsah 2"/>
          <p:cNvSpPr>
            <a:spLocks noGrp="1"/>
          </p:cNvSpPr>
          <p:nvPr>
            <p:ph idx="1"/>
          </p:nvPr>
        </p:nvSpPr>
        <p:spPr/>
        <p:txBody>
          <a:bodyPr>
            <a:normAutofit lnSpcReduction="10000"/>
          </a:bodyPr>
          <a:lstStyle/>
          <a:p>
            <a:r>
              <a:rPr lang="cs-CZ" dirty="0"/>
              <a:t>dvě hlavní </a:t>
            </a:r>
            <a:r>
              <a:rPr lang="cs-CZ" dirty="0" smtClean="0"/>
              <a:t>zásady SP (§ 3/1)</a:t>
            </a:r>
            <a:endParaRPr lang="cs-CZ" dirty="0"/>
          </a:p>
          <a:p>
            <a:pPr lvl="1"/>
            <a:r>
              <a:rPr lang="cs-CZ" dirty="0"/>
              <a:t>autonomie </a:t>
            </a:r>
            <a:r>
              <a:rPr lang="cs-CZ" dirty="0" smtClean="0"/>
              <a:t>vůle (cílem svobody osobní štěstí)</a:t>
            </a:r>
            <a:endParaRPr lang="cs-CZ" dirty="0"/>
          </a:p>
          <a:p>
            <a:pPr lvl="1"/>
            <a:r>
              <a:rPr lang="cs-CZ" dirty="0" err="1"/>
              <a:t>neminem</a:t>
            </a:r>
            <a:r>
              <a:rPr lang="cs-CZ" dirty="0"/>
              <a:t> </a:t>
            </a:r>
            <a:r>
              <a:rPr lang="cs-CZ" dirty="0" err="1"/>
              <a:t>laedere</a:t>
            </a:r>
            <a:endParaRPr lang="cs-CZ" dirty="0"/>
          </a:p>
          <a:p>
            <a:pPr lvl="2"/>
            <a:r>
              <a:rPr lang="cs-CZ" dirty="0" smtClean="0"/>
              <a:t>→ každý může žít podle svého, neporušuje-li tím práva jiných, a usilovat o vlastní štěstí podle libosti, nepůsobí-li to jiným bezdůvodnou újmu (ADZ s. 65)</a:t>
            </a:r>
          </a:p>
          <a:p>
            <a:pPr lvl="2"/>
            <a:r>
              <a:rPr lang="cs-CZ" dirty="0" smtClean="0"/>
              <a:t>→ každý je povinen ctít svobodné rozhodnutí druhých (§ 81/1)</a:t>
            </a:r>
          </a:p>
          <a:p>
            <a:r>
              <a:rPr lang="cs-CZ" dirty="0" smtClean="0"/>
              <a:t>výčet zásad SP (§ 3/2)</a:t>
            </a:r>
          </a:p>
          <a:p>
            <a:pPr lvl="1"/>
            <a:r>
              <a:rPr lang="cs-CZ" dirty="0" smtClean="0"/>
              <a:t>dle důležitosti</a:t>
            </a:r>
          </a:p>
          <a:p>
            <a:pPr lvl="1"/>
            <a:r>
              <a:rPr lang="cs-CZ" dirty="0" smtClean="0"/>
              <a:t>demonstrativní (</a:t>
            </a:r>
            <a:r>
              <a:rPr lang="cs-CZ" dirty="0" err="1" smtClean="0"/>
              <a:t>arg</a:t>
            </a:r>
            <a:r>
              <a:rPr lang="cs-CZ" dirty="0" smtClean="0"/>
              <a:t>. zejména + § 3/3)</a:t>
            </a:r>
          </a:p>
          <a:p>
            <a:pPr lvl="1"/>
            <a:r>
              <a:rPr lang="cs-CZ" dirty="0" smtClean="0"/>
              <a:t>zavazuje </a:t>
            </a:r>
            <a:r>
              <a:rPr lang="cs-CZ" dirty="0"/>
              <a:t>slib daný </a:t>
            </a:r>
            <a:r>
              <a:rPr lang="cs-CZ" u="sng" dirty="0"/>
              <a:t>s úmyslem být právně </a:t>
            </a:r>
            <a:r>
              <a:rPr lang="cs-CZ" u="sng" dirty="0" smtClean="0"/>
              <a:t>vázán</a:t>
            </a:r>
            <a:r>
              <a:rPr lang="cs-CZ" dirty="0" smtClean="0"/>
              <a:t> (tj. PJ; viz </a:t>
            </a:r>
            <a:r>
              <a:rPr lang="cs-CZ" dirty="0"/>
              <a:t>i § 1723</a:t>
            </a:r>
            <a:r>
              <a:rPr lang="cs-CZ" dirty="0" smtClean="0"/>
              <a:t>) neurčeným subjektům (např. veřejný příslib § 2884) i určeným (např. slib odškodnění § 2890); </a:t>
            </a:r>
            <a:r>
              <a:rPr lang="cs-CZ" dirty="0" err="1" smtClean="0"/>
              <a:t>spec</a:t>
            </a:r>
            <a:r>
              <a:rPr lang="cs-CZ" dirty="0" smtClean="0"/>
              <a:t>. § 2056</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24</a:t>
            </a:fld>
            <a:endParaRPr lang="cs-CZ"/>
          </a:p>
        </p:txBody>
      </p:sp>
    </p:spTree>
    <p:extLst>
      <p:ext uri="{BB962C8B-B14F-4D97-AF65-F5344CB8AC3E}">
        <p14:creationId xmlns:p14="http://schemas.microsoft.com/office/powerpoint/2010/main" val="3912464389"/>
      </p:ext>
    </p:extLst>
  </p:cSld>
  <p:clrMapOvr>
    <a:masterClrMapping/>
  </p:clrMapOvr>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dělitelné plnění (§ 1871)</a:t>
            </a:r>
          </a:p>
          <a:p>
            <a:pPr lvl="1"/>
            <a:r>
              <a:rPr lang="cs-CZ" dirty="0" smtClean="0"/>
              <a:t>SD je dlužen jen svůj díl</a:t>
            </a:r>
          </a:p>
          <a:p>
            <a:pPr lvl="1"/>
            <a:r>
              <a:rPr lang="cs-CZ" dirty="0" smtClean="0"/>
              <a:t>SV je věřitel jen svého dílu</a:t>
            </a:r>
          </a:p>
          <a:p>
            <a:pPr lvl="1"/>
            <a:r>
              <a:rPr lang="cs-CZ" dirty="0" smtClean="0"/>
              <a:t>x ujednáno (smlouva) či stanoveno jinak (zákon, </a:t>
            </a:r>
            <a:r>
              <a:rPr lang="cs-CZ" dirty="0" err="1" smtClean="0"/>
              <a:t>konst</a:t>
            </a:r>
            <a:r>
              <a:rPr lang="cs-CZ" dirty="0" smtClean="0"/>
              <a:t>. </a:t>
            </a:r>
            <a:r>
              <a:rPr lang="cs-CZ" dirty="0" err="1" smtClean="0"/>
              <a:t>rozh</a:t>
            </a:r>
            <a:r>
              <a:rPr lang="cs-CZ" dirty="0" smtClean="0"/>
              <a:t>.)</a:t>
            </a:r>
          </a:p>
          <a:p>
            <a:pPr lvl="1"/>
            <a:r>
              <a:rPr lang="cs-CZ" dirty="0" smtClean="0"/>
              <a:t>ujednáno, že kterýkoliv SV může žádat celé plnění (§ 1871/2)</a:t>
            </a:r>
          </a:p>
          <a:p>
            <a:pPr lvl="2"/>
            <a:r>
              <a:rPr lang="cs-CZ" dirty="0" smtClean="0"/>
              <a:t>D splní tomu SV, kdo požádá jako první</a:t>
            </a:r>
          </a:p>
          <a:p>
            <a:pPr lvl="2"/>
            <a:r>
              <a:rPr lang="cs-CZ" dirty="0" smtClean="0"/>
              <a:t>ostatní SV nemohou po D nic požadovat</a:t>
            </a:r>
          </a:p>
          <a:p>
            <a:r>
              <a:rPr lang="cs-CZ" dirty="0" smtClean="0"/>
              <a:t>pasivní solidarita (D společně a nerozdílně jako mušketýři)</a:t>
            </a:r>
          </a:p>
          <a:p>
            <a:pPr lvl="1"/>
            <a:r>
              <a:rPr lang="cs-CZ" dirty="0" smtClean="0"/>
              <a:t>zvl. ujednání V a SD nepůsobí vůči ostatním SD </a:t>
            </a:r>
            <a:r>
              <a:rPr lang="cs-CZ" dirty="0"/>
              <a:t>(§ </a:t>
            </a:r>
            <a:r>
              <a:rPr lang="cs-CZ" dirty="0" smtClean="0"/>
              <a:t>1872/2)</a:t>
            </a:r>
          </a:p>
          <a:p>
            <a:pPr lvl="1"/>
            <a:r>
              <a:rPr lang="cs-CZ" dirty="0" smtClean="0"/>
              <a:t>prodlení V vůči jednomu SV je prodlením vůči všem SV</a:t>
            </a:r>
          </a:p>
          <a:p>
            <a:pPr lvl="1"/>
            <a:r>
              <a:rPr lang="cs-CZ" dirty="0" smtClean="0"/>
              <a:t>k plnění zavázáno společně několik podnikatelů (§ 1874)</a:t>
            </a:r>
          </a:p>
          <a:p>
            <a:pPr lvl="2"/>
            <a:r>
              <a:rPr lang="cs-CZ" dirty="0" smtClean="0"/>
              <a:t>PDV pasivní solidarity</a:t>
            </a:r>
          </a:p>
          <a:p>
            <a:pPr lvl="1"/>
            <a:r>
              <a:rPr lang="cs-CZ" dirty="0" smtClean="0"/>
              <a:t>PDV stejných podílů solidárních D mezi sebou (§ 1875)</a:t>
            </a:r>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240</a:t>
            </a:fld>
            <a:endParaRPr lang="cs-CZ"/>
          </a:p>
        </p:txBody>
      </p:sp>
    </p:spTree>
    <p:extLst>
      <p:ext uri="{BB962C8B-B14F-4D97-AF65-F5344CB8AC3E}">
        <p14:creationId xmlns:p14="http://schemas.microsoft.com/office/powerpoint/2010/main" val="616539432"/>
      </p:ext>
    </p:extLst>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141168"/>
          </a:xfrm>
        </p:spPr>
        <p:txBody>
          <a:bodyPr>
            <a:normAutofit fontScale="92500" lnSpcReduction="10000"/>
          </a:bodyPr>
          <a:lstStyle/>
          <a:p>
            <a:pPr lvl="1"/>
            <a:r>
              <a:rPr lang="cs-CZ" dirty="0"/>
              <a:t>vypořádání mezi solidárními D (§ 1876)</a:t>
            </a:r>
          </a:p>
          <a:p>
            <a:pPr lvl="2"/>
            <a:r>
              <a:rPr lang="cs-CZ" dirty="0"/>
              <a:t>vyzvaný D</a:t>
            </a:r>
          </a:p>
          <a:p>
            <a:pPr lvl="3"/>
            <a:r>
              <a:rPr lang="cs-CZ" dirty="0"/>
              <a:t>informuje ostatní D</a:t>
            </a:r>
          </a:p>
          <a:p>
            <a:pPr lvl="3"/>
            <a:r>
              <a:rPr lang="cs-CZ" dirty="0"/>
              <a:t>umožní jim vznést námitky</a:t>
            </a:r>
          </a:p>
          <a:p>
            <a:pPr lvl="3"/>
            <a:r>
              <a:rPr lang="cs-CZ" dirty="0"/>
              <a:t>má </a:t>
            </a:r>
            <a:r>
              <a:rPr lang="cs-CZ" dirty="0" err="1"/>
              <a:t>pr</a:t>
            </a:r>
            <a:r>
              <a:rPr lang="cs-CZ" dirty="0"/>
              <a:t>. požadovat, aby jej dluhu zbavili v rozsahu svých podílů</a:t>
            </a:r>
          </a:p>
          <a:p>
            <a:pPr lvl="2"/>
            <a:r>
              <a:rPr lang="cs-CZ" dirty="0"/>
              <a:t>vyrovnal-li více regres</a:t>
            </a:r>
          </a:p>
          <a:p>
            <a:pPr lvl="3"/>
            <a:r>
              <a:rPr lang="cs-CZ" dirty="0"/>
              <a:t>nemůže-li některý plnit, rozvrhne se jeho podíl na ostatní</a:t>
            </a:r>
          </a:p>
          <a:p>
            <a:r>
              <a:rPr lang="cs-CZ" dirty="0" smtClean="0"/>
              <a:t>aktivní solidarita (věřitele společně a nerozdílně)</a:t>
            </a:r>
          </a:p>
          <a:p>
            <a:pPr lvl="1"/>
            <a:r>
              <a:rPr lang="cs-CZ" dirty="0" smtClean="0"/>
              <a:t>D plní celé plnění tomu, kdo první požádal (§ 1877)</a:t>
            </a:r>
          </a:p>
          <a:p>
            <a:pPr lvl="1"/>
            <a:r>
              <a:rPr lang="cs-CZ" dirty="0" smtClean="0"/>
              <a:t>prodlením jednoho SV je prodlením všech SV</a:t>
            </a:r>
          </a:p>
          <a:p>
            <a:pPr lvl="1"/>
            <a:r>
              <a:rPr lang="cs-CZ" dirty="0" smtClean="0"/>
              <a:t>spojí-li se pohledávka a dluh u jednoho ze SV, zanikají tím i pohledávky ostatních SV vůči D (§ 1878/2)</a:t>
            </a:r>
          </a:p>
          <a:p>
            <a:pPr lvl="2"/>
            <a:r>
              <a:rPr lang="cs-CZ" dirty="0" smtClean="0"/>
              <a:t>x § 1994 V2: splynutím </a:t>
            </a:r>
            <a:r>
              <a:rPr lang="cs-CZ" dirty="0" err="1" smtClean="0"/>
              <a:t>pov</a:t>
            </a:r>
            <a:r>
              <a:rPr lang="cs-CZ" dirty="0" smtClean="0"/>
              <a:t>. D a </a:t>
            </a:r>
            <a:r>
              <a:rPr lang="cs-CZ" dirty="0" err="1" smtClean="0"/>
              <a:t>pr</a:t>
            </a:r>
            <a:r>
              <a:rPr lang="cs-CZ" dirty="0" smtClean="0"/>
              <a:t>. jednoho z V oprávněných společně a nerozdílně → zaniká pohledávka do výše odpovídající podílu tohoto SV</a:t>
            </a:r>
          </a:p>
          <a:p>
            <a:r>
              <a:rPr lang="cs-CZ" dirty="0" smtClean="0"/>
              <a:t>solidární závazky a </a:t>
            </a:r>
          </a:p>
          <a:p>
            <a:pPr lvl="1"/>
            <a:r>
              <a:rPr lang="cs-CZ" dirty="0" smtClean="0"/>
              <a:t>započtení → § 1984</a:t>
            </a:r>
          </a:p>
          <a:p>
            <a:pPr lvl="1"/>
            <a:r>
              <a:rPr lang="cs-CZ" dirty="0"/>
              <a:t>prominutí dluhu </a:t>
            </a:r>
            <a:r>
              <a:rPr lang="cs-CZ" dirty="0" smtClean="0"/>
              <a:t>→ § 1995/2, § 1996</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241</a:t>
            </a:fld>
            <a:endParaRPr lang="cs-CZ"/>
          </a:p>
        </p:txBody>
      </p:sp>
    </p:spTree>
    <p:extLst>
      <p:ext uri="{BB962C8B-B14F-4D97-AF65-F5344CB8AC3E}">
        <p14:creationId xmlns:p14="http://schemas.microsoft.com/office/powerpoint/2010/main" val="376057172"/>
      </p:ext>
    </p:extLst>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Změna závazků</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změny </a:t>
            </a:r>
            <a:r>
              <a:rPr lang="cs-CZ" dirty="0"/>
              <a:t>se mohou týkat</a:t>
            </a:r>
          </a:p>
          <a:p>
            <a:pPr lvl="1"/>
            <a:r>
              <a:rPr lang="cs-CZ" dirty="0" smtClean="0"/>
              <a:t>osob </a:t>
            </a:r>
            <a:r>
              <a:rPr lang="cs-CZ" dirty="0"/>
              <a:t>(§ </a:t>
            </a:r>
            <a:r>
              <a:rPr lang="cs-CZ" dirty="0" smtClean="0"/>
              <a:t>1879 </a:t>
            </a:r>
            <a:r>
              <a:rPr lang="cs-CZ" dirty="0"/>
              <a:t>až </a:t>
            </a:r>
            <a:r>
              <a:rPr lang="cs-CZ" dirty="0" smtClean="0"/>
              <a:t>1900)</a:t>
            </a:r>
          </a:p>
          <a:p>
            <a:pPr lvl="2"/>
            <a:r>
              <a:rPr lang="cs-CZ" dirty="0" smtClean="0"/>
              <a:t>věřitele </a:t>
            </a:r>
          </a:p>
          <a:p>
            <a:pPr lvl="3"/>
            <a:r>
              <a:rPr lang="cs-CZ" dirty="0" smtClean="0"/>
              <a:t>postoupení pohledávky (§ 1879 </a:t>
            </a:r>
            <a:r>
              <a:rPr lang="cs-CZ" dirty="0" err="1" smtClean="0"/>
              <a:t>an</a:t>
            </a:r>
            <a:r>
              <a:rPr lang="cs-CZ" dirty="0" smtClean="0"/>
              <a:t>.)</a:t>
            </a:r>
          </a:p>
          <a:p>
            <a:pPr lvl="3"/>
            <a:r>
              <a:rPr lang="cs-CZ" dirty="0" smtClean="0"/>
              <a:t>postoupení souboru pohledávek (§ 1887)</a:t>
            </a:r>
          </a:p>
          <a:p>
            <a:pPr lvl="2"/>
            <a:r>
              <a:rPr lang="cs-CZ" dirty="0" smtClean="0"/>
              <a:t>dlužníka</a:t>
            </a:r>
          </a:p>
          <a:p>
            <a:pPr lvl="3"/>
            <a:r>
              <a:rPr lang="cs-CZ" dirty="0" smtClean="0"/>
              <a:t>převzetí dluhu (§ 1888 </a:t>
            </a:r>
            <a:r>
              <a:rPr lang="cs-CZ" dirty="0" err="1" smtClean="0"/>
              <a:t>an</a:t>
            </a:r>
            <a:r>
              <a:rPr lang="cs-CZ" dirty="0" smtClean="0"/>
              <a:t>.)</a:t>
            </a:r>
          </a:p>
          <a:p>
            <a:pPr lvl="3"/>
            <a:r>
              <a:rPr lang="cs-CZ" dirty="0" smtClean="0"/>
              <a:t>přistoupení k dluhu (§ 1892)</a:t>
            </a:r>
          </a:p>
          <a:p>
            <a:pPr lvl="3"/>
            <a:r>
              <a:rPr lang="cs-CZ" dirty="0" smtClean="0"/>
              <a:t>převzetí majetku (§ 1893 </a:t>
            </a:r>
            <a:r>
              <a:rPr lang="cs-CZ" dirty="0" err="1" smtClean="0"/>
              <a:t>an</a:t>
            </a:r>
            <a:r>
              <a:rPr lang="cs-CZ" dirty="0" smtClean="0"/>
              <a:t>.)</a:t>
            </a:r>
          </a:p>
          <a:p>
            <a:pPr lvl="2"/>
            <a:r>
              <a:rPr lang="cs-CZ" dirty="0" smtClean="0"/>
              <a:t>smluvní strany </a:t>
            </a:r>
          </a:p>
          <a:p>
            <a:pPr lvl="3"/>
            <a:r>
              <a:rPr lang="cs-CZ" dirty="0" smtClean="0"/>
              <a:t>postoupení </a:t>
            </a:r>
            <a:r>
              <a:rPr lang="cs-CZ" dirty="0" err="1" smtClean="0"/>
              <a:t>sml</a:t>
            </a:r>
            <a:r>
              <a:rPr lang="cs-CZ" dirty="0" smtClean="0"/>
              <a:t>. (§ 1895 </a:t>
            </a:r>
            <a:r>
              <a:rPr lang="cs-CZ" dirty="0" err="1" smtClean="0"/>
              <a:t>an</a:t>
            </a:r>
            <a:r>
              <a:rPr lang="cs-CZ" dirty="0" smtClean="0"/>
              <a:t>.)</a:t>
            </a:r>
          </a:p>
          <a:p>
            <a:pPr lvl="3"/>
            <a:r>
              <a:rPr lang="cs-CZ" dirty="0" smtClean="0"/>
              <a:t>přistoupení ke </a:t>
            </a:r>
            <a:r>
              <a:rPr lang="cs-CZ" dirty="0" err="1" smtClean="0"/>
              <a:t>sml</a:t>
            </a:r>
            <a:r>
              <a:rPr lang="cs-CZ" dirty="0" smtClean="0"/>
              <a:t>. (srov. § 2270)</a:t>
            </a:r>
            <a:endParaRPr lang="cs-CZ" dirty="0"/>
          </a:p>
          <a:p>
            <a:pPr lvl="1"/>
            <a:r>
              <a:rPr lang="cs-CZ" dirty="0" smtClean="0"/>
              <a:t>obsahu (§ 1901-1907)</a:t>
            </a:r>
          </a:p>
          <a:p>
            <a:pPr lvl="2"/>
            <a:r>
              <a:rPr lang="cs-CZ" dirty="0" smtClean="0"/>
              <a:t>dohoda (§ 1901)</a:t>
            </a:r>
          </a:p>
          <a:p>
            <a:pPr lvl="2"/>
            <a:r>
              <a:rPr lang="cs-CZ" dirty="0" smtClean="0"/>
              <a:t>novace (§ 1902)</a:t>
            </a:r>
          </a:p>
          <a:p>
            <a:pPr lvl="3"/>
            <a:r>
              <a:rPr lang="cs-CZ" dirty="0" smtClean="0"/>
              <a:t>privativní</a:t>
            </a:r>
          </a:p>
          <a:p>
            <a:pPr lvl="3"/>
            <a:r>
              <a:rPr lang="cs-CZ" dirty="0" smtClean="0"/>
              <a:t>kumulativní</a:t>
            </a:r>
          </a:p>
          <a:p>
            <a:pPr lvl="2"/>
            <a:r>
              <a:rPr lang="cs-CZ" dirty="0" smtClean="0"/>
              <a:t>narovnání (§ 1903 </a:t>
            </a:r>
            <a:r>
              <a:rPr lang="cs-CZ" dirty="0" err="1" smtClean="0"/>
              <a:t>an</a:t>
            </a:r>
            <a:r>
              <a:rPr lang="cs-CZ" dirty="0" smtClean="0"/>
              <a:t>.)</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242</a:t>
            </a:fld>
            <a:endParaRPr lang="cs-CZ"/>
          </a:p>
        </p:txBody>
      </p:sp>
    </p:spTree>
    <p:extLst>
      <p:ext uri="{BB962C8B-B14F-4D97-AF65-F5344CB8AC3E}">
        <p14:creationId xmlns:p14="http://schemas.microsoft.com/office/powerpoint/2010/main" val="416683317"/>
      </p:ext>
    </p:extLst>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Postoupení pohledávky</a:t>
            </a:r>
            <a:endParaRPr lang="cs-CZ" dirty="0"/>
          </a:p>
        </p:txBody>
      </p:sp>
      <p:sp>
        <p:nvSpPr>
          <p:cNvPr id="3" name="Zástupný symbol pro obsah 2"/>
          <p:cNvSpPr>
            <a:spLocks noGrp="1"/>
          </p:cNvSpPr>
          <p:nvPr>
            <p:ph idx="1"/>
          </p:nvPr>
        </p:nvSpPr>
        <p:spPr>
          <a:xfrm>
            <a:off x="457200" y="1600200"/>
            <a:ext cx="8229600" cy="5069160"/>
          </a:xfrm>
        </p:spPr>
        <p:txBody>
          <a:bodyPr>
            <a:normAutofit fontScale="92500" lnSpcReduction="10000"/>
          </a:bodyPr>
          <a:lstStyle/>
          <a:p>
            <a:r>
              <a:rPr lang="cs-CZ" dirty="0"/>
              <a:t>změna v osobě věřitele: postupitel (cedent) postupuje </a:t>
            </a:r>
            <a:r>
              <a:rPr lang="cs-CZ" strike="sngStrike" dirty="0"/>
              <a:t>písemnou</a:t>
            </a:r>
            <a:r>
              <a:rPr lang="cs-CZ" dirty="0"/>
              <a:t> </a:t>
            </a:r>
            <a:r>
              <a:rPr lang="cs-CZ" dirty="0" smtClean="0"/>
              <a:t>smlouvou </a:t>
            </a:r>
            <a:r>
              <a:rPr lang="cs-CZ" dirty="0"/>
              <a:t>(</a:t>
            </a:r>
            <a:r>
              <a:rPr lang="cs-CZ" dirty="0" err="1"/>
              <a:t>cessio</a:t>
            </a:r>
            <a:r>
              <a:rPr lang="cs-CZ" dirty="0"/>
              <a:t> </a:t>
            </a:r>
            <a:r>
              <a:rPr lang="cs-CZ" dirty="0" err="1"/>
              <a:t>voluntaria</a:t>
            </a:r>
            <a:r>
              <a:rPr lang="cs-CZ" dirty="0"/>
              <a:t>) postupníkovi (cesionáři) svou pohledávku vůči </a:t>
            </a:r>
            <a:r>
              <a:rPr lang="cs-CZ" dirty="0" smtClean="0"/>
              <a:t>dlužníkovi</a:t>
            </a:r>
          </a:p>
          <a:p>
            <a:pPr lvl="1"/>
            <a:r>
              <a:rPr lang="cs-CZ" dirty="0" smtClean="0"/>
              <a:t>+ příslušenství a </a:t>
            </a:r>
            <a:r>
              <a:rPr lang="cs-CZ" dirty="0" err="1" smtClean="0"/>
              <a:t>pr</a:t>
            </a:r>
            <a:r>
              <a:rPr lang="cs-CZ" dirty="0" smtClean="0"/>
              <a:t>. s pohledávkou spojená (</a:t>
            </a:r>
            <a:r>
              <a:rPr lang="cs-CZ" dirty="0" err="1" smtClean="0"/>
              <a:t>Sml.Pok</a:t>
            </a:r>
            <a:r>
              <a:rPr lang="cs-CZ" dirty="0" smtClean="0"/>
              <a:t>.), včetně zajištění</a:t>
            </a:r>
            <a:r>
              <a:rPr lang="cs-CZ" dirty="0"/>
              <a:t> </a:t>
            </a:r>
            <a:r>
              <a:rPr lang="cs-CZ" dirty="0" smtClean="0"/>
              <a:t>(§ 1880/1 širší než obecný § 510/2)</a:t>
            </a:r>
          </a:p>
          <a:p>
            <a:pPr lvl="1"/>
            <a:r>
              <a:rPr lang="cs-CZ" dirty="0" smtClean="0"/>
              <a:t>x povinnost smluvníka</a:t>
            </a:r>
          </a:p>
          <a:p>
            <a:pPr lvl="1"/>
            <a:r>
              <a:rPr lang="cs-CZ" dirty="0" smtClean="0"/>
              <a:t>postoupit nelze D (</a:t>
            </a:r>
            <a:r>
              <a:rPr lang="cs-CZ" dirty="0" err="1" smtClean="0"/>
              <a:t>arg</a:t>
            </a:r>
            <a:r>
              <a:rPr lang="cs-CZ" dirty="0" smtClean="0"/>
              <a:t>. i bez souhlasu D jiné osobě(postupníkovi)) </a:t>
            </a:r>
          </a:p>
          <a:p>
            <a:pPr lvl="2"/>
            <a:r>
              <a:rPr lang="cs-CZ" dirty="0" smtClean="0"/>
              <a:t>→ prominutí D (§ 1995)</a:t>
            </a:r>
            <a:endParaRPr lang="cs-CZ" dirty="0"/>
          </a:p>
          <a:p>
            <a:r>
              <a:rPr lang="cs-CZ" dirty="0" smtClean="0"/>
              <a:t>pohledávka může být peněžitá i nepeněžitá; lze postoupit i</a:t>
            </a:r>
          </a:p>
          <a:p>
            <a:pPr lvl="1"/>
            <a:r>
              <a:rPr lang="cs-CZ" dirty="0" smtClean="0"/>
              <a:t>část pohledávky, je-li plnění dělitelné</a:t>
            </a:r>
          </a:p>
          <a:p>
            <a:pPr lvl="1"/>
            <a:r>
              <a:rPr lang="cs-CZ" dirty="0"/>
              <a:t>pohledávku dosud nesplatnou, promlčenou, podmíněnou, spornou  či </a:t>
            </a:r>
            <a:r>
              <a:rPr lang="cs-CZ" dirty="0" smtClean="0"/>
              <a:t>budoucí (srov. § 1760 a NS </a:t>
            </a:r>
            <a:r>
              <a:rPr lang="pl-PL" dirty="0" smtClean="0"/>
              <a:t>33 </a:t>
            </a:r>
            <a:r>
              <a:rPr lang="pl-PL" dirty="0"/>
              <a:t>Cdo 4658/2009 z 29. 2. 2012</a:t>
            </a:r>
            <a:r>
              <a:rPr lang="cs-CZ" dirty="0" smtClean="0"/>
              <a:t>)</a:t>
            </a:r>
          </a:p>
          <a:p>
            <a:pPr lvl="1"/>
            <a:r>
              <a:rPr lang="cs-CZ" dirty="0" err="1" smtClean="0"/>
              <a:t>spec</a:t>
            </a:r>
            <a:r>
              <a:rPr lang="cs-CZ" dirty="0" smtClean="0"/>
              <a:t>. </a:t>
            </a:r>
            <a:r>
              <a:rPr lang="cs-CZ" dirty="0" err="1" smtClean="0"/>
              <a:t>ust</a:t>
            </a:r>
            <a:r>
              <a:rPr lang="cs-CZ" dirty="0" smtClean="0"/>
              <a:t>.</a:t>
            </a:r>
          </a:p>
          <a:p>
            <a:pPr lvl="2"/>
            <a:r>
              <a:rPr lang="cs-CZ" dirty="0" err="1" smtClean="0"/>
              <a:t>pr</a:t>
            </a:r>
            <a:r>
              <a:rPr lang="cs-CZ" dirty="0" smtClean="0"/>
              <a:t>. na plnění z </a:t>
            </a:r>
            <a:r>
              <a:rPr lang="cs-CZ" dirty="0" err="1" smtClean="0"/>
              <a:t>fin</a:t>
            </a:r>
            <a:r>
              <a:rPr lang="cs-CZ" dirty="0" smtClean="0"/>
              <a:t>. záruky (§ 2036)</a:t>
            </a:r>
          </a:p>
          <a:p>
            <a:pPr lvl="2"/>
            <a:r>
              <a:rPr lang="cs-CZ" dirty="0" smtClean="0"/>
              <a:t>postoupení práv z komise (§ 2460)</a:t>
            </a:r>
          </a:p>
          <a:p>
            <a:pPr lvl="2"/>
            <a:r>
              <a:rPr lang="cs-CZ" dirty="0" err="1" smtClean="0"/>
              <a:t>pr</a:t>
            </a:r>
            <a:r>
              <a:rPr lang="cs-CZ" dirty="0" smtClean="0"/>
              <a:t>. požadovat provoz </a:t>
            </a:r>
            <a:r>
              <a:rPr lang="cs-CZ" dirty="0" err="1" smtClean="0"/>
              <a:t>dopr</a:t>
            </a:r>
            <a:r>
              <a:rPr lang="cs-CZ" dirty="0" smtClean="0"/>
              <a:t>. </a:t>
            </a:r>
            <a:r>
              <a:rPr lang="cs-CZ" dirty="0" err="1" smtClean="0"/>
              <a:t>prostř</a:t>
            </a:r>
            <a:r>
              <a:rPr lang="cs-CZ" dirty="0" smtClean="0"/>
              <a:t>. (§ 2584)</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243</a:t>
            </a:fld>
            <a:endParaRPr lang="cs-CZ"/>
          </a:p>
        </p:txBody>
      </p:sp>
    </p:spTree>
    <p:extLst>
      <p:ext uri="{BB962C8B-B14F-4D97-AF65-F5344CB8AC3E}">
        <p14:creationId xmlns:p14="http://schemas.microsoft.com/office/powerpoint/2010/main" val="2717065114"/>
      </p:ext>
    </p:extLst>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4925144"/>
          </a:xfrm>
        </p:spPr>
        <p:txBody>
          <a:bodyPr>
            <a:normAutofit fontScale="85000" lnSpcReduction="20000"/>
          </a:bodyPr>
          <a:lstStyle/>
          <a:p>
            <a:r>
              <a:rPr lang="cs-CZ" dirty="0"/>
              <a:t>nepostupitelnost pohledávky (nepostupitelnou nelze zastavit § 1335)</a:t>
            </a:r>
          </a:p>
          <a:p>
            <a:pPr lvl="1"/>
            <a:r>
              <a:rPr lang="cs-CZ" dirty="0"/>
              <a:t>o níž tak stanovuje dohoda D a V (§ 1881/1; x patrně RN)</a:t>
            </a:r>
          </a:p>
          <a:p>
            <a:pPr lvl="1"/>
            <a:r>
              <a:rPr lang="cs-CZ" dirty="0"/>
              <a:t>zanikající smrtí V (plnění omezeno na osobu V; § 1881/2 a 2009/2)</a:t>
            </a:r>
          </a:p>
          <a:p>
            <a:pPr lvl="1"/>
            <a:r>
              <a:rPr lang="cs-CZ" dirty="0"/>
              <a:t>jejíž obsah by se změnou V </a:t>
            </a:r>
            <a:r>
              <a:rPr lang="cs-CZ" u="sng" dirty="0"/>
              <a:t>k tíži D </a:t>
            </a:r>
            <a:r>
              <a:rPr lang="cs-CZ" dirty="0"/>
              <a:t>změnil (§ 1881/2)</a:t>
            </a:r>
          </a:p>
          <a:p>
            <a:pPr lvl="1"/>
            <a:r>
              <a:rPr lang="cs-CZ" dirty="0"/>
              <a:t>právo na důchod (§ 2704; splatné dávky ano; x nepřihlíží se)</a:t>
            </a:r>
          </a:p>
          <a:p>
            <a:pPr lvl="1"/>
            <a:r>
              <a:rPr lang="cs-CZ" dirty="0"/>
              <a:t>právo na výměnek (§ 2713; splatné dávky ano, avšak ne ty, jejichž rozsah je osobně </a:t>
            </a:r>
            <a:r>
              <a:rPr lang="cs-CZ" dirty="0" err="1"/>
              <a:t>determin</a:t>
            </a:r>
            <a:r>
              <a:rPr lang="cs-CZ" dirty="0" smtClean="0"/>
              <a:t>.)</a:t>
            </a:r>
          </a:p>
          <a:p>
            <a:r>
              <a:rPr lang="cs-CZ" dirty="0" smtClean="0"/>
              <a:t>účinnost postoupení vůči D a zajišťovateli (§ 1882/1, 1883)</a:t>
            </a:r>
          </a:p>
          <a:p>
            <a:pPr lvl="1"/>
            <a:r>
              <a:rPr lang="cs-CZ" dirty="0" smtClean="0"/>
              <a:t>V (postupitel) oznámí D</a:t>
            </a:r>
          </a:p>
          <a:p>
            <a:pPr lvl="1"/>
            <a:r>
              <a:rPr lang="cs-CZ" dirty="0" smtClean="0"/>
              <a:t>postupník prokáže D</a:t>
            </a:r>
          </a:p>
          <a:p>
            <a:pPr lvl="1"/>
            <a:r>
              <a:rPr lang="cs-CZ" dirty="0" smtClean="0"/>
              <a:t>→ není </a:t>
            </a:r>
            <a:r>
              <a:rPr lang="cs-CZ" dirty="0"/>
              <a:t>nutný souhlas D ani jeho </a:t>
            </a:r>
            <a:r>
              <a:rPr lang="cs-CZ" dirty="0" err="1"/>
              <a:t>inf</a:t>
            </a:r>
            <a:r>
              <a:rPr lang="cs-CZ" dirty="0"/>
              <a:t>. předem</a:t>
            </a:r>
          </a:p>
          <a:p>
            <a:pPr lvl="1"/>
            <a:r>
              <a:rPr lang="cs-CZ" dirty="0"/>
              <a:t>→</a:t>
            </a:r>
            <a:r>
              <a:rPr lang="cs-CZ" dirty="0" smtClean="0"/>
              <a:t> D </a:t>
            </a:r>
            <a:r>
              <a:rPr lang="cs-CZ" dirty="0"/>
              <a:t>povinen plnit postupníkovi, do té doby </a:t>
            </a:r>
            <a:r>
              <a:rPr lang="cs-CZ" dirty="0" smtClean="0"/>
              <a:t>postupiteli</a:t>
            </a:r>
          </a:p>
          <a:p>
            <a:pPr marL="342900" lvl="1" indent="-342900">
              <a:buClr>
                <a:schemeClr val="accent1"/>
              </a:buClr>
              <a:buSzPct val="75000"/>
              <a:buFont typeface="Wingdings" pitchFamily="2" charset="2"/>
              <a:buChar char=""/>
            </a:pPr>
            <a:r>
              <a:rPr lang="cs-CZ" sz="2400" dirty="0" smtClean="0"/>
              <a:t>vícenásobné postoupení (§ 1882/2; </a:t>
            </a:r>
            <a:r>
              <a:rPr lang="cs-CZ" sz="2400" dirty="0"/>
              <a:t>srov. pro </a:t>
            </a:r>
            <a:r>
              <a:rPr lang="cs-CZ" sz="2400" dirty="0" err="1"/>
              <a:t>vl</a:t>
            </a:r>
            <a:r>
              <a:rPr lang="cs-CZ" sz="2400" dirty="0"/>
              <a:t>. </a:t>
            </a:r>
            <a:r>
              <a:rPr lang="cs-CZ" sz="2400" dirty="0" err="1"/>
              <a:t>pr</a:t>
            </a:r>
            <a:r>
              <a:rPr lang="cs-CZ" sz="2400" dirty="0"/>
              <a:t>. § 1100, pro užívací a požívací </a:t>
            </a:r>
            <a:r>
              <a:rPr lang="cs-CZ" sz="2400" dirty="0" err="1"/>
              <a:t>pr</a:t>
            </a:r>
            <a:r>
              <a:rPr lang="cs-CZ" sz="2400" dirty="0"/>
              <a:t>. § </a:t>
            </a:r>
            <a:r>
              <a:rPr lang="cs-CZ" sz="2400" dirty="0" smtClean="0"/>
              <a:t>1763) </a:t>
            </a:r>
          </a:p>
          <a:p>
            <a:pPr lvl="1"/>
            <a:r>
              <a:rPr lang="cs-CZ" dirty="0" smtClean="0"/>
              <a:t>→ to, o němž se D dozvěděl nejdříve</a:t>
            </a:r>
          </a:p>
          <a:p>
            <a:r>
              <a:rPr lang="cs-CZ" dirty="0" smtClean="0"/>
              <a:t>námitky D (§ 1884)</a:t>
            </a:r>
          </a:p>
          <a:p>
            <a:pPr lvl="1"/>
            <a:r>
              <a:rPr lang="cs-CZ" dirty="0" smtClean="0"/>
              <a:t>uznal-li D vůči postupníkovi pohledávku jako pravou, je povinen jej uspokojit (§ 1884/2)</a:t>
            </a:r>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244</a:t>
            </a:fld>
            <a:endParaRPr lang="cs-CZ"/>
          </a:p>
        </p:txBody>
      </p:sp>
    </p:spTree>
    <p:extLst>
      <p:ext uri="{BB962C8B-B14F-4D97-AF65-F5344CB8AC3E}">
        <p14:creationId xmlns:p14="http://schemas.microsoft.com/office/powerpoint/2010/main" val="3265442982"/>
      </p:ext>
    </p:extLst>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4925144"/>
          </a:xfrm>
        </p:spPr>
        <p:txBody>
          <a:bodyPr>
            <a:normAutofit fontScale="92500" lnSpcReduction="10000"/>
          </a:bodyPr>
          <a:lstStyle/>
          <a:p>
            <a:r>
              <a:rPr lang="cs-CZ" dirty="0" smtClean="0"/>
              <a:t>u úplatného postoupení (§ 1885)</a:t>
            </a:r>
          </a:p>
          <a:p>
            <a:pPr lvl="1"/>
            <a:r>
              <a:rPr lang="cs-CZ" dirty="0"/>
              <a:t>odpovědnost </a:t>
            </a:r>
            <a:r>
              <a:rPr lang="cs-CZ" dirty="0" smtClean="0"/>
              <a:t>postupitele až do výše přijaté úplaty s úroky za</a:t>
            </a:r>
          </a:p>
          <a:p>
            <a:pPr lvl="2"/>
            <a:r>
              <a:rPr lang="cs-CZ" dirty="0" smtClean="0"/>
              <a:t>existenci pohledávky v době postoupení</a:t>
            </a:r>
          </a:p>
          <a:p>
            <a:pPr lvl="1"/>
            <a:r>
              <a:rPr lang="cs-CZ" u="sng" dirty="0" smtClean="0"/>
              <a:t>ručení za její dobytnost ex lege</a:t>
            </a:r>
          </a:p>
          <a:p>
            <a:pPr lvl="2"/>
            <a:r>
              <a:rPr lang="cs-CZ" dirty="0" smtClean="0"/>
              <a:t>x věděl-li postupník, že je pohledávka (alt.)</a:t>
            </a:r>
          </a:p>
          <a:p>
            <a:pPr lvl="3"/>
            <a:r>
              <a:rPr lang="cs-CZ" dirty="0" smtClean="0"/>
              <a:t>budoucí</a:t>
            </a:r>
          </a:p>
          <a:p>
            <a:pPr lvl="3"/>
            <a:r>
              <a:rPr lang="cs-CZ" dirty="0" smtClean="0"/>
              <a:t>nejistá</a:t>
            </a:r>
          </a:p>
          <a:p>
            <a:pPr lvl="3"/>
            <a:r>
              <a:rPr lang="cs-CZ" dirty="0" smtClean="0"/>
              <a:t>nedobytná</a:t>
            </a:r>
          </a:p>
          <a:p>
            <a:pPr lvl="2"/>
            <a:r>
              <a:rPr lang="cs-CZ" dirty="0" smtClean="0"/>
              <a:t>x nastala-li nedobytnost po postoupení (alt.)</a:t>
            </a:r>
          </a:p>
          <a:p>
            <a:pPr lvl="3"/>
            <a:r>
              <a:rPr lang="cs-CZ" dirty="0" smtClean="0"/>
              <a:t>náhodou</a:t>
            </a:r>
          </a:p>
          <a:p>
            <a:pPr lvl="3"/>
            <a:r>
              <a:rPr lang="cs-CZ" dirty="0" smtClean="0"/>
              <a:t>nedopatřením postupníka (dem., alt.)</a:t>
            </a:r>
          </a:p>
          <a:p>
            <a:pPr lvl="4"/>
            <a:r>
              <a:rPr lang="cs-CZ" dirty="0" smtClean="0"/>
              <a:t>nevymáhá bez zbytečného odkladu</a:t>
            </a:r>
          </a:p>
          <a:p>
            <a:pPr lvl="4"/>
            <a:r>
              <a:rPr lang="cs-CZ" dirty="0" smtClean="0"/>
              <a:t>odloží splatnost</a:t>
            </a:r>
          </a:p>
          <a:p>
            <a:pPr lvl="1"/>
            <a:r>
              <a:rPr lang="cs-CZ" dirty="0" smtClean="0"/>
              <a:t>přiměřená aplikace ustanovení o řádném plnění (§ 1914-1925)</a:t>
            </a:r>
          </a:p>
          <a:p>
            <a:pPr lvl="1"/>
            <a:r>
              <a:rPr lang="cs-CZ" dirty="0" smtClean="0"/>
              <a:t>vymáhání postupitelem (§ 1886)</a:t>
            </a:r>
          </a:p>
          <a:p>
            <a:r>
              <a:rPr lang="cs-CZ" u="sng" dirty="0" smtClean="0"/>
              <a:t>globální cese (§ 1887)</a:t>
            </a:r>
          </a:p>
          <a:p>
            <a:pPr lvl="1"/>
            <a:r>
              <a:rPr lang="cs-CZ" dirty="0" smtClean="0"/>
              <a:t>postoupení souboru pohledávek</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245</a:t>
            </a:fld>
            <a:endParaRPr lang="cs-CZ"/>
          </a:p>
        </p:txBody>
      </p:sp>
    </p:spTree>
    <p:extLst>
      <p:ext uri="{BB962C8B-B14F-4D97-AF65-F5344CB8AC3E}">
        <p14:creationId xmlns:p14="http://schemas.microsoft.com/office/powerpoint/2010/main" val="996365365"/>
      </p:ext>
    </p:extLst>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Převzetí dluhu</a:t>
            </a:r>
            <a:endParaRPr lang="cs-CZ" dirty="0"/>
          </a:p>
        </p:txBody>
      </p:sp>
      <p:sp>
        <p:nvSpPr>
          <p:cNvPr id="3" name="Zástupný symbol pro obsah 2"/>
          <p:cNvSpPr>
            <a:spLocks noGrp="1"/>
          </p:cNvSpPr>
          <p:nvPr>
            <p:ph idx="1"/>
          </p:nvPr>
        </p:nvSpPr>
        <p:spPr>
          <a:xfrm>
            <a:off x="457200" y="1600200"/>
            <a:ext cx="8229600" cy="5069160"/>
          </a:xfrm>
        </p:spPr>
        <p:txBody>
          <a:bodyPr>
            <a:normAutofit fontScale="77500" lnSpcReduction="20000"/>
          </a:bodyPr>
          <a:lstStyle/>
          <a:p>
            <a:r>
              <a:rPr lang="cs-CZ" dirty="0" smtClean="0"/>
              <a:t>dvoustranná dohoda D </a:t>
            </a:r>
            <a:r>
              <a:rPr lang="cs-CZ" dirty="0"/>
              <a:t>a </a:t>
            </a:r>
            <a:r>
              <a:rPr lang="cs-CZ" dirty="0" smtClean="0"/>
              <a:t>T</a:t>
            </a:r>
            <a:endParaRPr lang="cs-CZ" dirty="0"/>
          </a:p>
          <a:p>
            <a:pPr lvl="1"/>
            <a:r>
              <a:rPr lang="cs-CZ" dirty="0"/>
              <a:t>V souhlas</a:t>
            </a:r>
          </a:p>
          <a:p>
            <a:pPr lvl="2"/>
            <a:r>
              <a:rPr lang="cs-CZ" dirty="0"/>
              <a:t>dá → </a:t>
            </a:r>
            <a:r>
              <a:rPr lang="cs-CZ" dirty="0" smtClean="0"/>
              <a:t>záměna dlužníka (§ 1888)</a:t>
            </a:r>
            <a:endParaRPr lang="cs-CZ" dirty="0"/>
          </a:p>
          <a:p>
            <a:pPr lvl="2"/>
            <a:r>
              <a:rPr lang="cs-CZ" dirty="0"/>
              <a:t>nedá → </a:t>
            </a:r>
            <a:r>
              <a:rPr lang="cs-CZ" dirty="0" smtClean="0"/>
              <a:t>převzetí plnění (§ 1889)</a:t>
            </a:r>
            <a:endParaRPr lang="cs-CZ" dirty="0"/>
          </a:p>
          <a:p>
            <a:pPr marL="342900" lvl="1" indent="-342900">
              <a:buClr>
                <a:schemeClr val="accent1"/>
              </a:buClr>
              <a:buSzPct val="75000"/>
              <a:buFont typeface="Wingdings" pitchFamily="2" charset="2"/>
              <a:buChar char=""/>
            </a:pPr>
            <a:r>
              <a:rPr lang="cs-CZ" sz="2600" u="sng" dirty="0" smtClean="0"/>
              <a:t>záměna </a:t>
            </a:r>
            <a:r>
              <a:rPr lang="cs-CZ" sz="2600" u="sng" dirty="0"/>
              <a:t>osoby </a:t>
            </a:r>
            <a:r>
              <a:rPr lang="cs-CZ" sz="2600" u="sng" dirty="0" smtClean="0"/>
              <a:t>dlužníka (intercese privativní)</a:t>
            </a:r>
            <a:r>
              <a:rPr lang="cs-CZ" sz="2600" dirty="0" smtClean="0"/>
              <a:t>: </a:t>
            </a:r>
            <a:r>
              <a:rPr lang="cs-CZ" sz="2600" dirty="0"/>
              <a:t>namísto původního D nastupuje se souhlasem V na základě </a:t>
            </a:r>
            <a:r>
              <a:rPr lang="cs-CZ" sz="2600" dirty="0" smtClean="0"/>
              <a:t>dohody </a:t>
            </a:r>
            <a:r>
              <a:rPr lang="cs-CZ" sz="2600" dirty="0"/>
              <a:t>D nový, který na sebe dluh přebírá (singulární </a:t>
            </a:r>
            <a:r>
              <a:rPr lang="cs-CZ" sz="2600" dirty="0" smtClean="0"/>
              <a:t>sukcese)</a:t>
            </a:r>
            <a:endParaRPr lang="cs-CZ" sz="2600" dirty="0"/>
          </a:p>
          <a:p>
            <a:pPr lvl="1"/>
            <a:r>
              <a:rPr lang="cs-CZ" u="sng" dirty="0" smtClean="0"/>
              <a:t>PDV převzetí zajištěného dluhu (§ 1888/2)</a:t>
            </a:r>
          </a:p>
          <a:p>
            <a:pPr lvl="2"/>
            <a:r>
              <a:rPr lang="cs-CZ" dirty="0" smtClean="0"/>
              <a:t>při převodu vlastnického práva k věci zapsané do VS</a:t>
            </a:r>
          </a:p>
          <a:p>
            <a:pPr lvl="2"/>
            <a:r>
              <a:rPr lang="cs-CZ" dirty="0" smtClean="0"/>
              <a:t>při němž přešlo i zapsané zástavní právo nebo jiná jistota</a:t>
            </a:r>
          </a:p>
          <a:p>
            <a:pPr lvl="2"/>
            <a:r>
              <a:rPr lang="cs-CZ" dirty="0" smtClean="0"/>
              <a:t>možná změna na PDN</a:t>
            </a:r>
          </a:p>
          <a:p>
            <a:pPr lvl="3"/>
            <a:r>
              <a:rPr lang="cs-CZ" dirty="0" smtClean="0"/>
              <a:t>vyzve-li po převodu zcizitel věřitele písemně, aby přijal nabyvatele jako nového D s upozorněním na následky</a:t>
            </a:r>
          </a:p>
          <a:p>
            <a:pPr lvl="3"/>
            <a:r>
              <a:rPr lang="cs-CZ" dirty="0" smtClean="0"/>
              <a:t>V neodepře</a:t>
            </a:r>
          </a:p>
          <a:p>
            <a:pPr lvl="2"/>
            <a:r>
              <a:rPr lang="cs-CZ" dirty="0" smtClean="0"/>
              <a:t>nutný souhlas V x → převzetí plnění</a:t>
            </a:r>
          </a:p>
          <a:p>
            <a:r>
              <a:rPr lang="cs-CZ" dirty="0" smtClean="0"/>
              <a:t>převzetí plnění (§ 1889; nepravá </a:t>
            </a:r>
            <a:r>
              <a:rPr lang="cs-CZ" dirty="0" err="1" smtClean="0"/>
              <a:t>sml</a:t>
            </a:r>
            <a:r>
              <a:rPr lang="cs-CZ" dirty="0" smtClean="0"/>
              <a:t>. ve prospěch třetího)</a:t>
            </a:r>
          </a:p>
          <a:p>
            <a:pPr lvl="1"/>
            <a:r>
              <a:rPr lang="cs-CZ" dirty="0" smtClean="0"/>
              <a:t>V nemá přímé právo proti přejímateli</a:t>
            </a:r>
          </a:p>
          <a:p>
            <a:pPr lvl="1"/>
            <a:r>
              <a:rPr lang="cs-CZ" dirty="0" smtClean="0"/>
              <a:t>přejímatel má </a:t>
            </a:r>
            <a:r>
              <a:rPr lang="cs-CZ" dirty="0" err="1" smtClean="0"/>
              <a:t>pov</a:t>
            </a:r>
            <a:r>
              <a:rPr lang="cs-CZ" dirty="0" smtClean="0"/>
              <a:t>. vůči D zařídit, aby D nemusel V plnit (jakkoliv)</a:t>
            </a:r>
          </a:p>
          <a:p>
            <a:pPr lvl="2"/>
            <a:r>
              <a:rPr lang="cs-CZ" dirty="0" smtClean="0"/>
              <a:t>→ dohoda o opatření plnění V je </a:t>
            </a:r>
            <a:r>
              <a:rPr lang="cs-CZ" dirty="0" err="1" smtClean="0"/>
              <a:t>spec</a:t>
            </a:r>
            <a:r>
              <a:rPr lang="cs-CZ" dirty="0" smtClean="0"/>
              <a:t>. případ (přejímatel se navíc zavazuje opatřit plnění)</a:t>
            </a:r>
          </a:p>
          <a:p>
            <a:r>
              <a:rPr lang="cs-CZ" dirty="0" smtClean="0"/>
              <a:t>záměna dlužníka i dluhu → novace (§ 1891 → §1902)</a:t>
            </a:r>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246</a:t>
            </a:fld>
            <a:endParaRPr lang="cs-CZ"/>
          </a:p>
        </p:txBody>
      </p:sp>
    </p:spTree>
    <p:extLst>
      <p:ext uri="{BB962C8B-B14F-4D97-AF65-F5344CB8AC3E}">
        <p14:creationId xmlns:p14="http://schemas.microsoft.com/office/powerpoint/2010/main" val="146086129"/>
      </p:ext>
    </p:extLst>
  </p:cSld>
  <p:clrMapOvr>
    <a:masterClrMapping/>
  </p:clrMapOvr>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dirty="0" smtClean="0"/>
              <a:t>Přistoupení k dluhu a převzetí majetku</a:t>
            </a:r>
            <a:endParaRPr lang="cs-CZ" sz="4000" dirty="0"/>
          </a:p>
        </p:txBody>
      </p:sp>
      <p:sp>
        <p:nvSpPr>
          <p:cNvPr id="3" name="Zástupný symbol pro obsah 2"/>
          <p:cNvSpPr>
            <a:spLocks noGrp="1"/>
          </p:cNvSpPr>
          <p:nvPr>
            <p:ph idx="1"/>
          </p:nvPr>
        </p:nvSpPr>
        <p:spPr/>
        <p:txBody>
          <a:bodyPr>
            <a:normAutofit fontScale="85000" lnSpcReduction="10000"/>
          </a:bodyPr>
          <a:lstStyle/>
          <a:p>
            <a:r>
              <a:rPr lang="cs-CZ" dirty="0" smtClean="0"/>
              <a:t>dvoustranná dohoda V a T (intercese kumulativní; § 1892)</a:t>
            </a:r>
          </a:p>
          <a:p>
            <a:pPr lvl="1"/>
            <a:r>
              <a:rPr lang="cs-CZ" dirty="0" smtClean="0"/>
              <a:t>→ pasivní solidarita D a T (</a:t>
            </a:r>
            <a:r>
              <a:rPr lang="cs-CZ" u="sng" dirty="0" smtClean="0"/>
              <a:t>bez ohledu na ne/</a:t>
            </a:r>
            <a:r>
              <a:rPr lang="cs-CZ" u="sng" dirty="0" err="1" smtClean="0"/>
              <a:t>peněžitost</a:t>
            </a:r>
            <a:r>
              <a:rPr lang="cs-CZ" u="sng" dirty="0" smtClean="0"/>
              <a:t> x § 531, 533 SOZ</a:t>
            </a:r>
            <a:r>
              <a:rPr lang="cs-CZ" dirty="0" smtClean="0"/>
              <a:t>)</a:t>
            </a:r>
          </a:p>
          <a:p>
            <a:pPr lvl="1"/>
            <a:r>
              <a:rPr lang="cs-CZ" dirty="0" smtClean="0"/>
              <a:t>zajištění kryje neplnění T, jestliže s tím jeho poskytovatel souhlasí</a:t>
            </a:r>
          </a:p>
          <a:p>
            <a:r>
              <a:rPr lang="cs-CZ" u="sng" dirty="0" smtClean="0"/>
              <a:t>převzetí majetku </a:t>
            </a:r>
            <a:r>
              <a:rPr lang="cs-CZ" u="sng" dirty="0" err="1" smtClean="0"/>
              <a:t>sml</a:t>
            </a:r>
            <a:r>
              <a:rPr lang="cs-CZ" u="sng" dirty="0" smtClean="0"/>
              <a:t>. (§ 1893)</a:t>
            </a:r>
          </a:p>
          <a:p>
            <a:pPr lvl="1"/>
            <a:r>
              <a:rPr lang="cs-CZ" dirty="0"/>
              <a:t>→ </a:t>
            </a:r>
            <a:r>
              <a:rPr lang="cs-CZ" dirty="0" smtClean="0"/>
              <a:t>pasivní solidarita nabyvatele a D (1893/1)</a:t>
            </a:r>
          </a:p>
          <a:p>
            <a:pPr lvl="2"/>
            <a:r>
              <a:rPr lang="cs-CZ" dirty="0" smtClean="0"/>
              <a:t>ohledně dluhů, které s převzatým majetkem souvisí</a:t>
            </a:r>
          </a:p>
          <a:p>
            <a:pPr lvl="2"/>
            <a:r>
              <a:rPr lang="cs-CZ" dirty="0" smtClean="0"/>
              <a:t>o nichž nabyvatel při uzavření </a:t>
            </a:r>
            <a:r>
              <a:rPr lang="cs-CZ" dirty="0" err="1" smtClean="0"/>
              <a:t>sml</a:t>
            </a:r>
            <a:r>
              <a:rPr lang="cs-CZ" dirty="0" smtClean="0"/>
              <a:t>.</a:t>
            </a:r>
          </a:p>
          <a:p>
            <a:pPr lvl="3"/>
            <a:r>
              <a:rPr lang="cs-CZ" dirty="0" smtClean="0"/>
              <a:t>věděl </a:t>
            </a:r>
          </a:p>
          <a:p>
            <a:pPr lvl="3"/>
            <a:r>
              <a:rPr lang="cs-CZ" dirty="0" smtClean="0"/>
              <a:t>musel vědět</a:t>
            </a:r>
          </a:p>
          <a:p>
            <a:pPr lvl="2"/>
            <a:r>
              <a:rPr lang="cs-CZ" dirty="0" smtClean="0"/>
              <a:t>do výše hodnoty nabytého majetku</a:t>
            </a:r>
          </a:p>
          <a:p>
            <a:pPr lvl="1"/>
            <a:r>
              <a:rPr lang="cs-CZ" dirty="0" smtClean="0"/>
              <a:t>x osoba blízká bez omezení výše + otočení břemene (/2)</a:t>
            </a:r>
          </a:p>
          <a:p>
            <a:pPr lvl="2"/>
            <a:r>
              <a:rPr lang="cs-CZ" dirty="0" smtClean="0"/>
              <a:t>x prokáže, že o určitém dluhu → /1</a:t>
            </a:r>
          </a:p>
          <a:p>
            <a:pPr lvl="3"/>
            <a:r>
              <a:rPr lang="cs-CZ" dirty="0" smtClean="0"/>
              <a:t>nevěděla </a:t>
            </a:r>
          </a:p>
          <a:p>
            <a:pPr lvl="3"/>
            <a:r>
              <a:rPr lang="cs-CZ" dirty="0" smtClean="0"/>
              <a:t>vědět nemusela</a:t>
            </a:r>
          </a:p>
          <a:p>
            <a:pPr lvl="1"/>
            <a:r>
              <a:rPr lang="cs-CZ" dirty="0" smtClean="0"/>
              <a:t>opačné ujednání je vůči V neúčinné</a:t>
            </a:r>
          </a:p>
          <a:p>
            <a:pPr lvl="1"/>
            <a:r>
              <a:rPr lang="cs-CZ" dirty="0" smtClean="0"/>
              <a:t>nepoužije se na přeměnu PO, zcizení závodu či jeho pobočky</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247</a:t>
            </a:fld>
            <a:endParaRPr lang="cs-CZ"/>
          </a:p>
        </p:txBody>
      </p:sp>
    </p:spTree>
    <p:extLst>
      <p:ext uri="{BB962C8B-B14F-4D97-AF65-F5344CB8AC3E}">
        <p14:creationId xmlns:p14="http://schemas.microsoft.com/office/powerpoint/2010/main" val="1931017148"/>
      </p:ext>
    </p:extLst>
  </p:cSld>
  <p:clrMapOvr>
    <a:masterClrMapping/>
  </p:clrMapOvr>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Postoupení smlouvy</a:t>
            </a:r>
            <a:endParaRPr lang="cs-CZ" dirty="0"/>
          </a:p>
        </p:txBody>
      </p:sp>
      <p:sp>
        <p:nvSpPr>
          <p:cNvPr id="3" name="Zástupný symbol pro obsah 2"/>
          <p:cNvSpPr>
            <a:spLocks noGrp="1"/>
          </p:cNvSpPr>
          <p:nvPr>
            <p:ph idx="1"/>
          </p:nvPr>
        </p:nvSpPr>
        <p:spPr>
          <a:xfrm>
            <a:off x="457200" y="1600200"/>
            <a:ext cx="8229600" cy="4997152"/>
          </a:xfrm>
        </p:spPr>
        <p:txBody>
          <a:bodyPr>
            <a:normAutofit fontScale="92500" lnSpcReduction="20000"/>
          </a:bodyPr>
          <a:lstStyle/>
          <a:p>
            <a:r>
              <a:rPr lang="cs-CZ" dirty="0" smtClean="0"/>
              <a:t>současný převod práv i povinností smluvníka T (§ 1895)</a:t>
            </a:r>
          </a:p>
          <a:p>
            <a:pPr lvl="1"/>
            <a:r>
              <a:rPr lang="cs-CZ" dirty="0" smtClean="0"/>
              <a:t>postupitel se osvobozuje od svých </a:t>
            </a:r>
            <a:r>
              <a:rPr lang="cs-CZ" dirty="0" err="1" smtClean="0"/>
              <a:t>pov</a:t>
            </a:r>
            <a:r>
              <a:rPr lang="cs-CZ" dirty="0" smtClean="0"/>
              <a:t>. v rozsahu postoupení (§ 1898)</a:t>
            </a:r>
          </a:p>
          <a:p>
            <a:r>
              <a:rPr lang="cs-CZ" dirty="0" smtClean="0"/>
              <a:t>podmínky</a:t>
            </a:r>
          </a:p>
          <a:p>
            <a:pPr lvl="1"/>
            <a:r>
              <a:rPr lang="cs-CZ" dirty="0" smtClean="0"/>
              <a:t>nevyloučeno povahou </a:t>
            </a:r>
            <a:r>
              <a:rPr lang="cs-CZ" dirty="0" err="1" smtClean="0"/>
              <a:t>sml</a:t>
            </a:r>
            <a:r>
              <a:rPr lang="cs-CZ" dirty="0" smtClean="0"/>
              <a:t>.</a:t>
            </a:r>
          </a:p>
          <a:p>
            <a:pPr lvl="2"/>
            <a:r>
              <a:rPr lang="cs-CZ" dirty="0" smtClean="0"/>
              <a:t>osobní plnění</a:t>
            </a:r>
          </a:p>
          <a:p>
            <a:pPr lvl="2"/>
            <a:r>
              <a:rPr lang="cs-CZ" dirty="0"/>
              <a:t>členství ve společnosti (§ 2725</a:t>
            </a:r>
            <a:r>
              <a:rPr lang="cs-CZ" dirty="0" smtClean="0"/>
              <a:t>)</a:t>
            </a:r>
          </a:p>
          <a:p>
            <a:pPr lvl="1"/>
            <a:r>
              <a:rPr lang="cs-CZ" dirty="0" smtClean="0"/>
              <a:t>postoupená strana souhlasí</a:t>
            </a:r>
          </a:p>
          <a:p>
            <a:pPr lvl="2"/>
            <a:r>
              <a:rPr lang="cs-CZ" dirty="0" smtClean="0"/>
              <a:t>zákaz </a:t>
            </a:r>
            <a:r>
              <a:rPr lang="cs-CZ" dirty="0"/>
              <a:t>zkrátit </a:t>
            </a:r>
            <a:r>
              <a:rPr lang="cs-CZ" dirty="0" err="1"/>
              <a:t>pr</a:t>
            </a:r>
            <a:r>
              <a:rPr lang="cs-CZ" dirty="0"/>
              <a:t>. postoupené str. </a:t>
            </a:r>
            <a:r>
              <a:rPr lang="cs-CZ" dirty="0" smtClean="0"/>
              <a:t>(§ 1896)?</a:t>
            </a:r>
            <a:endParaRPr lang="cs-CZ" dirty="0"/>
          </a:p>
          <a:p>
            <a:pPr lvl="1"/>
            <a:r>
              <a:rPr lang="cs-CZ" dirty="0" smtClean="0"/>
              <a:t>nebylo dosud plněno</a:t>
            </a:r>
          </a:p>
          <a:p>
            <a:pPr lvl="2"/>
            <a:r>
              <a:rPr lang="cs-CZ" dirty="0" smtClean="0"/>
              <a:t>x trvající nebo opakující plnění → lze pro </a:t>
            </a:r>
            <a:r>
              <a:rPr lang="cs-CZ" dirty="0" err="1" smtClean="0"/>
              <a:t>futuro</a:t>
            </a:r>
            <a:endParaRPr lang="cs-CZ" dirty="0" smtClean="0"/>
          </a:p>
          <a:p>
            <a:r>
              <a:rPr lang="cs-CZ" dirty="0" smtClean="0"/>
              <a:t>účinnost postoupení</a:t>
            </a:r>
          </a:p>
          <a:p>
            <a:pPr lvl="1"/>
            <a:r>
              <a:rPr lang="cs-CZ" dirty="0" smtClean="0"/>
              <a:t>souhlasem postoupeného</a:t>
            </a:r>
          </a:p>
          <a:p>
            <a:pPr lvl="1"/>
            <a:r>
              <a:rPr lang="cs-CZ" dirty="0" smtClean="0"/>
              <a:t>souhlasil-li postoupený předem</a:t>
            </a:r>
          </a:p>
          <a:p>
            <a:pPr lvl="2"/>
            <a:r>
              <a:rPr lang="cs-CZ" dirty="0" smtClean="0"/>
              <a:t>oznámením postupitele o postoupení </a:t>
            </a:r>
            <a:r>
              <a:rPr lang="cs-CZ" dirty="0" err="1" smtClean="0"/>
              <a:t>sml</a:t>
            </a:r>
            <a:r>
              <a:rPr lang="cs-CZ" dirty="0" smtClean="0"/>
              <a:t>.</a:t>
            </a:r>
          </a:p>
          <a:p>
            <a:pPr lvl="2"/>
            <a:r>
              <a:rPr lang="cs-CZ" dirty="0" smtClean="0"/>
              <a:t>prokázáním postoupení </a:t>
            </a:r>
            <a:r>
              <a:rPr lang="cs-CZ" dirty="0" err="1" smtClean="0"/>
              <a:t>sml</a:t>
            </a:r>
            <a:r>
              <a:rPr lang="cs-CZ" dirty="0" smtClean="0"/>
              <a:t>. postupníkem</a:t>
            </a:r>
          </a:p>
          <a:p>
            <a:r>
              <a:rPr lang="cs-CZ" dirty="0" err="1" smtClean="0"/>
              <a:t>blankoindosace</a:t>
            </a:r>
            <a:r>
              <a:rPr lang="cs-CZ" dirty="0" smtClean="0"/>
              <a:t> smlouvy? (§ 1897/2)</a:t>
            </a:r>
          </a:p>
          <a:p>
            <a:r>
              <a:rPr lang="cs-CZ" dirty="0" smtClean="0"/>
              <a:t>ex lege změna vlastnictví u nájmu (§ 2221)</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248</a:t>
            </a:fld>
            <a:endParaRPr lang="cs-CZ"/>
          </a:p>
        </p:txBody>
      </p:sp>
    </p:spTree>
    <p:extLst>
      <p:ext uri="{BB962C8B-B14F-4D97-AF65-F5344CB8AC3E}">
        <p14:creationId xmlns:p14="http://schemas.microsoft.com/office/powerpoint/2010/main" val="520114517"/>
      </p:ext>
    </p:extLst>
  </p:cSld>
  <p:clrMapOvr>
    <a:masterClrMapping/>
  </p:clrMapOvr>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r>
              <a:rPr lang="cs-CZ" dirty="0" smtClean="0"/>
              <a:t>odmítnutí osvobození postoupeným (§ 1899)</a:t>
            </a:r>
          </a:p>
          <a:p>
            <a:pPr lvl="1"/>
            <a:r>
              <a:rPr lang="cs-CZ" dirty="0" smtClean="0"/>
              <a:t>prohlášením vůči postupiteli → postupitel „ručí“ za plnění postupníka</a:t>
            </a:r>
          </a:p>
          <a:p>
            <a:pPr lvl="1"/>
            <a:r>
              <a:rPr lang="cs-CZ" dirty="0" smtClean="0"/>
              <a:t>do 15 dnů od dne, kdy se dozvěděl nebo musel zjistit (jinak NŠ </a:t>
            </a:r>
            <a:r>
              <a:rPr lang="cs-CZ" dirty="0" err="1" smtClean="0"/>
              <a:t>způs</a:t>
            </a:r>
            <a:r>
              <a:rPr lang="cs-CZ" dirty="0" smtClean="0"/>
              <a:t>. prodlením)</a:t>
            </a:r>
          </a:p>
          <a:p>
            <a:r>
              <a:rPr lang="cs-CZ" dirty="0" smtClean="0"/>
              <a:t>možná výhrada námitek (§ 1900)</a:t>
            </a:r>
          </a:p>
          <a:p>
            <a:r>
              <a:rPr lang="cs-CZ" dirty="0" err="1" smtClean="0"/>
              <a:t>spec</a:t>
            </a:r>
            <a:r>
              <a:rPr lang="cs-CZ" dirty="0" smtClean="0"/>
              <a:t>.</a:t>
            </a:r>
          </a:p>
          <a:p>
            <a:pPr lvl="1"/>
            <a:r>
              <a:rPr lang="cs-CZ" dirty="0" smtClean="0"/>
              <a:t>nájem prostoru sloužícího k podnikání (§ 2307)</a:t>
            </a:r>
          </a:p>
          <a:p>
            <a:pPr lvl="1"/>
            <a:r>
              <a:rPr lang="cs-CZ" dirty="0" smtClean="0"/>
              <a:t>zájezd (</a:t>
            </a:r>
            <a:r>
              <a:rPr lang="cs-CZ" dirty="0"/>
              <a:t>§ 2532</a:t>
            </a:r>
            <a:r>
              <a:rPr lang="cs-CZ" dirty="0" smtClean="0"/>
              <a:t>)</a:t>
            </a:r>
          </a:p>
          <a:p>
            <a:pPr lvl="1"/>
            <a:r>
              <a:rPr lang="cs-CZ" dirty="0" smtClean="0"/>
              <a:t>pojištění cizího poj. nebezpečí (§ 2767)</a:t>
            </a:r>
          </a:p>
          <a:p>
            <a:pPr lvl="1"/>
            <a:r>
              <a:rPr lang="cs-CZ" dirty="0" smtClean="0"/>
              <a:t>skupinové pojištění (§ 2827, § 2832)</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249</a:t>
            </a:fld>
            <a:endParaRPr lang="cs-CZ"/>
          </a:p>
        </p:txBody>
      </p:sp>
    </p:spTree>
    <p:extLst>
      <p:ext uri="{BB962C8B-B14F-4D97-AF65-F5344CB8AC3E}">
        <p14:creationId xmlns:p14="http://schemas.microsoft.com/office/powerpoint/2010/main" val="1356372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čl. </a:t>
            </a:r>
            <a:r>
              <a:rPr lang="cs-CZ" dirty="0"/>
              <a:t>1 LZPS: „Lidé jsou svobodní a rovní v důstojnosti i v právech. </a:t>
            </a:r>
            <a:r>
              <a:rPr lang="cs-CZ" dirty="0" smtClean="0"/>
              <a:t>...“</a:t>
            </a:r>
            <a:endParaRPr lang="cs-CZ" dirty="0"/>
          </a:p>
          <a:p>
            <a:r>
              <a:rPr lang="cs-CZ" dirty="0" smtClean="0"/>
              <a:t>autonomie vůle (§ 1/2, § 3/1, § 1725) jako základní zásada</a:t>
            </a:r>
          </a:p>
          <a:p>
            <a:pPr lvl="1"/>
            <a:r>
              <a:rPr lang="cs-CZ" dirty="0" smtClean="0"/>
              <a:t>čl</a:t>
            </a:r>
            <a:r>
              <a:rPr lang="cs-CZ" dirty="0"/>
              <a:t>. 1 LZPS: „Lidé jsou svobodní a rovní v důstojnosti i v právech. </a:t>
            </a:r>
            <a:r>
              <a:rPr lang="cs-CZ" dirty="0" smtClean="0"/>
              <a:t>...“</a:t>
            </a:r>
          </a:p>
          <a:p>
            <a:pPr lvl="2"/>
            <a:r>
              <a:rPr lang="cs-CZ" dirty="0" smtClean="0"/>
              <a:t>svoboda (autonomie vůle) upřednostněna před rovností</a:t>
            </a:r>
          </a:p>
          <a:p>
            <a:pPr lvl="1"/>
            <a:r>
              <a:rPr lang="cs-CZ" dirty="0" smtClean="0"/>
              <a:t>způsob určení a utváření vlastního právního postavení jednotlivce z jeho iniciativy a v důsledku jeho chtění</a:t>
            </a:r>
          </a:p>
          <a:p>
            <a:pPr lvl="1"/>
            <a:r>
              <a:rPr lang="cs-CZ" dirty="0" smtClean="0"/>
              <a:t>→ preference </a:t>
            </a:r>
            <a:r>
              <a:rPr lang="cs-CZ" dirty="0"/>
              <a:t>dispozitivních ustanovení (§ 1/2)</a:t>
            </a:r>
          </a:p>
          <a:p>
            <a:pPr lvl="1"/>
            <a:r>
              <a:rPr lang="cs-CZ" dirty="0" smtClean="0"/>
              <a:t>→ preference platnosti PJ (§ 574), principem RN (§ 586), výjimkou AN (§ 588)</a:t>
            </a:r>
          </a:p>
          <a:p>
            <a:pPr lvl="1"/>
            <a:r>
              <a:rPr lang="cs-CZ" dirty="0" smtClean="0"/>
              <a:t>→ omezení prekluze (§ 654)</a:t>
            </a:r>
          </a:p>
          <a:p>
            <a:r>
              <a:rPr lang="cs-CZ" dirty="0" smtClean="0"/>
              <a:t>zákaz jejího zneužití</a:t>
            </a:r>
          </a:p>
          <a:p>
            <a:pPr lvl="1"/>
            <a:r>
              <a:rPr lang="cs-CZ" dirty="0" smtClean="0"/>
              <a:t>povinnost jednat poctivě (§ 6/1)</a:t>
            </a:r>
          </a:p>
          <a:p>
            <a:pPr lvl="1"/>
            <a:r>
              <a:rPr lang="cs-CZ" dirty="0" smtClean="0"/>
              <a:t>zákaz prospěchu z porušení (§ 6/2)</a:t>
            </a:r>
          </a:p>
          <a:p>
            <a:pPr lvl="1"/>
            <a:r>
              <a:rPr lang="cs-CZ" dirty="0" smtClean="0"/>
              <a:t>zjevné zneužití práva se nechrání (§ 8)</a:t>
            </a:r>
          </a:p>
          <a:p>
            <a:r>
              <a:rPr lang="cs-CZ" dirty="0" smtClean="0"/>
              <a:t>ochrana slabší strany (§ 3/2/c; § 433)</a:t>
            </a:r>
          </a:p>
          <a:p>
            <a:pPr lvl="1"/>
            <a:r>
              <a:rPr lang="cs-CZ" dirty="0" smtClean="0"/>
              <a:t>PDV slabší strany § 433/2</a:t>
            </a:r>
          </a:p>
          <a:p>
            <a:pPr lvl="1"/>
            <a:r>
              <a:rPr lang="cs-CZ" dirty="0" smtClean="0"/>
              <a:t>např. § 630 (sjednaná promlčecí lhůta), § 1315/3, § 1798 </a:t>
            </a:r>
            <a:r>
              <a:rPr lang="cs-CZ" dirty="0" err="1"/>
              <a:t>an</a:t>
            </a:r>
            <a:r>
              <a:rPr lang="cs-CZ" dirty="0" smtClean="0"/>
              <a:t>. (adhezní smlouvy), § 2235 (nájem bydlení), § 2629/2 (zkrácení lhůty pro </a:t>
            </a:r>
            <a:r>
              <a:rPr lang="cs-CZ" dirty="0" err="1" smtClean="0"/>
              <a:t>upl</a:t>
            </a:r>
            <a:r>
              <a:rPr lang="cs-CZ" dirty="0" smtClean="0"/>
              <a:t>. skrytých v.), § 2898 (limitace NÚ)</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25</a:t>
            </a:fld>
            <a:endParaRPr lang="cs-CZ"/>
          </a:p>
        </p:txBody>
      </p:sp>
    </p:spTree>
    <p:extLst>
      <p:ext uri="{BB962C8B-B14F-4D97-AF65-F5344CB8AC3E}">
        <p14:creationId xmlns:p14="http://schemas.microsoft.com/office/powerpoint/2010/main" val="2000325109"/>
      </p:ext>
    </p:extLst>
  </p:cSld>
  <p:clrMapOvr>
    <a:masterClrMapping/>
  </p:clrMapOvr>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Změna v obsahu závazků</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a:t>při </a:t>
            </a:r>
            <a:r>
              <a:rPr lang="cs-CZ" dirty="0" smtClean="0"/>
              <a:t>poctivé novaci </a:t>
            </a:r>
            <a:r>
              <a:rPr lang="cs-CZ" dirty="0"/>
              <a:t>je vyloučena aplikace </a:t>
            </a:r>
            <a:r>
              <a:rPr lang="cs-CZ" dirty="0" err="1"/>
              <a:t>laesio</a:t>
            </a:r>
            <a:r>
              <a:rPr lang="cs-CZ" dirty="0"/>
              <a:t> </a:t>
            </a:r>
            <a:r>
              <a:rPr lang="cs-CZ" dirty="0" err="1"/>
              <a:t>enormis</a:t>
            </a:r>
            <a:r>
              <a:rPr lang="cs-CZ" dirty="0"/>
              <a:t> (§ 1793/2)</a:t>
            </a:r>
          </a:p>
          <a:p>
            <a:r>
              <a:rPr lang="cs-CZ" smtClean="0"/>
              <a:t>pís</a:t>
            </a:r>
            <a:r>
              <a:rPr lang="cs-CZ" dirty="0" smtClean="0"/>
              <a:t>. forma (§ 1906 </a:t>
            </a:r>
            <a:r>
              <a:rPr lang="cs-CZ" dirty="0" err="1" smtClean="0"/>
              <a:t>spec</a:t>
            </a:r>
            <a:r>
              <a:rPr lang="cs-CZ" dirty="0" smtClean="0"/>
              <a:t>. k </a:t>
            </a:r>
            <a:r>
              <a:rPr lang="cs-CZ" dirty="0"/>
              <a:t>§ 564; x </a:t>
            </a:r>
            <a:r>
              <a:rPr lang="cs-CZ" dirty="0" smtClean="0"/>
              <a:t>→ § 582/2)</a:t>
            </a:r>
          </a:p>
          <a:p>
            <a:pPr lvl="1"/>
            <a:r>
              <a:rPr lang="cs-CZ" dirty="0" smtClean="0"/>
              <a:t>byl-li původní závazek zřízen v písemné formě </a:t>
            </a:r>
          </a:p>
          <a:p>
            <a:pPr lvl="1"/>
            <a:r>
              <a:rPr lang="cs-CZ" dirty="0" smtClean="0"/>
              <a:t>činí-li se o právu již promlčeném</a:t>
            </a:r>
          </a:p>
          <a:p>
            <a:r>
              <a:rPr lang="cs-CZ" dirty="0" smtClean="0"/>
              <a:t>novace kumulativní (§ 1901; </a:t>
            </a:r>
            <a:r>
              <a:rPr lang="cs-CZ" dirty="0" err="1" smtClean="0"/>
              <a:t>aplik</a:t>
            </a:r>
            <a:r>
              <a:rPr lang="cs-CZ" dirty="0"/>
              <a:t>.</a:t>
            </a:r>
            <a:r>
              <a:rPr lang="cs-CZ" dirty="0" smtClean="0"/>
              <a:t> § 1906 nejasná)</a:t>
            </a:r>
          </a:p>
          <a:p>
            <a:pPr lvl="1"/>
            <a:r>
              <a:rPr lang="cs-CZ" dirty="0" smtClean="0"/>
              <a:t>změna (obnova) původního závazku na základě další právní skutečnosti</a:t>
            </a:r>
          </a:p>
          <a:p>
            <a:pPr lvl="2"/>
            <a:r>
              <a:rPr lang="cs-CZ" dirty="0" smtClean="0"/>
              <a:t>→ kumulace důvodů závazku</a:t>
            </a:r>
          </a:p>
          <a:p>
            <a:pPr lvl="1"/>
            <a:r>
              <a:rPr lang="cs-CZ" dirty="0" smtClean="0"/>
              <a:t>předpoklady</a:t>
            </a:r>
            <a:endParaRPr lang="cs-CZ" dirty="0"/>
          </a:p>
          <a:p>
            <a:pPr lvl="2"/>
            <a:r>
              <a:rPr lang="cs-CZ" dirty="0"/>
              <a:t>existující (i promlčený) závazek</a:t>
            </a:r>
          </a:p>
          <a:p>
            <a:pPr lvl="2"/>
            <a:r>
              <a:rPr lang="cs-CZ" dirty="0"/>
              <a:t>x neexistující </a:t>
            </a:r>
            <a:r>
              <a:rPr lang="cs-CZ" dirty="0" smtClean="0"/>
              <a:t>nelze </a:t>
            </a:r>
            <a:r>
              <a:rPr lang="cs-CZ" dirty="0"/>
              <a:t>měnit</a:t>
            </a:r>
          </a:p>
          <a:p>
            <a:pPr lvl="2"/>
            <a:r>
              <a:rPr lang="cs-CZ" dirty="0"/>
              <a:t>x sporný či pochybný závazek -&gt; narovnání - § </a:t>
            </a:r>
            <a:r>
              <a:rPr lang="cs-CZ" dirty="0" smtClean="0"/>
              <a:t>1903 </a:t>
            </a:r>
            <a:r>
              <a:rPr lang="cs-CZ" dirty="0" err="1"/>
              <a:t>an</a:t>
            </a:r>
            <a:r>
              <a:rPr lang="cs-CZ" dirty="0"/>
              <a:t>.</a:t>
            </a:r>
          </a:p>
          <a:p>
            <a:pPr lvl="1"/>
            <a:r>
              <a:rPr lang="cs-CZ" dirty="0"/>
              <a:t>vůle změnit stávající závazek nebo založit závazek ke stávajícímu přistupující</a:t>
            </a:r>
          </a:p>
          <a:p>
            <a:pPr lvl="2"/>
            <a:r>
              <a:rPr lang="cs-CZ" dirty="0"/>
              <a:t>vyvratitelná domněnka kumulativní </a:t>
            </a:r>
            <a:r>
              <a:rPr lang="cs-CZ" dirty="0" smtClean="0"/>
              <a:t>novace vypuštěna (?)</a:t>
            </a:r>
            <a:endParaRPr lang="cs-CZ" dirty="0"/>
          </a:p>
          <a:p>
            <a:pPr lvl="2"/>
            <a:r>
              <a:rPr lang="cs-CZ" dirty="0"/>
              <a:t>k privativní novaci </a:t>
            </a:r>
            <a:r>
              <a:rPr lang="cs-CZ" dirty="0" smtClean="0"/>
              <a:t>nutný </a:t>
            </a:r>
            <a:r>
              <a:rPr lang="cs-CZ" dirty="0" err="1"/>
              <a:t>animus</a:t>
            </a:r>
            <a:r>
              <a:rPr lang="cs-CZ" dirty="0"/>
              <a:t> </a:t>
            </a:r>
            <a:r>
              <a:rPr lang="cs-CZ" dirty="0" err="1"/>
              <a:t>novandi</a:t>
            </a:r>
            <a:r>
              <a:rPr lang="cs-CZ" dirty="0"/>
              <a:t> </a:t>
            </a:r>
            <a:r>
              <a:rPr lang="cs-CZ" dirty="0" smtClean="0"/>
              <a:t>(§ 1902 V2?)</a:t>
            </a:r>
            <a:endParaRPr lang="cs-CZ" dirty="0"/>
          </a:p>
          <a:p>
            <a:pPr lvl="1"/>
            <a:r>
              <a:rPr lang="cs-CZ" dirty="0"/>
              <a:t>shodnost stran</a:t>
            </a:r>
          </a:p>
          <a:p>
            <a:pPr lvl="2"/>
            <a:r>
              <a:rPr lang="cs-CZ" dirty="0"/>
              <a:t>x nové subjekty (ručení, společný závazek atd</a:t>
            </a:r>
            <a:r>
              <a:rPr lang="cs-CZ" dirty="0" smtClean="0"/>
              <a:t>.)</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250</a:t>
            </a:fld>
            <a:endParaRPr lang="cs-CZ"/>
          </a:p>
        </p:txBody>
      </p:sp>
    </p:spTree>
    <p:extLst>
      <p:ext uri="{BB962C8B-B14F-4D97-AF65-F5344CB8AC3E}">
        <p14:creationId xmlns:p14="http://schemas.microsoft.com/office/powerpoint/2010/main" val="760332692"/>
      </p:ext>
    </p:extLst>
  </p:cSld>
  <p:clrMapOvr>
    <a:masterClrMapping/>
  </p:clrMapOvr>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069160"/>
          </a:xfrm>
        </p:spPr>
        <p:txBody>
          <a:bodyPr>
            <a:normAutofit fontScale="85000" lnSpcReduction="20000"/>
          </a:bodyPr>
          <a:lstStyle/>
          <a:p>
            <a:r>
              <a:rPr lang="cs-CZ" dirty="0"/>
              <a:t>novace privativní (§ 1902; SOZ řadil k zániku obligací)</a:t>
            </a:r>
          </a:p>
          <a:p>
            <a:pPr lvl="1"/>
            <a:r>
              <a:rPr lang="cs-CZ" dirty="0"/>
              <a:t>zrušení </a:t>
            </a:r>
            <a:r>
              <a:rPr lang="cs-CZ" dirty="0" smtClean="0"/>
              <a:t>(celého) původního </a:t>
            </a:r>
            <a:r>
              <a:rPr lang="cs-CZ" dirty="0"/>
              <a:t>závazku a jeho nahrazení závazkem novým</a:t>
            </a:r>
          </a:p>
          <a:p>
            <a:pPr lvl="2"/>
            <a:r>
              <a:rPr lang="cs-CZ" dirty="0"/>
              <a:t>→ nelze přihlížet k důvodu původního závazku</a:t>
            </a:r>
          </a:p>
          <a:p>
            <a:pPr lvl="2"/>
            <a:r>
              <a:rPr lang="cs-CZ" dirty="0" err="1"/>
              <a:t>animus</a:t>
            </a:r>
            <a:r>
              <a:rPr lang="cs-CZ" dirty="0"/>
              <a:t> </a:t>
            </a:r>
            <a:r>
              <a:rPr lang="cs-CZ" dirty="0" err="1"/>
              <a:t>novandi</a:t>
            </a:r>
            <a:endParaRPr lang="cs-CZ" dirty="0"/>
          </a:p>
          <a:p>
            <a:pPr lvl="1"/>
            <a:r>
              <a:rPr lang="cs-CZ" dirty="0"/>
              <a:t>PDV nezrušení, může-li původní závazek </a:t>
            </a:r>
            <a:r>
              <a:rPr lang="cs-CZ" dirty="0" smtClean="0"/>
              <a:t>obstát</a:t>
            </a:r>
          </a:p>
          <a:p>
            <a:pPr lvl="1"/>
            <a:r>
              <a:rPr lang="cs-CZ" dirty="0"/>
              <a:t>předpoklady</a:t>
            </a:r>
          </a:p>
          <a:p>
            <a:pPr lvl="2"/>
            <a:r>
              <a:rPr lang="cs-CZ" dirty="0"/>
              <a:t>existující (i promlčený) závazek</a:t>
            </a:r>
          </a:p>
          <a:p>
            <a:pPr lvl="3"/>
            <a:r>
              <a:rPr lang="cs-CZ" dirty="0"/>
              <a:t>x neexistující </a:t>
            </a:r>
            <a:r>
              <a:rPr lang="cs-CZ" dirty="0" smtClean="0"/>
              <a:t>nelze nahradit</a:t>
            </a:r>
            <a:endParaRPr lang="cs-CZ" dirty="0"/>
          </a:p>
          <a:p>
            <a:pPr lvl="3"/>
            <a:r>
              <a:rPr lang="cs-CZ" dirty="0"/>
              <a:t>x sporný či pochybný závazek → narovnání - § </a:t>
            </a:r>
            <a:r>
              <a:rPr lang="cs-CZ" dirty="0" smtClean="0"/>
              <a:t>1903 </a:t>
            </a:r>
            <a:r>
              <a:rPr lang="cs-CZ" dirty="0" err="1"/>
              <a:t>an</a:t>
            </a:r>
            <a:r>
              <a:rPr lang="cs-CZ" dirty="0"/>
              <a:t>.</a:t>
            </a:r>
          </a:p>
          <a:p>
            <a:pPr lvl="2"/>
            <a:r>
              <a:rPr lang="cs-CZ" dirty="0" err="1" smtClean="0"/>
              <a:t>animus</a:t>
            </a:r>
            <a:r>
              <a:rPr lang="cs-CZ" dirty="0" smtClean="0"/>
              <a:t> </a:t>
            </a:r>
            <a:r>
              <a:rPr lang="cs-CZ" dirty="0" err="1" smtClean="0"/>
              <a:t>novandi</a:t>
            </a:r>
            <a:endParaRPr lang="cs-CZ" dirty="0" smtClean="0"/>
          </a:p>
          <a:p>
            <a:pPr lvl="3"/>
            <a:r>
              <a:rPr lang="cs-CZ" dirty="0" smtClean="0"/>
              <a:t>vůle </a:t>
            </a:r>
            <a:r>
              <a:rPr lang="cs-CZ" dirty="0"/>
              <a:t>stran stávající závazek zrušit a nahradit jej závazkem novým</a:t>
            </a:r>
          </a:p>
          <a:p>
            <a:pPr lvl="3"/>
            <a:r>
              <a:rPr lang="cs-CZ" dirty="0"/>
              <a:t>x modifikace stávajícího -&gt; kumulativní novace (§ </a:t>
            </a:r>
            <a:r>
              <a:rPr lang="cs-CZ" dirty="0" smtClean="0"/>
              <a:t>1902)</a:t>
            </a:r>
            <a:endParaRPr lang="cs-CZ" dirty="0"/>
          </a:p>
          <a:p>
            <a:pPr lvl="2"/>
            <a:r>
              <a:rPr lang="cs-CZ" dirty="0"/>
              <a:t>sjednání nového závazku</a:t>
            </a:r>
          </a:p>
          <a:p>
            <a:pPr lvl="3"/>
            <a:r>
              <a:rPr lang="cs-CZ" dirty="0" smtClean="0"/>
              <a:t>→ samostatná </a:t>
            </a:r>
            <a:r>
              <a:rPr lang="cs-CZ" dirty="0"/>
              <a:t>promlčecí doba</a:t>
            </a:r>
          </a:p>
          <a:p>
            <a:pPr lvl="3"/>
            <a:r>
              <a:rPr lang="cs-CZ" dirty="0"/>
              <a:t>x zrušení bez náhrady -&gt; </a:t>
            </a:r>
            <a:r>
              <a:rPr lang="cs-CZ" dirty="0" err="1"/>
              <a:t>dissoluce</a:t>
            </a:r>
            <a:r>
              <a:rPr lang="cs-CZ" dirty="0"/>
              <a:t> (§ </a:t>
            </a:r>
            <a:r>
              <a:rPr lang="cs-CZ" dirty="0" smtClean="0"/>
              <a:t>1981)</a:t>
            </a:r>
          </a:p>
          <a:p>
            <a:r>
              <a:rPr lang="cs-CZ" dirty="0" smtClean="0"/>
              <a:t>následky na zajištění (§ 1907)</a:t>
            </a:r>
          </a:p>
          <a:p>
            <a:pPr lvl="1"/>
            <a:r>
              <a:rPr lang="cs-CZ" dirty="0" smtClean="0"/>
              <a:t>zajištění se vztahuje i na práva z nich vzniklá</a:t>
            </a:r>
          </a:p>
          <a:p>
            <a:pPr lvl="1"/>
            <a:r>
              <a:rPr lang="cs-CZ" dirty="0" smtClean="0"/>
              <a:t>poskytl-li zajištění T</a:t>
            </a:r>
          </a:p>
          <a:p>
            <a:pPr lvl="2"/>
            <a:r>
              <a:rPr lang="cs-CZ" dirty="0" smtClean="0"/>
              <a:t>je zavázán max. v rozsahu původního závazku</a:t>
            </a:r>
          </a:p>
          <a:p>
            <a:pPr lvl="2"/>
            <a:r>
              <a:rPr lang="cs-CZ" dirty="0" smtClean="0"/>
              <a:t>má námitky, jako kdyby ke změně nedošlo</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251</a:t>
            </a:fld>
            <a:endParaRPr lang="cs-CZ"/>
          </a:p>
        </p:txBody>
      </p:sp>
    </p:spTree>
    <p:extLst>
      <p:ext uri="{BB962C8B-B14F-4D97-AF65-F5344CB8AC3E}">
        <p14:creationId xmlns:p14="http://schemas.microsoft.com/office/powerpoint/2010/main" val="2720908782"/>
      </p:ext>
    </p:extLst>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Narovnání (</a:t>
            </a:r>
            <a:r>
              <a:rPr lang="cs-CZ" dirty="0" err="1" smtClean="0"/>
              <a:t>transactio</a:t>
            </a:r>
            <a:r>
              <a:rPr lang="cs-CZ" dirty="0" smtClean="0"/>
              <a:t>)</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nahrazení nejistého závazku (sporného či pochybného) závazkem novým jistým (zvl. případ privativní novace)</a:t>
            </a:r>
          </a:p>
          <a:p>
            <a:pPr lvl="1"/>
            <a:r>
              <a:rPr lang="cs-CZ" dirty="0" smtClean="0"/>
              <a:t>x zrušení bez náhrady</a:t>
            </a:r>
          </a:p>
          <a:p>
            <a:pPr lvl="2"/>
            <a:r>
              <a:rPr lang="cs-CZ" dirty="0" smtClean="0"/>
              <a:t>celého závazku </a:t>
            </a:r>
            <a:r>
              <a:rPr lang="cs-CZ" dirty="0"/>
              <a:t>→ </a:t>
            </a:r>
            <a:r>
              <a:rPr lang="cs-CZ" dirty="0" err="1" smtClean="0"/>
              <a:t>dissoluce</a:t>
            </a:r>
            <a:r>
              <a:rPr lang="cs-CZ" dirty="0" smtClean="0"/>
              <a:t>  (§ 1981)</a:t>
            </a:r>
          </a:p>
          <a:p>
            <a:pPr lvl="2"/>
            <a:r>
              <a:rPr lang="cs-CZ" dirty="0" smtClean="0"/>
              <a:t>prominutí dluhu (§ 1995)</a:t>
            </a:r>
          </a:p>
          <a:p>
            <a:r>
              <a:rPr lang="cs-CZ" dirty="0" smtClean="0"/>
              <a:t>předpoklady (§ 1903)</a:t>
            </a:r>
          </a:p>
          <a:p>
            <a:pPr lvl="1"/>
            <a:r>
              <a:rPr lang="cs-CZ" dirty="0" smtClean="0"/>
              <a:t>nejistý závazek (dosavadní? i neexistující § 1904 in fine)</a:t>
            </a:r>
          </a:p>
          <a:p>
            <a:pPr lvl="2"/>
            <a:r>
              <a:rPr lang="cs-CZ" dirty="0" smtClean="0"/>
              <a:t>spornost (neshoda </a:t>
            </a:r>
            <a:r>
              <a:rPr lang="cs-CZ" dirty="0"/>
              <a:t>stran z jakéhokoliv důvodu </a:t>
            </a:r>
            <a:r>
              <a:rPr lang="cs-CZ" dirty="0" smtClean="0"/>
              <a:t>o existenci, platnosti, obsahu,…)</a:t>
            </a:r>
            <a:endParaRPr lang="cs-CZ" dirty="0"/>
          </a:p>
          <a:p>
            <a:pPr lvl="2"/>
            <a:r>
              <a:rPr lang="cs-CZ" dirty="0" smtClean="0"/>
              <a:t>pochybnost (jak </a:t>
            </a:r>
            <a:r>
              <a:rPr lang="cs-CZ" dirty="0"/>
              <a:t>dlouho bude právo trvat, závislost na podmínce, dobytnost, </a:t>
            </a:r>
            <a:r>
              <a:rPr lang="cs-CZ" dirty="0" smtClean="0"/>
              <a:t>promlčení)</a:t>
            </a:r>
          </a:p>
          <a:p>
            <a:pPr lvl="1"/>
            <a:r>
              <a:rPr lang="cs-CZ" dirty="0" smtClean="0"/>
              <a:t>oprávnění stran s ním disponovat (x vznik manželství)</a:t>
            </a:r>
          </a:p>
          <a:p>
            <a:r>
              <a:rPr lang="cs-CZ" dirty="0" smtClean="0"/>
              <a:t>vznik nepoměru </a:t>
            </a:r>
            <a:r>
              <a:rPr lang="cs-CZ" dirty="0"/>
              <a:t>mezi vzájemným plněním stran (§ 1903/2</a:t>
            </a:r>
            <a:r>
              <a:rPr lang="cs-CZ" dirty="0" smtClean="0"/>
              <a:t>)</a:t>
            </a:r>
          </a:p>
          <a:p>
            <a:pPr lvl="1"/>
            <a:r>
              <a:rPr lang="cs-CZ" dirty="0" smtClean="0"/>
              <a:t>bez následků</a:t>
            </a:r>
          </a:p>
          <a:p>
            <a:pPr lvl="1"/>
            <a:r>
              <a:rPr lang="cs-CZ" dirty="0" smtClean="0"/>
              <a:t>x zvlášť hrubý a narovnání učiněno nepoctivě (</a:t>
            </a:r>
            <a:r>
              <a:rPr lang="cs-CZ" dirty="0"/>
              <a:t>→ </a:t>
            </a:r>
            <a:r>
              <a:rPr lang="cs-CZ" dirty="0" err="1" smtClean="0"/>
              <a:t>laesio</a:t>
            </a:r>
            <a:r>
              <a:rPr lang="cs-CZ" dirty="0" smtClean="0"/>
              <a:t> </a:t>
            </a:r>
            <a:r>
              <a:rPr lang="cs-CZ" dirty="0" err="1" smtClean="0"/>
              <a:t>enormis</a:t>
            </a:r>
            <a:r>
              <a:rPr lang="cs-CZ" dirty="0" smtClean="0"/>
              <a:t> 1793)</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252</a:t>
            </a:fld>
            <a:endParaRPr lang="cs-CZ"/>
          </a:p>
        </p:txBody>
      </p:sp>
    </p:spTree>
    <p:extLst>
      <p:ext uri="{BB962C8B-B14F-4D97-AF65-F5344CB8AC3E}">
        <p14:creationId xmlns:p14="http://schemas.microsoft.com/office/powerpoint/2010/main" val="969372175"/>
      </p:ext>
    </p:extLst>
  </p:cSld>
  <p:clrMapOvr>
    <a:masterClrMapping/>
  </p:clrMapOvr>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dirty="0" smtClean="0"/>
              <a:t>omyl (§ 1904; jinak obecný § 583)</a:t>
            </a:r>
          </a:p>
          <a:p>
            <a:pPr lvl="1"/>
            <a:r>
              <a:rPr lang="cs-CZ" dirty="0" smtClean="0"/>
              <a:t>omyl </a:t>
            </a:r>
            <a:r>
              <a:rPr lang="cs-CZ" dirty="0"/>
              <a:t>o nejistém </a:t>
            </a:r>
            <a:r>
              <a:rPr lang="cs-CZ" dirty="0" smtClean="0"/>
              <a:t>bez následků</a:t>
            </a:r>
          </a:p>
          <a:p>
            <a:pPr lvl="2"/>
            <a:r>
              <a:rPr lang="cs-CZ" dirty="0" smtClean="0"/>
              <a:t>x vyvolaný lstí (→ § 586 RN; </a:t>
            </a:r>
            <a:r>
              <a:rPr lang="cs-CZ" dirty="0"/>
              <a:t>rozpor s </a:t>
            </a:r>
            <a:r>
              <a:rPr lang="cs-CZ" dirty="0" err="1"/>
              <a:t>DobrMr</a:t>
            </a:r>
            <a:r>
              <a:rPr lang="cs-CZ" dirty="0"/>
              <a:t> AN § 588</a:t>
            </a:r>
            <a:r>
              <a:rPr lang="cs-CZ" dirty="0" smtClean="0"/>
              <a:t>)</a:t>
            </a:r>
          </a:p>
          <a:p>
            <a:r>
              <a:rPr lang="cs-CZ" dirty="0"/>
              <a:t>generální narovnání (§ 1905</a:t>
            </a:r>
            <a:r>
              <a:rPr lang="cs-CZ" dirty="0" smtClean="0"/>
              <a:t>)</a:t>
            </a:r>
          </a:p>
          <a:p>
            <a:pPr lvl="1"/>
            <a:r>
              <a:rPr lang="cs-CZ" dirty="0" smtClean="0"/>
              <a:t>veškerá práva mezi stranami</a:t>
            </a:r>
          </a:p>
          <a:p>
            <a:pPr lvl="2"/>
            <a:r>
              <a:rPr lang="cs-CZ" dirty="0" smtClean="0"/>
              <a:t>z určitého závazku</a:t>
            </a:r>
          </a:p>
          <a:p>
            <a:pPr lvl="2"/>
            <a:r>
              <a:rPr lang="cs-CZ" dirty="0" smtClean="0"/>
              <a:t>vůbec</a:t>
            </a:r>
          </a:p>
          <a:p>
            <a:pPr lvl="1"/>
            <a:r>
              <a:rPr lang="cs-CZ" dirty="0" smtClean="0"/>
              <a:t>se nevztahuje na </a:t>
            </a:r>
            <a:r>
              <a:rPr lang="cs-CZ" dirty="0" err="1" smtClean="0"/>
              <a:t>pr</a:t>
            </a:r>
            <a:r>
              <a:rPr lang="cs-CZ" dirty="0" smtClean="0"/>
              <a:t>. (alt.)</a:t>
            </a:r>
          </a:p>
          <a:p>
            <a:pPr lvl="2"/>
            <a:r>
              <a:rPr lang="cs-CZ" dirty="0" smtClean="0"/>
              <a:t>vyloučená</a:t>
            </a:r>
          </a:p>
          <a:p>
            <a:pPr lvl="2"/>
            <a:r>
              <a:rPr lang="cs-CZ" dirty="0" smtClean="0"/>
              <a:t>které strany zřejmě nemohly mít na mysli</a:t>
            </a:r>
          </a:p>
          <a:p>
            <a:r>
              <a:rPr lang="cs-CZ" dirty="0" err="1"/>
              <a:t>pís</a:t>
            </a:r>
            <a:r>
              <a:rPr lang="cs-CZ" dirty="0"/>
              <a:t>. </a:t>
            </a:r>
            <a:r>
              <a:rPr lang="cs-CZ" dirty="0" smtClean="0"/>
              <a:t>forma a násl. na zajištění viz novace</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253</a:t>
            </a:fld>
            <a:endParaRPr lang="cs-CZ"/>
          </a:p>
        </p:txBody>
      </p:sp>
    </p:spTree>
    <p:extLst>
      <p:ext uri="{BB962C8B-B14F-4D97-AF65-F5344CB8AC3E}">
        <p14:creationId xmlns:p14="http://schemas.microsoft.com/office/powerpoint/2010/main" val="3093035082"/>
      </p:ext>
    </p:extLst>
  </p:cSld>
  <p:clrMapOvr>
    <a:masterClrMapping/>
  </p:clrMapOvr>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Zánik závazků</a:t>
            </a:r>
            <a:endParaRPr lang="cs-CZ" dirty="0"/>
          </a:p>
        </p:txBody>
      </p:sp>
      <p:sp>
        <p:nvSpPr>
          <p:cNvPr id="3" name="Zástupný symbol pro obsah 2"/>
          <p:cNvSpPr>
            <a:spLocks noGrp="1"/>
          </p:cNvSpPr>
          <p:nvPr>
            <p:ph idx="1"/>
          </p:nvPr>
        </p:nvSpPr>
        <p:spPr>
          <a:xfrm>
            <a:off x="457200" y="1600200"/>
            <a:ext cx="8229600" cy="5141168"/>
          </a:xfrm>
        </p:spPr>
        <p:txBody>
          <a:bodyPr>
            <a:normAutofit fontScale="85000" lnSpcReduction="20000"/>
          </a:bodyPr>
          <a:lstStyle/>
          <a:p>
            <a:r>
              <a:rPr lang="cs-CZ" dirty="0"/>
              <a:t>přistoupí-li k původní PS, která </a:t>
            </a:r>
            <a:r>
              <a:rPr lang="cs-CZ" dirty="0" smtClean="0"/>
              <a:t>závazek </a:t>
            </a:r>
            <a:r>
              <a:rPr lang="cs-CZ" dirty="0"/>
              <a:t>založila, PS další, která jí zbavuje zcela nebo zčásti právních účinků</a:t>
            </a:r>
          </a:p>
          <a:p>
            <a:pPr lvl="1"/>
            <a:r>
              <a:rPr lang="cs-CZ" dirty="0"/>
              <a:t>x zánik jednotlivého </a:t>
            </a:r>
            <a:r>
              <a:rPr lang="cs-CZ" dirty="0" err="1"/>
              <a:t>Pr</a:t>
            </a:r>
            <a:r>
              <a:rPr lang="cs-CZ" dirty="0"/>
              <a:t> či </a:t>
            </a:r>
            <a:r>
              <a:rPr lang="cs-CZ" dirty="0" err="1"/>
              <a:t>Pov</a:t>
            </a:r>
            <a:r>
              <a:rPr lang="cs-CZ" dirty="0"/>
              <a:t> (zaplacení jedné ze splátek)</a:t>
            </a:r>
          </a:p>
          <a:p>
            <a:r>
              <a:rPr lang="cs-CZ" dirty="0" smtClean="0"/>
              <a:t>splnění (§ 1908)</a:t>
            </a:r>
          </a:p>
          <a:p>
            <a:pPr lvl="1"/>
            <a:r>
              <a:rPr lang="cs-CZ" dirty="0" smtClean="0"/>
              <a:t>poukázka (§ 1939; dříve změna Z v subjektech)</a:t>
            </a:r>
          </a:p>
          <a:p>
            <a:pPr lvl="1"/>
            <a:r>
              <a:rPr lang="cs-CZ" dirty="0" smtClean="0"/>
              <a:t>náhradní splnění (§ 1953; soudní úschova)</a:t>
            </a:r>
          </a:p>
          <a:p>
            <a:r>
              <a:rPr lang="cs-CZ" dirty="0" smtClean="0"/>
              <a:t>jiné způsoby zániku Z</a:t>
            </a:r>
          </a:p>
          <a:p>
            <a:pPr lvl="1"/>
            <a:r>
              <a:rPr lang="cs-CZ" dirty="0" smtClean="0"/>
              <a:t>dohoda (§ 1981)</a:t>
            </a:r>
          </a:p>
          <a:p>
            <a:pPr lvl="1"/>
            <a:r>
              <a:rPr lang="cs-CZ" dirty="0" smtClean="0"/>
              <a:t>započtení (§ 1982)</a:t>
            </a:r>
          </a:p>
          <a:p>
            <a:pPr lvl="1"/>
            <a:r>
              <a:rPr lang="cs-CZ" dirty="0" smtClean="0"/>
              <a:t>odstupné (§ 1992)</a:t>
            </a:r>
          </a:p>
          <a:p>
            <a:pPr lvl="1"/>
            <a:r>
              <a:rPr lang="cs-CZ" dirty="0" smtClean="0"/>
              <a:t>splynutí (§ 1993)</a:t>
            </a:r>
          </a:p>
          <a:p>
            <a:pPr lvl="1"/>
            <a:r>
              <a:rPr lang="cs-CZ" dirty="0" smtClean="0"/>
              <a:t>prominutí dluhu (§ 1995)</a:t>
            </a:r>
          </a:p>
          <a:p>
            <a:pPr lvl="1"/>
            <a:r>
              <a:rPr lang="cs-CZ" dirty="0" smtClean="0"/>
              <a:t>výpověď (§ 1998)</a:t>
            </a:r>
          </a:p>
          <a:p>
            <a:pPr lvl="1"/>
            <a:r>
              <a:rPr lang="cs-CZ" dirty="0" smtClean="0"/>
              <a:t>odstoupení od </a:t>
            </a:r>
            <a:r>
              <a:rPr lang="cs-CZ" dirty="0" err="1" smtClean="0"/>
              <a:t>sml</a:t>
            </a:r>
            <a:r>
              <a:rPr lang="cs-CZ" dirty="0" smtClean="0"/>
              <a:t>. (§ 2001)</a:t>
            </a:r>
          </a:p>
          <a:p>
            <a:pPr lvl="1"/>
            <a:r>
              <a:rPr lang="cs-CZ" dirty="0" smtClean="0"/>
              <a:t>následná nemožnost plnění (§ 2006)</a:t>
            </a:r>
          </a:p>
          <a:p>
            <a:pPr lvl="1"/>
            <a:r>
              <a:rPr lang="cs-CZ" dirty="0" smtClean="0"/>
              <a:t>smrt D nebo V (§ 2009)</a:t>
            </a:r>
          </a:p>
          <a:p>
            <a:pPr lvl="1"/>
            <a:r>
              <a:rPr lang="cs-CZ" i="1" dirty="0" smtClean="0"/>
              <a:t>uplynutí doby (§ 603)</a:t>
            </a:r>
          </a:p>
          <a:p>
            <a:pPr lvl="1"/>
            <a:r>
              <a:rPr lang="cs-CZ" i="1" dirty="0" smtClean="0"/>
              <a:t>prekluze (§ 654)</a:t>
            </a:r>
          </a:p>
          <a:p>
            <a:pPr lvl="1"/>
            <a:r>
              <a:rPr lang="cs-CZ" i="1" dirty="0" smtClean="0"/>
              <a:t>likvidace PO (§ 203; obživnutí § 209)</a:t>
            </a:r>
            <a:endParaRPr lang="cs-CZ" i="1"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254</a:t>
            </a:fld>
            <a:endParaRPr lang="cs-CZ"/>
          </a:p>
        </p:txBody>
      </p:sp>
    </p:spTree>
    <p:extLst>
      <p:ext uri="{BB962C8B-B14F-4D97-AF65-F5344CB8AC3E}">
        <p14:creationId xmlns:p14="http://schemas.microsoft.com/office/powerpoint/2010/main" val="4146078770"/>
      </p:ext>
    </p:extLst>
  </p:cSld>
  <p:clrMapOvr>
    <a:masterClrMapping/>
  </p:clrMapOvr>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Splnění (soluce)</a:t>
            </a:r>
            <a:endParaRPr lang="cs-CZ" dirty="0"/>
          </a:p>
        </p:txBody>
      </p:sp>
      <p:sp>
        <p:nvSpPr>
          <p:cNvPr id="3" name="Zástupný symbol pro obsah 2"/>
          <p:cNvSpPr>
            <a:spLocks noGrp="1"/>
          </p:cNvSpPr>
          <p:nvPr>
            <p:ph idx="1"/>
          </p:nvPr>
        </p:nvSpPr>
        <p:spPr>
          <a:xfrm>
            <a:off x="457200" y="1600200"/>
            <a:ext cx="8229600" cy="5069160"/>
          </a:xfrm>
        </p:spPr>
        <p:txBody>
          <a:bodyPr>
            <a:normAutofit fontScale="85000" lnSpcReduction="20000"/>
          </a:bodyPr>
          <a:lstStyle/>
          <a:p>
            <a:r>
              <a:rPr lang="cs-CZ" dirty="0" smtClean="0"/>
              <a:t>zánik Z </a:t>
            </a:r>
            <a:r>
              <a:rPr lang="cs-CZ" dirty="0" err="1" smtClean="0"/>
              <a:t>cum</a:t>
            </a:r>
            <a:r>
              <a:rPr lang="cs-CZ" dirty="0" smtClean="0"/>
              <a:t> </a:t>
            </a:r>
            <a:r>
              <a:rPr lang="cs-CZ" dirty="0" err="1" smtClean="0"/>
              <a:t>satisfactione</a:t>
            </a:r>
            <a:r>
              <a:rPr lang="cs-CZ" dirty="0" smtClean="0"/>
              <a:t> </a:t>
            </a:r>
            <a:r>
              <a:rPr lang="cs-CZ" dirty="0" err="1" smtClean="0"/>
              <a:t>creditoris</a:t>
            </a:r>
            <a:r>
              <a:rPr lang="cs-CZ" dirty="0" smtClean="0"/>
              <a:t> (§ 1908)</a:t>
            </a:r>
          </a:p>
          <a:p>
            <a:pPr lvl="1"/>
            <a:r>
              <a:rPr lang="cs-CZ" dirty="0" smtClean="0"/>
              <a:t>na náklad a nebezpečí D</a:t>
            </a:r>
          </a:p>
          <a:p>
            <a:pPr lvl="1"/>
            <a:r>
              <a:rPr lang="cs-CZ" dirty="0" smtClean="0"/>
              <a:t>řádně (§ 1914 </a:t>
            </a:r>
            <a:r>
              <a:rPr lang="cs-CZ" dirty="0" err="1" smtClean="0"/>
              <a:t>an</a:t>
            </a:r>
            <a:r>
              <a:rPr lang="cs-CZ" dirty="0" smtClean="0"/>
              <a:t>.; </a:t>
            </a:r>
            <a:r>
              <a:rPr lang="cs-CZ" dirty="0" err="1" smtClean="0"/>
              <a:t>spec</a:t>
            </a:r>
            <a:r>
              <a:rPr lang="cs-CZ" dirty="0" smtClean="0"/>
              <a:t>. § 2628 u </a:t>
            </a:r>
            <a:r>
              <a:rPr lang="cs-CZ" dirty="0" err="1" smtClean="0"/>
              <a:t>SoD</a:t>
            </a:r>
            <a:r>
              <a:rPr lang="cs-CZ" dirty="0" smtClean="0"/>
              <a:t> na stavbu)</a:t>
            </a:r>
          </a:p>
          <a:p>
            <a:pPr lvl="2"/>
            <a:r>
              <a:rPr lang="cs-CZ" dirty="0" smtClean="0"/>
              <a:t>bez </a:t>
            </a:r>
            <a:r>
              <a:rPr lang="cs-CZ" dirty="0"/>
              <a:t>vad, </a:t>
            </a:r>
            <a:r>
              <a:rPr lang="cs-CZ" dirty="0" smtClean="0"/>
              <a:t>příslušnou osobou </a:t>
            </a:r>
            <a:r>
              <a:rPr lang="cs-CZ" dirty="0"/>
              <a:t>oprávněné osobě na </a:t>
            </a:r>
            <a:r>
              <a:rPr lang="cs-CZ" dirty="0" smtClean="0"/>
              <a:t>stanoveném místě</a:t>
            </a:r>
          </a:p>
          <a:p>
            <a:pPr lvl="1"/>
            <a:r>
              <a:rPr lang="cs-CZ" dirty="0" smtClean="0"/>
              <a:t>včas (§ 1958 </a:t>
            </a:r>
            <a:r>
              <a:rPr lang="cs-CZ" dirty="0" err="1" smtClean="0"/>
              <a:t>an</a:t>
            </a:r>
            <a:r>
              <a:rPr lang="cs-CZ" dirty="0" smtClean="0"/>
              <a:t>.)</a:t>
            </a:r>
          </a:p>
          <a:p>
            <a:r>
              <a:rPr lang="cs-CZ" dirty="0"/>
              <a:t>povaha </a:t>
            </a:r>
            <a:r>
              <a:rPr lang="cs-CZ" dirty="0" smtClean="0"/>
              <a:t>splnění (poskytnutí </a:t>
            </a:r>
            <a:r>
              <a:rPr lang="cs-CZ" dirty="0"/>
              <a:t>plnění D a jeho přijetí </a:t>
            </a:r>
            <a:r>
              <a:rPr lang="cs-CZ" dirty="0" smtClean="0"/>
              <a:t>V)</a:t>
            </a:r>
            <a:endParaRPr lang="cs-CZ" dirty="0"/>
          </a:p>
          <a:p>
            <a:pPr lvl="1"/>
            <a:r>
              <a:rPr lang="cs-CZ" dirty="0" smtClean="0"/>
              <a:t>jde o PJ? (jde – viz § 1934 o plnění ne plně svéprávného)</a:t>
            </a:r>
          </a:p>
          <a:p>
            <a:pPr lvl="2"/>
            <a:r>
              <a:rPr lang="cs-CZ" dirty="0" smtClean="0"/>
              <a:t>dare </a:t>
            </a:r>
            <a:r>
              <a:rPr lang="cs-CZ" dirty="0"/>
              <a:t>– </a:t>
            </a:r>
            <a:r>
              <a:rPr lang="cs-CZ" dirty="0" smtClean="0"/>
              <a:t>PJ </a:t>
            </a:r>
            <a:r>
              <a:rPr lang="cs-CZ" dirty="0"/>
              <a:t>na obou stranách (např. u kupní smlouvy)</a:t>
            </a:r>
          </a:p>
          <a:p>
            <a:pPr lvl="3"/>
            <a:r>
              <a:rPr lang="cs-CZ" dirty="0"/>
              <a:t>„…platba je důsledkem projevu vůle subjektu právního vztahu splnit peněžitý závazek, proto nelze platbu považovat za právní skutečnost, ale za právní úkon.“ (NS 32 </a:t>
            </a:r>
            <a:r>
              <a:rPr lang="cs-CZ" dirty="0" err="1"/>
              <a:t>Cdo</a:t>
            </a:r>
            <a:r>
              <a:rPr lang="cs-CZ" dirty="0"/>
              <a:t> 959/2008 25. 6. 2008, 23 </a:t>
            </a:r>
            <a:r>
              <a:rPr lang="cs-CZ" dirty="0" err="1"/>
              <a:t>Cdo</a:t>
            </a:r>
            <a:r>
              <a:rPr lang="cs-CZ" dirty="0"/>
              <a:t> 472/2008 31. 8. 2010)</a:t>
            </a:r>
          </a:p>
          <a:p>
            <a:pPr lvl="2"/>
            <a:r>
              <a:rPr lang="cs-CZ" dirty="0" err="1"/>
              <a:t>facere</a:t>
            </a:r>
            <a:r>
              <a:rPr lang="cs-CZ" dirty="0"/>
              <a:t> – dle povahy (např. u </a:t>
            </a:r>
            <a:r>
              <a:rPr lang="cs-CZ" dirty="0" err="1"/>
              <a:t>sml</a:t>
            </a:r>
            <a:r>
              <a:rPr lang="cs-CZ" dirty="0"/>
              <a:t>. o dílo </a:t>
            </a:r>
            <a:r>
              <a:rPr lang="cs-CZ" dirty="0" smtClean="0"/>
              <a:t>PJ, </a:t>
            </a:r>
            <a:r>
              <a:rPr lang="cs-CZ" dirty="0"/>
              <a:t>u příkazu nikoliv)</a:t>
            </a:r>
          </a:p>
          <a:p>
            <a:pPr lvl="2"/>
            <a:r>
              <a:rPr lang="cs-CZ" dirty="0"/>
              <a:t>pasivní (</a:t>
            </a:r>
            <a:r>
              <a:rPr lang="cs-CZ" dirty="0" err="1"/>
              <a:t>omittere</a:t>
            </a:r>
            <a:r>
              <a:rPr lang="cs-CZ" dirty="0"/>
              <a:t>, </a:t>
            </a:r>
            <a:r>
              <a:rPr lang="cs-CZ" dirty="0" err="1"/>
              <a:t>pati</a:t>
            </a:r>
            <a:r>
              <a:rPr lang="cs-CZ" dirty="0"/>
              <a:t>) – faktická nečinnost D, V může, ale nemusí svého oprávnění využít (nejde o </a:t>
            </a:r>
            <a:r>
              <a:rPr lang="cs-CZ" dirty="0" smtClean="0"/>
              <a:t>PJ </a:t>
            </a:r>
            <a:r>
              <a:rPr lang="cs-CZ" dirty="0"/>
              <a:t>ani na jedné straně</a:t>
            </a:r>
            <a:r>
              <a:rPr lang="cs-CZ" dirty="0" smtClean="0"/>
              <a:t>)</a:t>
            </a:r>
          </a:p>
          <a:p>
            <a:pPr lvl="1"/>
            <a:r>
              <a:rPr lang="cs-CZ" dirty="0" smtClean="0"/>
              <a:t>pokud jde o PJ, je jedno- či dvoustranné (tzv. soluční či věcná smlouva)?</a:t>
            </a:r>
          </a:p>
          <a:p>
            <a:pPr lvl="2"/>
            <a:r>
              <a:rPr lang="cs-CZ" dirty="0" smtClean="0"/>
              <a:t>„Splnění dluhu je právním důvodem zániku závazku …; nastává dvěma jednostrannými právním úkony: úkonem dlužníka …, který věřiteli poskytuje předmět plnění s úmyslem splnit svůj dluh, a úkonem věřitele …, který předmět plnění za tímto účelem přijímá. Je-li ke splnění dluhu zapotřebí součinnosti věřitele, je povinen ji poskytnout; v opačném případě se dostává do prodlení stejně jako v případě, že nabídnuté plnění přijmout odmítl.“ (NS 25 </a:t>
            </a:r>
            <a:r>
              <a:rPr lang="cs-CZ" dirty="0" err="1" smtClean="0"/>
              <a:t>Cdo</a:t>
            </a:r>
            <a:r>
              <a:rPr lang="cs-CZ" dirty="0" smtClean="0"/>
              <a:t> 426/2000 z 31.1.2002)</a:t>
            </a:r>
          </a:p>
          <a:p>
            <a:pPr lvl="2"/>
            <a:r>
              <a:rPr lang="cs-CZ" dirty="0" smtClean="0"/>
              <a:t>→ záleží na povaze</a:t>
            </a:r>
          </a:p>
          <a:p>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255</a:t>
            </a:fld>
            <a:endParaRPr lang="cs-CZ"/>
          </a:p>
        </p:txBody>
      </p:sp>
    </p:spTree>
    <p:extLst>
      <p:ext uri="{BB962C8B-B14F-4D97-AF65-F5344CB8AC3E}">
        <p14:creationId xmlns:p14="http://schemas.microsoft.com/office/powerpoint/2010/main" val="3554054529"/>
      </p:ext>
    </p:extLst>
  </p:cSld>
  <p:clrMapOvr>
    <a:masterClrMapping/>
  </p:clrMapOvr>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smtClean="0"/>
          </a:p>
          <a:p>
            <a:r>
              <a:rPr lang="cs-CZ" dirty="0" smtClean="0"/>
              <a:t>placení </a:t>
            </a:r>
            <a:r>
              <a:rPr lang="cs-CZ" dirty="0"/>
              <a:t>směnkou apod. dle </a:t>
            </a:r>
            <a:r>
              <a:rPr lang="cs-CZ" dirty="0" err="1"/>
              <a:t>sml</a:t>
            </a:r>
            <a:r>
              <a:rPr lang="cs-CZ" dirty="0"/>
              <a:t>. (§ 1909)</a:t>
            </a:r>
          </a:p>
          <a:p>
            <a:pPr lvl="1"/>
            <a:r>
              <a:rPr lang="cs-CZ" dirty="0"/>
              <a:t>V může požadovat plnění D, nemohl-li dosáhnout splnění ze směnky</a:t>
            </a:r>
          </a:p>
          <a:p>
            <a:pPr lvl="1"/>
            <a:r>
              <a:rPr lang="cs-CZ" dirty="0"/>
              <a:t>dosáhl-li plnění ze směnky, PF splnění vystavením směnky</a:t>
            </a:r>
          </a:p>
          <a:p>
            <a:r>
              <a:rPr lang="cs-CZ" dirty="0"/>
              <a:t>V nemůže být nucen k (§ 1910)</a:t>
            </a:r>
          </a:p>
          <a:p>
            <a:pPr lvl="1"/>
            <a:r>
              <a:rPr lang="cs-CZ" dirty="0"/>
              <a:t>záměně plnění</a:t>
            </a:r>
          </a:p>
          <a:p>
            <a:pPr lvl="2"/>
            <a:r>
              <a:rPr lang="cs-CZ" dirty="0" err="1"/>
              <a:t>datio</a:t>
            </a:r>
            <a:r>
              <a:rPr lang="cs-CZ" dirty="0"/>
              <a:t> in </a:t>
            </a:r>
            <a:r>
              <a:rPr lang="cs-CZ" dirty="0" err="1"/>
              <a:t>solutum</a:t>
            </a:r>
            <a:r>
              <a:rPr lang="cs-CZ" dirty="0"/>
              <a:t> (D splní jiným plněním, které V přijme)</a:t>
            </a:r>
          </a:p>
          <a:p>
            <a:pPr lvl="2"/>
            <a:r>
              <a:rPr lang="cs-CZ" dirty="0" err="1"/>
              <a:t>datio</a:t>
            </a:r>
            <a:r>
              <a:rPr lang="cs-CZ" dirty="0"/>
              <a:t> </a:t>
            </a:r>
            <a:r>
              <a:rPr lang="cs-CZ" dirty="0" err="1"/>
              <a:t>solutionis</a:t>
            </a:r>
            <a:r>
              <a:rPr lang="cs-CZ" dirty="0"/>
              <a:t> causa (D dá ke splnění něco, čehož realizací dojde k uspokojení pohledávky V)</a:t>
            </a:r>
          </a:p>
          <a:p>
            <a:pPr lvl="1"/>
            <a:r>
              <a:rPr lang="cs-CZ" dirty="0"/>
              <a:t>změně místa, času a způsobu </a:t>
            </a:r>
            <a:r>
              <a:rPr lang="cs-CZ" dirty="0" smtClean="0"/>
              <a:t>splnění</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256</a:t>
            </a:fld>
            <a:endParaRPr lang="cs-CZ"/>
          </a:p>
        </p:txBody>
      </p:sp>
    </p:spTree>
    <p:extLst>
      <p:ext uri="{BB962C8B-B14F-4D97-AF65-F5344CB8AC3E}">
        <p14:creationId xmlns:p14="http://schemas.microsoft.com/office/powerpoint/2010/main" val="2861544496"/>
      </p:ext>
    </p:extLst>
  </p:cSld>
  <p:clrMapOvr>
    <a:masterClrMapping/>
  </p:clrMapOvr>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navzájem zároveň (§ 1911; § 325 </a:t>
            </a:r>
            <a:r>
              <a:rPr lang="cs-CZ" dirty="0" err="1" smtClean="0"/>
              <a:t>ObchZ</a:t>
            </a:r>
            <a:r>
              <a:rPr lang="cs-CZ" dirty="0" smtClean="0"/>
              <a:t>)</a:t>
            </a:r>
          </a:p>
          <a:p>
            <a:pPr lvl="1"/>
            <a:r>
              <a:rPr lang="cs-CZ" dirty="0" smtClean="0"/>
              <a:t>nejde o změnu Z, ale o vyloučení prodlení pro nepřipravenost druhé strany</a:t>
            </a:r>
          </a:p>
          <a:p>
            <a:pPr lvl="1"/>
            <a:r>
              <a:rPr lang="cs-CZ" dirty="0" err="1" smtClean="0"/>
              <a:t>disp</a:t>
            </a:r>
            <a:r>
              <a:rPr lang="cs-CZ" dirty="0" smtClean="0"/>
              <a:t>. u KS § 2079</a:t>
            </a:r>
          </a:p>
          <a:p>
            <a:r>
              <a:rPr lang="cs-CZ" dirty="0" smtClean="0"/>
              <a:t>navzájem v různé době (§ 1912)</a:t>
            </a:r>
          </a:p>
          <a:p>
            <a:pPr lvl="1"/>
            <a:r>
              <a:rPr lang="cs-CZ" dirty="0" smtClean="0"/>
              <a:t>možnost odepřít plnění, je-li plnění 2.SS ohroženo okolnostmi,</a:t>
            </a:r>
          </a:p>
          <a:p>
            <a:pPr lvl="2"/>
            <a:r>
              <a:rPr lang="cs-CZ" dirty="0" smtClean="0"/>
              <a:t>které u ní nastaly</a:t>
            </a:r>
          </a:p>
          <a:p>
            <a:pPr lvl="2"/>
            <a:r>
              <a:rPr lang="cs-CZ" dirty="0" smtClean="0"/>
              <a:t>které 1.SS nebyly a neměly být známy při uzavření </a:t>
            </a:r>
            <a:r>
              <a:rPr lang="cs-CZ" dirty="0" err="1" smtClean="0"/>
              <a:t>sml</a:t>
            </a:r>
            <a:r>
              <a:rPr lang="cs-CZ" dirty="0" smtClean="0"/>
              <a:t>.</a:t>
            </a:r>
          </a:p>
          <a:p>
            <a:pPr lvl="1"/>
            <a:r>
              <a:rPr lang="cs-CZ" dirty="0" err="1" smtClean="0"/>
              <a:t>fak</a:t>
            </a:r>
            <a:r>
              <a:rPr lang="cs-CZ" dirty="0" smtClean="0"/>
              <a:t>. poskytnout přiměřenou lhůtu, uplyne-li marně, možné odstoupit (→ § 2001 </a:t>
            </a:r>
            <a:r>
              <a:rPr lang="cs-CZ" dirty="0" err="1" smtClean="0"/>
              <a:t>an</a:t>
            </a:r>
            <a:r>
              <a:rPr lang="cs-CZ" dirty="0" smtClean="0"/>
              <a:t>.)</a:t>
            </a:r>
          </a:p>
          <a:p>
            <a:pPr lvl="1"/>
            <a:r>
              <a:rPr lang="cs-CZ" dirty="0" smtClean="0"/>
              <a:t>navzájem znamená z téhož právního důvodu (§ 1913)</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257</a:t>
            </a:fld>
            <a:endParaRPr lang="cs-CZ"/>
          </a:p>
        </p:txBody>
      </p:sp>
    </p:spTree>
    <p:extLst>
      <p:ext uri="{BB962C8B-B14F-4D97-AF65-F5344CB8AC3E}">
        <p14:creationId xmlns:p14="http://schemas.microsoft.com/office/powerpoint/2010/main" val="284300427"/>
      </p:ext>
    </p:extLst>
  </p:cSld>
  <p:clrMapOvr>
    <a:masterClrMapping/>
  </p:clrMapOvr>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069160"/>
          </a:xfrm>
        </p:spPr>
        <p:txBody>
          <a:bodyPr>
            <a:normAutofit/>
          </a:bodyPr>
          <a:lstStyle/>
          <a:p>
            <a:r>
              <a:rPr lang="cs-CZ" dirty="0" smtClean="0"/>
              <a:t>řádnost plnění za úplatu (§ 1914 </a:t>
            </a:r>
            <a:r>
              <a:rPr lang="cs-CZ" dirty="0" err="1" smtClean="0"/>
              <a:t>an</a:t>
            </a:r>
            <a:r>
              <a:rPr lang="cs-CZ" dirty="0" smtClean="0"/>
              <a:t>.; </a:t>
            </a:r>
            <a:r>
              <a:rPr lang="cs-CZ" dirty="0"/>
              <a:t>dle ADZ 770 se </a:t>
            </a:r>
            <a:r>
              <a:rPr lang="cs-CZ" dirty="0" smtClean="0"/>
              <a:t>obecná úprava řádného plnění týká jen plnění úplatného; u bezúplatného nutná zvl. úprava – např. § 2065)</a:t>
            </a:r>
          </a:p>
          <a:p>
            <a:pPr lvl="1"/>
            <a:r>
              <a:rPr lang="cs-CZ" dirty="0" smtClean="0"/>
              <a:t>bez vad</a:t>
            </a:r>
          </a:p>
          <a:p>
            <a:pPr lvl="2"/>
            <a:r>
              <a:rPr lang="cs-CZ" dirty="0" smtClean="0"/>
              <a:t>srov. </a:t>
            </a:r>
            <a:r>
              <a:rPr lang="cs-CZ" dirty="0"/>
              <a:t>závady věci při nabytí VP </a:t>
            </a:r>
            <a:r>
              <a:rPr lang="cs-CZ" dirty="0" smtClean="0"/>
              <a:t>(§ 1107)</a:t>
            </a:r>
          </a:p>
          <a:p>
            <a:pPr lvl="1"/>
            <a:r>
              <a:rPr lang="cs-CZ" dirty="0" smtClean="0"/>
              <a:t>s vlastnostmi vymíněnými či obvyklými</a:t>
            </a:r>
          </a:p>
          <a:p>
            <a:pPr lvl="1"/>
            <a:r>
              <a:rPr lang="cs-CZ" dirty="0" smtClean="0"/>
              <a:t>aby </a:t>
            </a:r>
            <a:r>
              <a:rPr lang="cs-CZ" dirty="0"/>
              <a:t>předmět </a:t>
            </a:r>
            <a:r>
              <a:rPr lang="cs-CZ" dirty="0" smtClean="0"/>
              <a:t>plnění bylo možné použít </a:t>
            </a:r>
          </a:p>
          <a:p>
            <a:pPr lvl="2"/>
            <a:r>
              <a:rPr lang="cs-CZ" dirty="0" smtClean="0"/>
              <a:t>podle smlouvy</a:t>
            </a:r>
          </a:p>
          <a:p>
            <a:pPr lvl="2"/>
            <a:r>
              <a:rPr lang="cs-CZ" u="sng" dirty="0" smtClean="0"/>
              <a:t>a je-li znám i dle jejího účelu</a:t>
            </a:r>
          </a:p>
          <a:p>
            <a:pPr lvl="1"/>
            <a:r>
              <a:rPr lang="cs-CZ" dirty="0" smtClean="0"/>
              <a:t>ve střední jakosti, NSJ (§ 1915)</a:t>
            </a:r>
          </a:p>
          <a:p>
            <a:pPr lvl="2"/>
            <a:r>
              <a:rPr lang="cs-CZ" dirty="0" smtClean="0"/>
              <a:t>věci genericky určené → + hodící se k účelu, pro nějž se zpravidla používají na základě obdobných </a:t>
            </a:r>
            <a:r>
              <a:rPr lang="cs-CZ" dirty="0" err="1" smtClean="0"/>
              <a:t>sml</a:t>
            </a:r>
            <a:r>
              <a:rPr lang="cs-CZ" dirty="0" smtClean="0"/>
              <a:t>. (§ 1929)</a:t>
            </a:r>
          </a:p>
          <a:p>
            <a:pPr lvl="1"/>
            <a:r>
              <a:rPr lang="cs-CZ" dirty="0" err="1" smtClean="0"/>
              <a:t>spec</a:t>
            </a:r>
            <a:r>
              <a:rPr lang="cs-CZ" dirty="0" smtClean="0"/>
              <a:t>. KS § 2095</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258</a:t>
            </a:fld>
            <a:endParaRPr lang="cs-CZ"/>
          </a:p>
        </p:txBody>
      </p:sp>
    </p:spTree>
    <p:extLst>
      <p:ext uri="{BB962C8B-B14F-4D97-AF65-F5344CB8AC3E}">
        <p14:creationId xmlns:p14="http://schemas.microsoft.com/office/powerpoint/2010/main" val="2096846776"/>
      </p:ext>
    </p:extLst>
  </p:cSld>
  <p:clrMapOvr>
    <a:masterClrMapping/>
  </p:clrMapOvr>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069160"/>
          </a:xfrm>
        </p:spPr>
        <p:txBody>
          <a:bodyPr>
            <a:normAutofit/>
          </a:bodyPr>
          <a:lstStyle/>
          <a:p>
            <a:r>
              <a:rPr lang="cs-CZ" dirty="0" smtClean="0"/>
              <a:t>vadné je </a:t>
            </a:r>
            <a:r>
              <a:rPr lang="cs-CZ" dirty="0"/>
              <a:t>zejména </a:t>
            </a:r>
            <a:r>
              <a:rPr lang="cs-CZ" dirty="0" smtClean="0"/>
              <a:t>plnění (§ </a:t>
            </a:r>
            <a:r>
              <a:rPr lang="cs-CZ" dirty="0"/>
              <a:t>1916)</a:t>
            </a:r>
          </a:p>
          <a:p>
            <a:pPr lvl="1"/>
            <a:r>
              <a:rPr lang="cs-CZ" dirty="0" smtClean="0"/>
              <a:t>nemající stanovené </a:t>
            </a:r>
            <a:r>
              <a:rPr lang="cs-CZ" dirty="0"/>
              <a:t>či ujednané vlastnosti</a:t>
            </a:r>
          </a:p>
          <a:p>
            <a:pPr lvl="1"/>
            <a:r>
              <a:rPr lang="cs-CZ" dirty="0" smtClean="0"/>
              <a:t>bez upozornění </a:t>
            </a:r>
            <a:r>
              <a:rPr lang="cs-CZ" dirty="0"/>
              <a:t>na vady, </a:t>
            </a:r>
            <a:r>
              <a:rPr lang="cs-CZ" dirty="0" smtClean="0"/>
              <a:t>které </a:t>
            </a:r>
            <a:r>
              <a:rPr lang="cs-CZ" dirty="0"/>
              <a:t>jsou neobvyklé</a:t>
            </a:r>
          </a:p>
          <a:p>
            <a:pPr lvl="1"/>
            <a:r>
              <a:rPr lang="cs-CZ" dirty="0" smtClean="0"/>
              <a:t>s nepravdivým ujištěním (alt.)</a:t>
            </a:r>
          </a:p>
          <a:p>
            <a:pPr lvl="2"/>
            <a:r>
              <a:rPr lang="cs-CZ" dirty="0" smtClean="0"/>
              <a:t>o </a:t>
            </a:r>
            <a:r>
              <a:rPr lang="cs-CZ" dirty="0"/>
              <a:t>bezvadnosti</a:t>
            </a:r>
          </a:p>
          <a:p>
            <a:pPr lvl="2"/>
            <a:r>
              <a:rPr lang="cs-CZ" dirty="0" smtClean="0"/>
              <a:t>o </a:t>
            </a:r>
            <a:r>
              <a:rPr lang="cs-CZ" dirty="0"/>
              <a:t>vhodnosti k určitému účelu</a:t>
            </a:r>
          </a:p>
          <a:p>
            <a:pPr lvl="1"/>
            <a:r>
              <a:rPr lang="cs-CZ" dirty="0" smtClean="0"/>
              <a:t>neoprávněným zcizením </a:t>
            </a:r>
            <a:r>
              <a:rPr lang="cs-CZ" dirty="0"/>
              <a:t>cizí věci</a:t>
            </a:r>
            <a:endParaRPr lang="cs-CZ" dirty="0" smtClean="0"/>
          </a:p>
          <a:p>
            <a:r>
              <a:rPr lang="cs-CZ" dirty="0" smtClean="0"/>
              <a:t>limitace povinnosti a práv z vadného plnění (§ 1916/2)</a:t>
            </a:r>
          </a:p>
          <a:p>
            <a:pPr lvl="1"/>
            <a:r>
              <a:rPr lang="cs-CZ" dirty="0" smtClean="0"/>
              <a:t>k limitaci zcizitelem předem se nepřihlíží (kogentní)</a:t>
            </a:r>
          </a:p>
          <a:p>
            <a:pPr lvl="1"/>
            <a:r>
              <a:rPr lang="cs-CZ" dirty="0" smtClean="0"/>
              <a:t>nabyvatel se předem může vzdát jen písemně (x RN)</a:t>
            </a:r>
          </a:p>
          <a:p>
            <a:pPr lvl="2"/>
            <a:r>
              <a:rPr lang="cs-CZ" dirty="0" smtClean="0"/>
              <a:t>x jak stojí a leží (per </a:t>
            </a:r>
            <a:r>
              <a:rPr lang="cs-CZ" dirty="0" err="1" smtClean="0"/>
              <a:t>aversionem</a:t>
            </a:r>
            <a:r>
              <a:rPr lang="cs-CZ" dirty="0" smtClean="0"/>
              <a:t>; § 1918)</a:t>
            </a:r>
          </a:p>
          <a:p>
            <a:pPr lvl="1"/>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259</a:t>
            </a:fld>
            <a:endParaRPr lang="cs-CZ"/>
          </a:p>
        </p:txBody>
      </p:sp>
    </p:spTree>
    <p:extLst>
      <p:ext uri="{BB962C8B-B14F-4D97-AF65-F5344CB8AC3E}">
        <p14:creationId xmlns:p14="http://schemas.microsoft.com/office/powerpoint/2010/main" val="32241637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 6 a § 7</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dobrá víra</a:t>
            </a:r>
          </a:p>
          <a:p>
            <a:pPr lvl="1"/>
            <a:r>
              <a:rPr lang="cs-CZ" dirty="0" smtClean="0"/>
              <a:t>v </a:t>
            </a:r>
            <a:r>
              <a:rPr lang="cs-CZ" dirty="0"/>
              <a:t>objektivním smyslu </a:t>
            </a:r>
            <a:r>
              <a:rPr lang="cs-CZ" dirty="0" smtClean="0"/>
              <a:t>(norma chování)</a:t>
            </a:r>
          </a:p>
          <a:p>
            <a:pPr lvl="2"/>
            <a:r>
              <a:rPr lang="cs-CZ" dirty="0" smtClean="0"/>
              <a:t>příkaz jednat poctivě (§ 6/1; § 242 BGB </a:t>
            </a:r>
            <a:r>
              <a:rPr lang="cs-CZ" dirty="0" err="1" smtClean="0"/>
              <a:t>Treu</a:t>
            </a:r>
            <a:r>
              <a:rPr lang="cs-CZ" dirty="0" smtClean="0"/>
              <a:t> </a:t>
            </a:r>
            <a:r>
              <a:rPr lang="cs-CZ" dirty="0" err="1"/>
              <a:t>und</a:t>
            </a:r>
            <a:r>
              <a:rPr lang="cs-CZ" dirty="0"/>
              <a:t> </a:t>
            </a:r>
            <a:r>
              <a:rPr lang="cs-CZ" dirty="0" err="1" smtClean="0"/>
              <a:t>Glauben</a:t>
            </a:r>
            <a:r>
              <a:rPr lang="cs-CZ" dirty="0" smtClean="0"/>
              <a:t>, </a:t>
            </a:r>
            <a:r>
              <a:rPr lang="cs-CZ" dirty="0" err="1" smtClean="0"/>
              <a:t>good</a:t>
            </a:r>
            <a:r>
              <a:rPr lang="cs-CZ" dirty="0"/>
              <a:t> </a:t>
            </a:r>
            <a:r>
              <a:rPr lang="cs-CZ" dirty="0" err="1" smtClean="0"/>
              <a:t>faith</a:t>
            </a:r>
            <a:r>
              <a:rPr lang="cs-CZ" dirty="0" smtClean="0"/>
              <a:t>; </a:t>
            </a:r>
            <a:r>
              <a:rPr lang="cs-CZ" dirty="0" err="1" smtClean="0"/>
              <a:t>honeste</a:t>
            </a:r>
            <a:r>
              <a:rPr lang="cs-CZ" dirty="0" smtClean="0"/>
              <a:t> </a:t>
            </a:r>
            <a:r>
              <a:rPr lang="cs-CZ" dirty="0" err="1" smtClean="0"/>
              <a:t>vivere</a:t>
            </a:r>
            <a:r>
              <a:rPr lang="cs-CZ" dirty="0" smtClean="0"/>
              <a:t>)</a:t>
            </a:r>
          </a:p>
          <a:p>
            <a:pPr lvl="3"/>
            <a:r>
              <a:rPr lang="cs-CZ" dirty="0" smtClean="0"/>
              <a:t>spolupracovat k naplnění </a:t>
            </a:r>
            <a:r>
              <a:rPr lang="cs-CZ" dirty="0" err="1" smtClean="0"/>
              <a:t>sml</a:t>
            </a:r>
            <a:r>
              <a:rPr lang="cs-CZ" dirty="0" smtClean="0"/>
              <a:t>., vzájemná důvěra</a:t>
            </a:r>
          </a:p>
          <a:p>
            <a:pPr lvl="3"/>
            <a:r>
              <a:rPr lang="cs-CZ" dirty="0" smtClean="0"/>
              <a:t>chovat se poctivě a rozumně s ohledem na zájmy druhé strany</a:t>
            </a:r>
            <a:endParaRPr lang="cs-CZ" dirty="0"/>
          </a:p>
          <a:p>
            <a:pPr lvl="1"/>
            <a:r>
              <a:rPr lang="cs-CZ" dirty="0"/>
              <a:t>v subjektivním </a:t>
            </a:r>
            <a:r>
              <a:rPr lang="cs-CZ" dirty="0" smtClean="0"/>
              <a:t>smyslu (duševní stav)</a:t>
            </a:r>
          </a:p>
          <a:p>
            <a:pPr lvl="2"/>
            <a:r>
              <a:rPr lang="cs-CZ" dirty="0" smtClean="0"/>
              <a:t>vnitřní přesvědčení, že jednám po právu</a:t>
            </a:r>
          </a:p>
          <a:p>
            <a:pPr lvl="1"/>
            <a:r>
              <a:rPr lang="cs-CZ" dirty="0" smtClean="0"/>
              <a:t>→ lze jednat v dobré víře, ale nepoctivě</a:t>
            </a:r>
          </a:p>
          <a:p>
            <a:r>
              <a:rPr lang="cs-CZ" dirty="0"/>
              <a:t>PDV dobré </a:t>
            </a:r>
            <a:r>
              <a:rPr lang="cs-CZ" dirty="0" smtClean="0"/>
              <a:t>víry § 7</a:t>
            </a:r>
            <a:endParaRPr lang="cs-CZ" dirty="0"/>
          </a:p>
          <a:p>
            <a:pPr lvl="1"/>
            <a:r>
              <a:rPr lang="cs-CZ" dirty="0" smtClean="0"/>
              <a:t>poctivost </a:t>
            </a:r>
            <a:r>
              <a:rPr lang="cs-CZ" u="sng" dirty="0" smtClean="0"/>
              <a:t>a</a:t>
            </a:r>
            <a:r>
              <a:rPr lang="cs-CZ" dirty="0" smtClean="0"/>
              <a:t> dobrá víra se presumuje</a:t>
            </a:r>
          </a:p>
          <a:p>
            <a:pPr lvl="2"/>
            <a:r>
              <a:rPr lang="cs-CZ" dirty="0" smtClean="0"/>
              <a:t>x § 1111 (nabytí od neoprávněného)</a:t>
            </a:r>
            <a:endParaRPr lang="cs-CZ" dirty="0"/>
          </a:p>
          <a:p>
            <a:pPr lvl="1"/>
            <a:r>
              <a:rPr lang="cs-CZ" dirty="0" smtClean="0"/>
              <a:t>kdo je popírá, má důkazní břemeno</a:t>
            </a:r>
          </a:p>
          <a:p>
            <a:r>
              <a:rPr lang="it-IT" dirty="0" smtClean="0"/>
              <a:t>nemo </a:t>
            </a:r>
            <a:r>
              <a:rPr lang="it-IT" dirty="0"/>
              <a:t>turpitudinem suam allegare </a:t>
            </a:r>
            <a:r>
              <a:rPr lang="it-IT" dirty="0" smtClean="0"/>
              <a:t>potest</a:t>
            </a:r>
            <a:r>
              <a:rPr lang="cs-CZ" dirty="0" smtClean="0"/>
              <a:t> (§ 6/2; § 579)</a:t>
            </a:r>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26</a:t>
            </a:fld>
            <a:endParaRPr lang="cs-CZ"/>
          </a:p>
        </p:txBody>
      </p:sp>
    </p:spTree>
    <p:extLst>
      <p:ext uri="{BB962C8B-B14F-4D97-AF65-F5344CB8AC3E}">
        <p14:creationId xmlns:p14="http://schemas.microsoft.com/office/powerpoint/2010/main" val="2360058621"/>
      </p:ext>
    </p:extLst>
  </p:cSld>
  <p:clrMapOvr>
    <a:masterClrMapping/>
  </p:clrMapOvr>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smtClean="0"/>
              <a:t>k tíži nabyvatele jde vada (§ 1917)</a:t>
            </a:r>
          </a:p>
          <a:p>
            <a:pPr lvl="1"/>
            <a:r>
              <a:rPr lang="cs-CZ" dirty="0" smtClean="0"/>
              <a:t>nápadná a zřejmá již při uzavírání </a:t>
            </a:r>
            <a:r>
              <a:rPr lang="cs-CZ" dirty="0" err="1" smtClean="0"/>
              <a:t>sml</a:t>
            </a:r>
            <a:r>
              <a:rPr lang="cs-CZ" dirty="0" smtClean="0"/>
              <a:t>.</a:t>
            </a:r>
          </a:p>
          <a:p>
            <a:pPr lvl="1"/>
            <a:r>
              <a:rPr lang="cs-CZ" dirty="0" smtClean="0"/>
              <a:t>zjistitelná z veřejného seznamu</a:t>
            </a:r>
          </a:p>
          <a:p>
            <a:pPr lvl="1"/>
            <a:r>
              <a:rPr lang="cs-CZ" dirty="0" smtClean="0"/>
              <a:t>x zcizitel</a:t>
            </a:r>
          </a:p>
          <a:p>
            <a:pPr lvl="2"/>
            <a:r>
              <a:rPr lang="cs-CZ" dirty="0" smtClean="0"/>
              <a:t>vadu lstivě zastřel</a:t>
            </a:r>
          </a:p>
          <a:p>
            <a:pPr lvl="2"/>
            <a:r>
              <a:rPr lang="cs-CZ" dirty="0" smtClean="0"/>
              <a:t>nabyvatele ujistil (alt.)</a:t>
            </a:r>
          </a:p>
          <a:p>
            <a:pPr lvl="3"/>
            <a:r>
              <a:rPr lang="cs-CZ" dirty="0" smtClean="0"/>
              <a:t>o bezvadnosti</a:t>
            </a:r>
          </a:p>
          <a:p>
            <a:pPr lvl="3"/>
            <a:r>
              <a:rPr lang="cs-CZ" dirty="0" smtClean="0"/>
              <a:t>o neexistenci vady</a:t>
            </a:r>
          </a:p>
          <a:p>
            <a:pPr lvl="1"/>
            <a:r>
              <a:rPr lang="cs-CZ" dirty="0" smtClean="0"/>
              <a:t>věci přenechané jak stojí a leží (</a:t>
            </a:r>
            <a:r>
              <a:rPr lang="cs-CZ" dirty="0" err="1" smtClean="0"/>
              <a:t>úhrnkem</a:t>
            </a:r>
            <a:r>
              <a:rPr lang="cs-CZ" dirty="0" smtClean="0"/>
              <a:t>, per </a:t>
            </a:r>
            <a:r>
              <a:rPr lang="cs-CZ" dirty="0" err="1" smtClean="0"/>
              <a:t>aversionem</a:t>
            </a:r>
            <a:r>
              <a:rPr lang="cs-CZ" dirty="0" smtClean="0"/>
              <a:t>; § 1918)</a:t>
            </a:r>
          </a:p>
          <a:p>
            <a:pPr lvl="2"/>
            <a:r>
              <a:rPr lang="cs-CZ" dirty="0"/>
              <a:t>„…o případ dle § 501 </a:t>
            </a:r>
            <a:r>
              <a:rPr lang="cs-CZ" dirty="0" err="1"/>
              <a:t>obč</a:t>
            </a:r>
            <a:r>
              <a:rPr lang="cs-CZ" dirty="0"/>
              <a:t>. zák. nešlo, neboť předmětem kupní smlouvy uzavřené mezi účastníky nebyly věci určené úhrnem, nýbrž </a:t>
            </a:r>
            <a:r>
              <a:rPr lang="cs-CZ" dirty="0" smtClean="0"/>
              <a:t>individuálně </a:t>
            </a:r>
            <a:r>
              <a:rPr lang="cs-CZ" dirty="0"/>
              <a:t>označené</a:t>
            </a:r>
            <a:r>
              <a:rPr lang="cs-CZ" dirty="0" smtClean="0"/>
              <a:t>…“ </a:t>
            </a:r>
            <a:r>
              <a:rPr lang="pl-PL" dirty="0" smtClean="0"/>
              <a:t>NS </a:t>
            </a:r>
            <a:r>
              <a:rPr lang="pl-PL" dirty="0"/>
              <a:t>32 Cdo 5430/2007 5.3.2009, 33 Cdo 1430/2010 z 29. 2. 2012</a:t>
            </a:r>
            <a:endParaRPr lang="cs-CZ" dirty="0" smtClean="0"/>
          </a:p>
          <a:p>
            <a:pPr lvl="2"/>
            <a:r>
              <a:rPr lang="cs-CZ" dirty="0" smtClean="0"/>
              <a:t>x vlastnost</a:t>
            </a:r>
          </a:p>
          <a:p>
            <a:pPr lvl="3"/>
            <a:r>
              <a:rPr lang="cs-CZ" dirty="0" smtClean="0"/>
              <a:t>prohlášená zcizitelem</a:t>
            </a:r>
          </a:p>
          <a:p>
            <a:pPr lvl="3"/>
            <a:r>
              <a:rPr lang="cs-CZ" dirty="0" smtClean="0"/>
              <a:t>vymíněná nabyvatelem</a:t>
            </a:r>
          </a:p>
          <a:p>
            <a:pPr lvl="2"/>
            <a:r>
              <a:rPr lang="cs-CZ" dirty="0" err="1" smtClean="0"/>
              <a:t>spec</a:t>
            </a:r>
            <a:r>
              <a:rPr lang="cs-CZ" dirty="0" smtClean="0"/>
              <a:t>. směna (§ 2185/3), budoucí </a:t>
            </a:r>
            <a:r>
              <a:rPr lang="cs-CZ" dirty="0"/>
              <a:t>užitky věci </a:t>
            </a:r>
            <a:r>
              <a:rPr lang="cs-CZ" dirty="0" smtClean="0"/>
              <a:t>(§ </a:t>
            </a:r>
            <a:r>
              <a:rPr lang="cs-CZ" dirty="0"/>
              <a:t>2083)</a:t>
            </a:r>
          </a:p>
          <a:p>
            <a:pPr lvl="2"/>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260</a:t>
            </a:fld>
            <a:endParaRPr lang="cs-CZ"/>
          </a:p>
        </p:txBody>
      </p:sp>
    </p:spTree>
    <p:extLst>
      <p:ext uri="{BB962C8B-B14F-4D97-AF65-F5344CB8AC3E}">
        <p14:creationId xmlns:p14="http://schemas.microsoft.com/office/powerpoint/2010/main" val="3621187699"/>
      </p:ext>
    </p:extLst>
  </p:cSld>
  <p:clrMapOvr>
    <a:masterClrMapping/>
  </p:clrMapOvr>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záruka za jakost (§ 1919)</a:t>
            </a:r>
          </a:p>
          <a:p>
            <a:pPr lvl="1"/>
            <a:r>
              <a:rPr lang="cs-CZ" dirty="0" smtClean="0"/>
              <a:t>způsobilost předmětu plnění pro použití k ujednanému účelu a podržení si ujednaných vlastností, NSJ obvyklé</a:t>
            </a:r>
          </a:p>
          <a:p>
            <a:pPr lvl="1"/>
            <a:r>
              <a:rPr lang="cs-CZ" dirty="0" smtClean="0"/>
              <a:t>převzetí záruky zcizitelem (modifikace § 429 </a:t>
            </a:r>
            <a:r>
              <a:rPr lang="cs-CZ" dirty="0" err="1" smtClean="0"/>
              <a:t>ObchZ</a:t>
            </a:r>
            <a:r>
              <a:rPr lang="cs-CZ" dirty="0" smtClean="0"/>
              <a:t>)</a:t>
            </a:r>
          </a:p>
          <a:p>
            <a:pPr lvl="2"/>
            <a:r>
              <a:rPr lang="cs-CZ" dirty="0" smtClean="0"/>
              <a:t>ve </a:t>
            </a:r>
            <a:r>
              <a:rPr lang="cs-CZ" dirty="0" err="1" smtClean="0"/>
              <a:t>sml</a:t>
            </a:r>
            <a:r>
              <a:rPr lang="cs-CZ" dirty="0" smtClean="0"/>
              <a:t>. (priorita doby před obalem)</a:t>
            </a:r>
          </a:p>
          <a:p>
            <a:pPr lvl="2"/>
            <a:r>
              <a:rPr lang="cs-CZ" dirty="0" smtClean="0"/>
              <a:t>prohlášením v záručním listu (priorita </a:t>
            </a:r>
            <a:r>
              <a:rPr lang="cs-CZ" u="sng" dirty="0" smtClean="0"/>
              <a:t>delší</a:t>
            </a:r>
            <a:r>
              <a:rPr lang="cs-CZ" dirty="0" smtClean="0"/>
              <a:t> doby před obalem a </a:t>
            </a:r>
            <a:r>
              <a:rPr lang="cs-CZ" dirty="0" err="1" smtClean="0"/>
              <a:t>sml</a:t>
            </a:r>
            <a:r>
              <a:rPr lang="cs-CZ" dirty="0" smtClean="0"/>
              <a:t>.)</a:t>
            </a:r>
          </a:p>
          <a:p>
            <a:pPr lvl="2"/>
            <a:r>
              <a:rPr lang="cs-CZ" dirty="0" smtClean="0"/>
              <a:t>vyznačením na obalu</a:t>
            </a:r>
          </a:p>
          <a:p>
            <a:pPr lvl="1"/>
            <a:r>
              <a:rPr lang="cs-CZ" dirty="0" err="1" smtClean="0"/>
              <a:t>spec</a:t>
            </a:r>
            <a:r>
              <a:rPr lang="cs-CZ" dirty="0" smtClean="0"/>
              <a:t>. KS § 2113, </a:t>
            </a:r>
            <a:r>
              <a:rPr lang="cs-CZ" dirty="0" err="1" smtClean="0"/>
              <a:t>SoD</a:t>
            </a:r>
            <a:r>
              <a:rPr lang="cs-CZ" dirty="0" smtClean="0"/>
              <a:t> </a:t>
            </a:r>
          </a:p>
          <a:p>
            <a:r>
              <a:rPr lang="cs-CZ" dirty="0" smtClean="0"/>
              <a:t>právní vady (§ 1920)</a:t>
            </a:r>
          </a:p>
          <a:p>
            <a:pPr lvl="1"/>
            <a:r>
              <a:rPr lang="cs-CZ" dirty="0" smtClean="0"/>
              <a:t>T uplatňuje právo k předmětu plnění</a:t>
            </a:r>
          </a:p>
          <a:p>
            <a:pPr lvl="2"/>
            <a:r>
              <a:rPr lang="cs-CZ" dirty="0" smtClean="0"/>
              <a:t>x nabyvatel o něm věděl nebo musel vědět</a:t>
            </a:r>
          </a:p>
          <a:p>
            <a:pPr lvl="2"/>
            <a:r>
              <a:rPr lang="cs-CZ" dirty="0" smtClean="0"/>
              <a:t>→ nabyvatel bezodkladně oznámí zciziteli</a:t>
            </a:r>
          </a:p>
          <a:p>
            <a:pPr lvl="1"/>
            <a:r>
              <a:rPr lang="cs-CZ" dirty="0" err="1" smtClean="0"/>
              <a:t>pr</a:t>
            </a:r>
            <a:r>
              <a:rPr lang="cs-CZ" dirty="0" smtClean="0"/>
              <a:t>. z nich nemá </a:t>
            </a:r>
            <a:r>
              <a:rPr lang="cs-CZ" dirty="0" err="1" smtClean="0"/>
              <a:t>nedobrověrný</a:t>
            </a:r>
            <a:r>
              <a:rPr lang="cs-CZ" dirty="0" smtClean="0"/>
              <a:t> nabyvatel</a:t>
            </a:r>
          </a:p>
          <a:p>
            <a:pPr lvl="1"/>
            <a:r>
              <a:rPr lang="cs-CZ" dirty="0" smtClean="0"/>
              <a:t>viz také KS § 2107, </a:t>
            </a:r>
            <a:r>
              <a:rPr lang="cs-CZ" dirty="0" err="1" smtClean="0"/>
              <a:t>SoD</a:t>
            </a:r>
            <a:r>
              <a:rPr lang="cs-CZ" dirty="0" smtClean="0"/>
              <a:t> § 2616</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261</a:t>
            </a:fld>
            <a:endParaRPr lang="cs-CZ"/>
          </a:p>
        </p:txBody>
      </p:sp>
    </p:spTree>
    <p:extLst>
      <p:ext uri="{BB962C8B-B14F-4D97-AF65-F5344CB8AC3E}">
        <p14:creationId xmlns:p14="http://schemas.microsoft.com/office/powerpoint/2010/main" val="3454725243"/>
      </p:ext>
    </p:extLst>
  </p:cSld>
  <p:clrMapOvr>
    <a:masterClrMapping/>
  </p:clrMapOvr>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4925144"/>
          </a:xfrm>
        </p:spPr>
        <p:txBody>
          <a:bodyPr>
            <a:normAutofit fontScale="92500" lnSpcReduction="10000"/>
          </a:bodyPr>
          <a:lstStyle/>
          <a:p>
            <a:r>
              <a:rPr lang="cs-CZ" dirty="0" smtClean="0"/>
              <a:t>nabyvatel vytkne zciziteli (kdy?)</a:t>
            </a:r>
          </a:p>
          <a:p>
            <a:pPr lvl="1"/>
            <a:r>
              <a:rPr lang="cs-CZ" dirty="0" smtClean="0"/>
              <a:t>vadné plnění (§ 1921/1)</a:t>
            </a:r>
          </a:p>
          <a:p>
            <a:pPr lvl="2"/>
            <a:r>
              <a:rPr lang="cs-CZ" dirty="0"/>
              <a:t>bez zbytečného odkladu poté</a:t>
            </a:r>
          </a:p>
          <a:p>
            <a:pPr lvl="3"/>
            <a:r>
              <a:rPr lang="cs-CZ" dirty="0"/>
              <a:t>kdy měl možnost věc prohlédnout a vadu zjistit</a:t>
            </a:r>
          </a:p>
          <a:p>
            <a:pPr lvl="3"/>
            <a:r>
              <a:rPr lang="cs-CZ" dirty="0"/>
              <a:t>označením vady nebo oznámením, jak se projevuje</a:t>
            </a:r>
          </a:p>
          <a:p>
            <a:pPr lvl="2"/>
            <a:r>
              <a:rPr lang="cs-CZ" dirty="0" smtClean="0"/>
              <a:t>do 6 měsíců od převzetí věci</a:t>
            </a:r>
          </a:p>
          <a:p>
            <a:pPr lvl="1"/>
            <a:r>
              <a:rPr lang="cs-CZ" dirty="0" smtClean="0"/>
              <a:t>vadu krytou zárukou </a:t>
            </a:r>
            <a:r>
              <a:rPr lang="cs-CZ" dirty="0"/>
              <a:t>(§ </a:t>
            </a:r>
            <a:r>
              <a:rPr lang="cs-CZ" dirty="0" smtClean="0"/>
              <a:t>1921/2)</a:t>
            </a:r>
          </a:p>
          <a:p>
            <a:pPr lvl="2"/>
            <a:r>
              <a:rPr lang="cs-CZ" dirty="0"/>
              <a:t>bez zbytečného odkladu poté</a:t>
            </a:r>
          </a:p>
          <a:p>
            <a:pPr lvl="3"/>
            <a:r>
              <a:rPr lang="cs-CZ" dirty="0"/>
              <a:t>kdy měl možnost věc prohlédnout a vadu zjistit</a:t>
            </a:r>
          </a:p>
          <a:p>
            <a:pPr lvl="3"/>
            <a:r>
              <a:rPr lang="cs-CZ" dirty="0"/>
              <a:t>označením vady nebo oznámením, jak se projevuje</a:t>
            </a:r>
          </a:p>
          <a:p>
            <a:pPr lvl="2"/>
            <a:r>
              <a:rPr lang="cs-CZ" dirty="0" smtClean="0"/>
              <a:t>v reklamační </a:t>
            </a:r>
            <a:r>
              <a:rPr lang="cs-CZ" u="sng" dirty="0" smtClean="0"/>
              <a:t>lhůtě</a:t>
            </a:r>
            <a:r>
              <a:rPr lang="cs-CZ" dirty="0" smtClean="0"/>
              <a:t> určené délkou záruční </a:t>
            </a:r>
            <a:r>
              <a:rPr lang="cs-CZ" u="sng" dirty="0" smtClean="0"/>
              <a:t>doby</a:t>
            </a:r>
          </a:p>
          <a:p>
            <a:pPr lvl="1"/>
            <a:r>
              <a:rPr lang="cs-CZ" dirty="0" smtClean="0"/>
              <a:t>námitka opožděného vytknutí vady (§ 1921/3; tj. ne prekluze) → </a:t>
            </a:r>
          </a:p>
          <a:p>
            <a:pPr lvl="2"/>
            <a:r>
              <a:rPr lang="cs-CZ" dirty="0" smtClean="0"/>
              <a:t>x vada důsledkem skutečnosti, o které zcizitel při předání věděl nebo musel vědět</a:t>
            </a:r>
          </a:p>
          <a:p>
            <a:r>
              <a:rPr lang="cs-CZ" dirty="0"/>
              <a:t>je začátek § 1921/1 (může uplatnit u soudu, vytkl-li včas) a </a:t>
            </a:r>
            <a:r>
              <a:rPr lang="cs-CZ" dirty="0" smtClean="0"/>
              <a:t>§ 1921/3/V1 </a:t>
            </a:r>
            <a:r>
              <a:rPr lang="cs-CZ" dirty="0"/>
              <a:t>(k námitce soud </a:t>
            </a:r>
            <a:r>
              <a:rPr lang="cs-CZ" dirty="0" err="1"/>
              <a:t>pr</a:t>
            </a:r>
            <a:r>
              <a:rPr lang="cs-CZ" dirty="0"/>
              <a:t>. nepřizná</a:t>
            </a:r>
            <a:r>
              <a:rPr lang="cs-CZ" dirty="0" smtClean="0"/>
              <a:t>) v rozporu?</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262</a:t>
            </a:fld>
            <a:endParaRPr lang="cs-CZ"/>
          </a:p>
        </p:txBody>
      </p:sp>
    </p:spTree>
    <p:extLst>
      <p:ext uri="{BB962C8B-B14F-4D97-AF65-F5344CB8AC3E}">
        <p14:creationId xmlns:p14="http://schemas.microsoft.com/office/powerpoint/2010/main" val="1098060553"/>
      </p:ext>
    </p:extLst>
  </p:cSld>
  <p:clrMapOvr>
    <a:masterClrMapping/>
  </p:clrMapOvr>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nabyvatel vytkne zciziteli </a:t>
            </a:r>
            <a:r>
              <a:rPr lang="cs-CZ" dirty="0" smtClean="0"/>
              <a:t>(co dělat?)</a:t>
            </a:r>
            <a:endParaRPr lang="cs-CZ" dirty="0"/>
          </a:p>
          <a:p>
            <a:pPr lvl="1"/>
            <a:r>
              <a:rPr lang="cs-CZ" dirty="0" smtClean="0"/>
              <a:t>bezodkladně po zjištění oznámit vadu zciziteli</a:t>
            </a:r>
          </a:p>
          <a:p>
            <a:pPr lvl="1"/>
            <a:r>
              <a:rPr lang="cs-CZ" dirty="0" smtClean="0"/>
              <a:t>předmět plnění</a:t>
            </a:r>
          </a:p>
          <a:p>
            <a:pPr lvl="2"/>
            <a:r>
              <a:rPr lang="cs-CZ" dirty="0" smtClean="0"/>
              <a:t>zciziteli předat</a:t>
            </a:r>
          </a:p>
          <a:p>
            <a:pPr lvl="2"/>
            <a:r>
              <a:rPr lang="cs-CZ" dirty="0" smtClean="0"/>
              <a:t>dle jeho pokynů</a:t>
            </a:r>
          </a:p>
          <a:p>
            <a:pPr lvl="3"/>
            <a:r>
              <a:rPr lang="cs-CZ" dirty="0" smtClean="0"/>
              <a:t>uschovat</a:t>
            </a:r>
          </a:p>
          <a:p>
            <a:pPr lvl="3"/>
            <a:r>
              <a:rPr lang="cs-CZ" dirty="0" smtClean="0"/>
              <a:t>s ním jinak vhodně naložit</a:t>
            </a:r>
          </a:p>
          <a:p>
            <a:pPr lvl="2"/>
            <a:r>
              <a:rPr lang="cs-CZ" dirty="0" smtClean="0"/>
              <a:t>x podléhá-li rychlé </a:t>
            </a:r>
            <a:r>
              <a:rPr lang="cs-CZ" dirty="0"/>
              <a:t>zkáze </a:t>
            </a:r>
            <a:r>
              <a:rPr lang="cs-CZ" dirty="0" smtClean="0"/>
              <a:t>po upozornění zcizitele bez prodlení prodat</a:t>
            </a:r>
          </a:p>
          <a:p>
            <a:pPr lvl="1"/>
            <a:r>
              <a:rPr lang="cs-CZ" dirty="0" smtClean="0"/>
              <a:t>při </a:t>
            </a:r>
            <a:r>
              <a:rPr lang="cs-CZ" dirty="0" err="1" smtClean="0"/>
              <a:t>opr</a:t>
            </a:r>
            <a:r>
              <a:rPr lang="cs-CZ" dirty="0" smtClean="0"/>
              <a:t>. vytknutí neběží po dobu nemožnosti užívat lhůta</a:t>
            </a:r>
          </a:p>
          <a:p>
            <a:pPr lvl="2"/>
            <a:r>
              <a:rPr lang="cs-CZ" dirty="0" smtClean="0"/>
              <a:t>pro uplatnění práv z vadného plnění</a:t>
            </a:r>
          </a:p>
          <a:p>
            <a:pPr lvl="2"/>
            <a:r>
              <a:rPr lang="cs-CZ" dirty="0" smtClean="0"/>
              <a:t>záruční doba</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263</a:t>
            </a:fld>
            <a:endParaRPr lang="cs-CZ"/>
          </a:p>
        </p:txBody>
      </p:sp>
    </p:spTree>
    <p:extLst>
      <p:ext uri="{BB962C8B-B14F-4D97-AF65-F5344CB8AC3E}">
        <p14:creationId xmlns:p14="http://schemas.microsoft.com/office/powerpoint/2010/main" val="3828797267"/>
      </p:ext>
    </p:extLst>
  </p:cSld>
  <p:clrMapOvr>
    <a:masterClrMapping/>
  </p:clrMapOvr>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práva z vad (§ 1923; x KS § 2106-2107)</a:t>
            </a:r>
          </a:p>
          <a:p>
            <a:pPr lvl="1"/>
            <a:r>
              <a:rPr lang="cs-CZ" dirty="0" smtClean="0"/>
              <a:t>odstranitelných</a:t>
            </a:r>
          </a:p>
          <a:p>
            <a:pPr lvl="2"/>
            <a:r>
              <a:rPr lang="cs-CZ" dirty="0" smtClean="0"/>
              <a:t>oprava</a:t>
            </a:r>
          </a:p>
          <a:p>
            <a:pPr lvl="2"/>
            <a:r>
              <a:rPr lang="cs-CZ" dirty="0" smtClean="0"/>
              <a:t>doplnění toho, co chybí</a:t>
            </a:r>
          </a:p>
          <a:p>
            <a:pPr lvl="2"/>
            <a:r>
              <a:rPr lang="cs-CZ" dirty="0" smtClean="0"/>
              <a:t>přiměřená sleva</a:t>
            </a:r>
          </a:p>
          <a:p>
            <a:pPr lvl="1"/>
            <a:r>
              <a:rPr lang="cs-CZ" dirty="0" smtClean="0"/>
              <a:t>neodstranitelných, pro kterou nelze řádně užívat</a:t>
            </a:r>
          </a:p>
          <a:p>
            <a:pPr lvl="2"/>
            <a:r>
              <a:rPr lang="cs-CZ" dirty="0" smtClean="0"/>
              <a:t>odstoupení</a:t>
            </a:r>
          </a:p>
          <a:p>
            <a:pPr lvl="2"/>
            <a:r>
              <a:rPr lang="cs-CZ" dirty="0" smtClean="0"/>
              <a:t>přiměřená sleva</a:t>
            </a:r>
          </a:p>
          <a:p>
            <a:pPr lvl="1"/>
            <a:r>
              <a:rPr lang="cs-CZ" dirty="0" smtClean="0"/>
              <a:t>+ náhrada nákladů účelně vynaložených k uplatnění </a:t>
            </a:r>
            <a:r>
              <a:rPr lang="cs-CZ" dirty="0" err="1" smtClean="0"/>
              <a:t>pr</a:t>
            </a:r>
            <a:r>
              <a:rPr lang="cs-CZ" dirty="0" smtClean="0"/>
              <a:t>. (§ 1924; § 513) </a:t>
            </a:r>
          </a:p>
          <a:p>
            <a:pPr lvl="2"/>
            <a:r>
              <a:rPr lang="cs-CZ" dirty="0" smtClean="0"/>
              <a:t>uplatnit do 1 měsíce po uplynutí L k vytknutí vady</a:t>
            </a:r>
          </a:p>
          <a:p>
            <a:pPr lvl="3"/>
            <a:r>
              <a:rPr lang="cs-CZ" dirty="0"/>
              <a:t>x námitka opožděného vytknutí </a:t>
            </a:r>
            <a:r>
              <a:rPr lang="cs-CZ" dirty="0" smtClean="0"/>
              <a:t>vady</a:t>
            </a:r>
          </a:p>
          <a:p>
            <a:r>
              <a:rPr lang="cs-CZ" dirty="0" err="1" smtClean="0"/>
              <a:t>pr</a:t>
            </a:r>
            <a:r>
              <a:rPr lang="cs-CZ" dirty="0" smtClean="0"/>
              <a:t>. z vady nevylučuje </a:t>
            </a:r>
            <a:r>
              <a:rPr lang="cs-CZ" dirty="0" err="1" smtClean="0"/>
              <a:t>pr</a:t>
            </a:r>
            <a:r>
              <a:rPr lang="cs-CZ" dirty="0" smtClean="0"/>
              <a:t>. na NŠ</a:t>
            </a:r>
          </a:p>
          <a:p>
            <a:pPr lvl="1"/>
            <a:r>
              <a:rPr lang="cs-CZ" dirty="0" smtClean="0"/>
              <a:t>čeho se lze domáhat z vady, nelze z jiného </a:t>
            </a:r>
            <a:r>
              <a:rPr lang="cs-CZ" dirty="0" err="1" smtClean="0"/>
              <a:t>pr</a:t>
            </a:r>
            <a:r>
              <a:rPr lang="cs-CZ" dirty="0" smtClean="0"/>
              <a:t>. důvodu (např. omyl, LE)</a:t>
            </a:r>
          </a:p>
          <a:p>
            <a:r>
              <a:rPr lang="cs-CZ" dirty="0" err="1" smtClean="0"/>
              <a:t>spec</a:t>
            </a:r>
            <a:r>
              <a:rPr lang="cs-CZ" dirty="0" smtClean="0"/>
              <a:t>. počátek promlčecí lhůty u </a:t>
            </a:r>
            <a:r>
              <a:rPr lang="cs-CZ" dirty="0" err="1" smtClean="0"/>
              <a:t>pr</a:t>
            </a:r>
            <a:r>
              <a:rPr lang="cs-CZ" dirty="0" smtClean="0"/>
              <a:t>. z vad (§ 628)</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264</a:t>
            </a:fld>
            <a:endParaRPr lang="cs-CZ"/>
          </a:p>
        </p:txBody>
      </p:sp>
    </p:spTree>
    <p:extLst>
      <p:ext uri="{BB962C8B-B14F-4D97-AF65-F5344CB8AC3E}">
        <p14:creationId xmlns:p14="http://schemas.microsoft.com/office/powerpoint/2010/main" val="226330387"/>
      </p:ext>
    </p:extLst>
  </p:cSld>
  <p:clrMapOvr>
    <a:masterClrMapping/>
  </p:clrMapOvr>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4997152"/>
          </a:xfrm>
        </p:spPr>
        <p:txBody>
          <a:bodyPr>
            <a:normAutofit/>
          </a:bodyPr>
          <a:lstStyle/>
          <a:p>
            <a:r>
              <a:rPr lang="cs-CZ" dirty="0" smtClean="0"/>
              <a:t>alternativní závazky (§ 1926 </a:t>
            </a:r>
            <a:r>
              <a:rPr lang="cs-CZ" dirty="0" err="1" smtClean="0"/>
              <a:t>an</a:t>
            </a:r>
            <a:r>
              <a:rPr lang="cs-CZ" dirty="0" smtClean="0"/>
              <a:t>.)</a:t>
            </a:r>
          </a:p>
          <a:p>
            <a:pPr lvl="1"/>
            <a:r>
              <a:rPr lang="cs-CZ" dirty="0" smtClean="0"/>
              <a:t>způsob plnění dluhu je </a:t>
            </a:r>
            <a:r>
              <a:rPr lang="cs-CZ" dirty="0"/>
              <a:t>určen až volbou omezenou na </a:t>
            </a:r>
            <a:r>
              <a:rPr lang="cs-CZ" dirty="0" smtClean="0"/>
              <a:t>alternativy</a:t>
            </a:r>
          </a:p>
          <a:p>
            <a:pPr lvl="2"/>
            <a:r>
              <a:rPr lang="cs-CZ" dirty="0"/>
              <a:t>volbu má D (PDV</a:t>
            </a:r>
            <a:r>
              <a:rPr lang="cs-CZ" dirty="0" smtClean="0"/>
              <a:t>), nebo V</a:t>
            </a:r>
          </a:p>
          <a:p>
            <a:pPr lvl="3"/>
            <a:r>
              <a:rPr lang="cs-CZ" dirty="0" smtClean="0"/>
              <a:t>má-li volbu T → jde o závazek podmíněný, ne alternativní</a:t>
            </a:r>
          </a:p>
          <a:p>
            <a:pPr lvl="2"/>
            <a:r>
              <a:rPr lang="cs-CZ" dirty="0" smtClean="0"/>
              <a:t>volba je jednostranné adresované PJ</a:t>
            </a:r>
            <a:endParaRPr lang="cs-CZ" dirty="0"/>
          </a:p>
          <a:p>
            <a:pPr lvl="2"/>
            <a:r>
              <a:rPr lang="cs-CZ" dirty="0" smtClean="0"/>
              <a:t>nevykoná-li strana volbu včas, nabývá </a:t>
            </a:r>
            <a:r>
              <a:rPr lang="cs-CZ" dirty="0" err="1" smtClean="0"/>
              <a:t>pr</a:t>
            </a:r>
            <a:r>
              <a:rPr lang="cs-CZ" dirty="0" smtClean="0"/>
              <a:t>. volby trvale 2.SS (§ 1926/2)</a:t>
            </a:r>
            <a:endParaRPr lang="cs-CZ" dirty="0"/>
          </a:p>
          <a:p>
            <a:pPr lvl="1"/>
            <a:r>
              <a:rPr lang="cs-CZ" dirty="0" smtClean="0"/>
              <a:t>provedením </a:t>
            </a:r>
            <a:r>
              <a:rPr lang="cs-CZ" dirty="0"/>
              <a:t>volby </a:t>
            </a:r>
            <a:r>
              <a:rPr lang="cs-CZ" dirty="0" err="1" smtClean="0"/>
              <a:t>alternativnost</a:t>
            </a:r>
            <a:r>
              <a:rPr lang="cs-CZ" dirty="0" smtClean="0"/>
              <a:t> končí (§ 1926/3)</a:t>
            </a:r>
          </a:p>
          <a:p>
            <a:pPr lvl="2"/>
            <a:r>
              <a:rPr lang="cs-CZ" dirty="0"/>
              <a:t>→ </a:t>
            </a:r>
            <a:r>
              <a:rPr lang="cs-CZ" dirty="0" smtClean="0"/>
              <a:t>nelze část jednoho a část jiného plnění (§ 1927/1; nadbytečný), NSJ</a:t>
            </a:r>
          </a:p>
          <a:p>
            <a:pPr lvl="2"/>
            <a:r>
              <a:rPr lang="cs-CZ" dirty="0" smtClean="0"/>
              <a:t>→ nemožnost zvolené alt. je následnou nemožností plnění (§ 2006)</a:t>
            </a:r>
            <a:endParaRPr lang="cs-CZ" dirty="0"/>
          </a:p>
          <a:p>
            <a:pPr lvl="1"/>
            <a:r>
              <a:rPr lang="cs-CZ" dirty="0" smtClean="0"/>
              <a:t>oprávněný k volbě může odstoupit</a:t>
            </a:r>
            <a:endParaRPr lang="cs-CZ" dirty="0"/>
          </a:p>
          <a:p>
            <a:pPr lvl="2"/>
            <a:r>
              <a:rPr lang="cs-CZ" dirty="0" smtClean="0"/>
              <a:t>pro nemožnost jedné z alt. způsobené 2.SS (i T?)</a:t>
            </a:r>
          </a:p>
          <a:p>
            <a:pPr lvl="2"/>
            <a:r>
              <a:rPr lang="cs-CZ" dirty="0" smtClean="0"/>
              <a:t>pro </a:t>
            </a:r>
            <a:r>
              <a:rPr lang="cs-CZ" dirty="0"/>
              <a:t>zánik </a:t>
            </a:r>
            <a:r>
              <a:rPr lang="cs-CZ" dirty="0" err="1" smtClean="0"/>
              <a:t>alternativnosti</a:t>
            </a:r>
            <a:r>
              <a:rPr lang="cs-CZ" dirty="0" smtClean="0"/>
              <a:t> způsobený (§ 1928)</a:t>
            </a:r>
          </a:p>
          <a:p>
            <a:pPr lvl="3"/>
            <a:r>
              <a:rPr lang="cs-CZ" dirty="0" smtClean="0"/>
              <a:t>druhou stranou</a:t>
            </a:r>
          </a:p>
          <a:p>
            <a:pPr lvl="3"/>
            <a:r>
              <a:rPr lang="cs-CZ" dirty="0" smtClean="0"/>
              <a:t>vyšší mocí</a:t>
            </a:r>
            <a:endParaRPr lang="cs-CZ" dirty="0"/>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265</a:t>
            </a:fld>
            <a:endParaRPr lang="cs-CZ"/>
          </a:p>
        </p:txBody>
      </p:sp>
    </p:spTree>
    <p:extLst>
      <p:ext uri="{BB962C8B-B14F-4D97-AF65-F5344CB8AC3E}">
        <p14:creationId xmlns:p14="http://schemas.microsoft.com/office/powerpoint/2010/main" val="3722603539"/>
      </p:ext>
    </p:extLst>
  </p:cSld>
  <p:clrMapOvr>
    <a:masterClrMapping/>
  </p:clrMapOvr>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dluh se plní vcelku (§ 1930/1)</a:t>
            </a:r>
          </a:p>
          <a:p>
            <a:pPr lvl="1"/>
            <a:r>
              <a:rPr lang="cs-CZ" dirty="0" smtClean="0"/>
              <a:t>částečné plnění musí věřitel přijmout</a:t>
            </a:r>
          </a:p>
          <a:p>
            <a:pPr lvl="2"/>
            <a:r>
              <a:rPr lang="cs-CZ" dirty="0" smtClean="0"/>
              <a:t>x povaha závazku</a:t>
            </a:r>
          </a:p>
          <a:p>
            <a:pPr lvl="2"/>
            <a:r>
              <a:rPr lang="cs-CZ" dirty="0" smtClean="0"/>
              <a:t>x účel smlouvy, musel-li být D alespoň zřejmý</a:t>
            </a:r>
          </a:p>
          <a:p>
            <a:pPr lvl="2"/>
            <a:r>
              <a:rPr lang="cs-CZ" u="sng" dirty="0" smtClean="0"/>
              <a:t>→ D nahradí V zvýšené náklady</a:t>
            </a:r>
          </a:p>
          <a:p>
            <a:r>
              <a:rPr lang="cs-CZ" dirty="0" smtClean="0"/>
              <a:t>ztráta výhody </a:t>
            </a:r>
            <a:r>
              <a:rPr lang="cs-CZ" dirty="0" err="1" smtClean="0"/>
              <a:t>spl</a:t>
            </a:r>
            <a:r>
              <a:rPr lang="cs-CZ" dirty="0" smtClean="0"/>
              <a:t>. (§ 1931)</a:t>
            </a:r>
          </a:p>
          <a:p>
            <a:pPr lvl="1"/>
            <a:r>
              <a:rPr lang="cs-CZ" dirty="0" smtClean="0"/>
              <a:t>nutno ujednat</a:t>
            </a:r>
          </a:p>
          <a:p>
            <a:pPr lvl="1"/>
            <a:r>
              <a:rPr lang="cs-CZ" dirty="0" smtClean="0"/>
              <a:t>uplatnit nejpozději do </a:t>
            </a:r>
            <a:r>
              <a:rPr lang="cs-CZ" dirty="0" err="1" smtClean="0"/>
              <a:t>spl</a:t>
            </a:r>
            <a:r>
              <a:rPr lang="cs-CZ" dirty="0" smtClean="0"/>
              <a:t>. nejbližší příští </a:t>
            </a:r>
            <a:r>
              <a:rPr lang="cs-CZ" dirty="0" err="1" smtClean="0"/>
              <a:t>spl</a:t>
            </a:r>
            <a:r>
              <a:rPr lang="cs-CZ" dirty="0" smtClean="0"/>
              <a:t>.</a:t>
            </a:r>
          </a:p>
          <a:p>
            <a:pPr lvl="2"/>
            <a:r>
              <a:rPr lang="cs-CZ" dirty="0" smtClean="0"/>
              <a:t>x nejde o prekluzi (§ 654)…</a:t>
            </a:r>
          </a:p>
          <a:p>
            <a:pPr lvl="1"/>
            <a:r>
              <a:rPr lang="cs-CZ" dirty="0" smtClean="0"/>
              <a:t>viz. i KS </a:t>
            </a:r>
            <a:r>
              <a:rPr lang="en-US" dirty="0" smtClean="0"/>
              <a:t>&amp; </a:t>
            </a:r>
            <a:r>
              <a:rPr lang="cs-CZ" dirty="0" smtClean="0"/>
              <a:t>výhrada vlastnictví § 2133, Zápůjčka § 2394</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266</a:t>
            </a:fld>
            <a:endParaRPr lang="cs-CZ"/>
          </a:p>
        </p:txBody>
      </p:sp>
    </p:spTree>
    <p:extLst>
      <p:ext uri="{BB962C8B-B14F-4D97-AF65-F5344CB8AC3E}">
        <p14:creationId xmlns:p14="http://schemas.microsoft.com/office/powerpoint/2010/main" val="4012916698"/>
      </p:ext>
    </p:extLst>
  </p:cSld>
  <p:clrMapOvr>
    <a:masterClrMapping/>
  </p:clrMapOvr>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4709120"/>
          </a:xfrm>
        </p:spPr>
        <p:txBody>
          <a:bodyPr>
            <a:normAutofit fontScale="85000" lnSpcReduction="10000"/>
          </a:bodyPr>
          <a:lstStyle/>
          <a:p>
            <a:r>
              <a:rPr lang="cs-CZ" u="sng" dirty="0" smtClean="0"/>
              <a:t>plnění se započte postupně na (§ 1932)</a:t>
            </a:r>
          </a:p>
          <a:p>
            <a:pPr lvl="1"/>
            <a:r>
              <a:rPr lang="cs-CZ" dirty="0" smtClean="0"/>
              <a:t>to, co určil D</a:t>
            </a:r>
          </a:p>
          <a:p>
            <a:pPr lvl="2"/>
            <a:r>
              <a:rPr lang="cs-CZ" dirty="0" smtClean="0"/>
              <a:t>určí-li D, že plní nejprve na jistinu → úročí se náklady i úroky</a:t>
            </a:r>
          </a:p>
          <a:p>
            <a:pPr lvl="1"/>
            <a:r>
              <a:rPr lang="cs-CZ" dirty="0" smtClean="0"/>
              <a:t>příslušenství v pořadí</a:t>
            </a:r>
          </a:p>
          <a:p>
            <a:pPr lvl="2"/>
            <a:r>
              <a:rPr lang="cs-CZ" dirty="0" smtClean="0"/>
              <a:t>již určené náklady spojené s uplatněním pohledávky</a:t>
            </a:r>
          </a:p>
          <a:p>
            <a:pPr lvl="2"/>
            <a:r>
              <a:rPr lang="cs-CZ" dirty="0" smtClean="0"/>
              <a:t>úroky z prodlení</a:t>
            </a:r>
          </a:p>
          <a:p>
            <a:pPr lvl="2"/>
            <a:r>
              <a:rPr lang="cs-CZ" dirty="0" smtClean="0"/>
              <a:t>úroky</a:t>
            </a:r>
          </a:p>
          <a:p>
            <a:pPr lvl="1"/>
            <a:r>
              <a:rPr lang="cs-CZ" dirty="0" smtClean="0"/>
              <a:t>jistinu</a:t>
            </a:r>
          </a:p>
          <a:p>
            <a:r>
              <a:rPr lang="cs-CZ" u="sng" dirty="0" smtClean="0"/>
              <a:t>při mnohosti závazků (§ 1933) se </a:t>
            </a:r>
            <a:r>
              <a:rPr lang="cs-CZ" u="sng" dirty="0"/>
              <a:t>započte </a:t>
            </a:r>
            <a:r>
              <a:rPr lang="cs-CZ" u="sng" dirty="0" smtClean="0"/>
              <a:t>postupně na ten</a:t>
            </a:r>
          </a:p>
          <a:p>
            <a:pPr lvl="1"/>
            <a:r>
              <a:rPr lang="cs-CZ" dirty="0" smtClean="0"/>
              <a:t>obecně</a:t>
            </a:r>
          </a:p>
          <a:p>
            <a:pPr lvl="2"/>
            <a:r>
              <a:rPr lang="cs-CZ" dirty="0" smtClean="0"/>
              <a:t>který D určil</a:t>
            </a:r>
          </a:p>
          <a:p>
            <a:pPr lvl="2"/>
            <a:r>
              <a:rPr lang="cs-CZ" dirty="0" smtClean="0"/>
              <a:t>o jehož splnění V již upomenul</a:t>
            </a:r>
          </a:p>
          <a:p>
            <a:pPr lvl="2"/>
            <a:r>
              <a:rPr lang="cs-CZ" dirty="0" smtClean="0"/>
              <a:t>nejméně zajištěný (x utvrzený není zajištěný)</a:t>
            </a:r>
          </a:p>
          <a:p>
            <a:pPr lvl="2"/>
            <a:r>
              <a:rPr lang="cs-CZ" dirty="0" smtClean="0"/>
              <a:t>nejdříve splatný</a:t>
            </a:r>
          </a:p>
          <a:p>
            <a:pPr lvl="1"/>
            <a:r>
              <a:rPr lang="cs-CZ" dirty="0" smtClean="0"/>
              <a:t>placení </a:t>
            </a:r>
            <a:r>
              <a:rPr lang="en-US" dirty="0" smtClean="0"/>
              <a:t>&amp;</a:t>
            </a:r>
            <a:r>
              <a:rPr lang="cs-CZ" dirty="0" smtClean="0"/>
              <a:t> NŠ</a:t>
            </a:r>
            <a:r>
              <a:rPr lang="en-US" dirty="0" smtClean="0"/>
              <a:t> </a:t>
            </a:r>
            <a:r>
              <a:rPr lang="cs-CZ" dirty="0" smtClean="0"/>
              <a:t>(§ 1933/2)</a:t>
            </a:r>
          </a:p>
          <a:p>
            <a:pPr lvl="2"/>
            <a:r>
              <a:rPr lang="cs-CZ" dirty="0" smtClean="0"/>
              <a:t>závazek, jehož porušením </a:t>
            </a:r>
            <a:r>
              <a:rPr lang="cs-CZ" dirty="0" err="1" smtClean="0"/>
              <a:t>pov</a:t>
            </a:r>
            <a:r>
              <a:rPr lang="cs-CZ" dirty="0" smtClean="0"/>
              <a:t>. k NŠ vznikla</a:t>
            </a:r>
          </a:p>
          <a:p>
            <a:pPr lvl="2"/>
            <a:r>
              <a:rPr lang="cs-CZ" dirty="0" smtClean="0"/>
              <a:t>NŠ</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267</a:t>
            </a:fld>
            <a:endParaRPr lang="cs-CZ"/>
          </a:p>
        </p:txBody>
      </p:sp>
    </p:spTree>
    <p:extLst>
      <p:ext uri="{BB962C8B-B14F-4D97-AF65-F5344CB8AC3E}">
        <p14:creationId xmlns:p14="http://schemas.microsoft.com/office/powerpoint/2010/main" val="3745976458"/>
      </p:ext>
    </p:extLst>
  </p:cSld>
  <p:clrMapOvr>
    <a:masterClrMapping/>
  </p:clrMapOvr>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plnění od jiné osoby</a:t>
            </a:r>
          </a:p>
          <a:p>
            <a:pPr lvl="1"/>
            <a:r>
              <a:rPr lang="cs-CZ" dirty="0" smtClean="0"/>
              <a:t>D odpovídá jako by plnil sám (§ 1935)</a:t>
            </a:r>
          </a:p>
          <a:p>
            <a:pPr lvl="1"/>
            <a:r>
              <a:rPr lang="cs-CZ" dirty="0" smtClean="0"/>
              <a:t>V povinen přijmout (§ 1936/1)</a:t>
            </a:r>
          </a:p>
          <a:p>
            <a:pPr lvl="2"/>
            <a:r>
              <a:rPr lang="cs-CZ" dirty="0" smtClean="0"/>
              <a:t>x bez souhlasu dlužníka</a:t>
            </a:r>
          </a:p>
          <a:p>
            <a:pPr lvl="2"/>
            <a:r>
              <a:rPr lang="cs-CZ" dirty="0" smtClean="0"/>
              <a:t>x osobní plnění D</a:t>
            </a:r>
          </a:p>
          <a:p>
            <a:pPr lvl="1"/>
            <a:r>
              <a:rPr lang="cs-CZ" dirty="0" smtClean="0"/>
              <a:t>plní-li, kdo nezajistil, může požadovat postoupení pohledávky V</a:t>
            </a:r>
          </a:p>
          <a:p>
            <a:r>
              <a:rPr lang="cs-CZ" dirty="0" smtClean="0"/>
              <a:t>plnění od zajistitele (§ 1937)</a:t>
            </a:r>
          </a:p>
          <a:p>
            <a:pPr lvl="1"/>
            <a:r>
              <a:rPr lang="cs-CZ" dirty="0" smtClean="0"/>
              <a:t>V povinen přijmout i bez souhlasu D</a:t>
            </a:r>
          </a:p>
          <a:p>
            <a:pPr lvl="1"/>
            <a:r>
              <a:rPr lang="cs-CZ" dirty="0" smtClean="0"/>
              <a:t>subrogace (§ 1937/2)</a:t>
            </a:r>
          </a:p>
          <a:p>
            <a:pPr lvl="1"/>
            <a:r>
              <a:rPr lang="cs-CZ" dirty="0" smtClean="0"/>
              <a:t>splní-li zástavní D, nepromlčí se jeho </a:t>
            </a:r>
            <a:r>
              <a:rPr lang="cs-CZ" dirty="0" err="1" smtClean="0"/>
              <a:t>pr</a:t>
            </a:r>
            <a:r>
              <a:rPr lang="cs-CZ" dirty="0" smtClean="0"/>
              <a:t>. dříve než za 6 měsíců po splnění (§ 644)</a:t>
            </a:r>
          </a:p>
          <a:p>
            <a:r>
              <a:rPr lang="cs-CZ" dirty="0" smtClean="0"/>
              <a:t>částečné plnění od T (§ 1938)</a:t>
            </a:r>
          </a:p>
          <a:p>
            <a:pPr lvl="1"/>
            <a:r>
              <a:rPr lang="cs-CZ" dirty="0" smtClean="0"/>
              <a:t>přednost původního V před T</a:t>
            </a:r>
          </a:p>
          <a:p>
            <a:pPr lvl="2"/>
            <a:r>
              <a:rPr lang="cs-CZ" dirty="0" smtClean="0"/>
              <a:t>x V se zaručil, že T bude nahrazeno, co za D plnil</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268</a:t>
            </a:fld>
            <a:endParaRPr lang="cs-CZ"/>
          </a:p>
        </p:txBody>
      </p:sp>
    </p:spTree>
    <p:extLst>
      <p:ext uri="{BB962C8B-B14F-4D97-AF65-F5344CB8AC3E}">
        <p14:creationId xmlns:p14="http://schemas.microsoft.com/office/powerpoint/2010/main" val="1406022642"/>
      </p:ext>
    </p:extLst>
  </p:cSld>
  <p:clrMapOvr>
    <a:masterClrMapping/>
  </p:clrMapOvr>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kvitance (§ 1949; § 333 </a:t>
            </a:r>
            <a:r>
              <a:rPr lang="cs-CZ" dirty="0" err="1" smtClean="0"/>
              <a:t>ObchZ</a:t>
            </a:r>
            <a:r>
              <a:rPr lang="cs-CZ" dirty="0" smtClean="0"/>
              <a:t>; § 569 SOZ)</a:t>
            </a:r>
          </a:p>
          <a:p>
            <a:pPr lvl="1"/>
            <a:r>
              <a:rPr lang="cs-CZ" dirty="0" smtClean="0"/>
              <a:t>náležitosti</a:t>
            </a:r>
          </a:p>
          <a:p>
            <a:pPr lvl="2"/>
            <a:r>
              <a:rPr lang="cs-CZ" dirty="0" smtClean="0"/>
              <a:t>jméno D a V</a:t>
            </a:r>
          </a:p>
          <a:p>
            <a:pPr lvl="2"/>
            <a:r>
              <a:rPr lang="cs-CZ" dirty="0" smtClean="0"/>
              <a:t>předmět plnění</a:t>
            </a:r>
          </a:p>
          <a:p>
            <a:pPr lvl="2"/>
            <a:r>
              <a:rPr lang="cs-CZ" dirty="0" smtClean="0"/>
              <a:t>místo a čas plnění</a:t>
            </a:r>
          </a:p>
          <a:p>
            <a:pPr lvl="1"/>
            <a:r>
              <a:rPr lang="cs-CZ" u="sng" dirty="0" smtClean="0"/>
              <a:t>je-li vydána na jistinu, PDV vyrovnání příslušenství </a:t>
            </a:r>
          </a:p>
          <a:p>
            <a:pPr lvl="1"/>
            <a:r>
              <a:rPr lang="cs-CZ" u="sng" dirty="0" smtClean="0"/>
              <a:t>při opakovaném plnění PDV splnění dříve splatného (§ 1950)</a:t>
            </a:r>
          </a:p>
          <a:p>
            <a:pPr lvl="1"/>
            <a:r>
              <a:rPr lang="cs-CZ" dirty="0"/>
              <a:t>odmítne-li V vydat, </a:t>
            </a:r>
            <a:r>
              <a:rPr lang="cs-CZ" dirty="0" smtClean="0"/>
              <a:t>D </a:t>
            </a:r>
            <a:r>
              <a:rPr lang="cs-CZ" dirty="0"/>
              <a:t>může </a:t>
            </a:r>
            <a:r>
              <a:rPr lang="cs-CZ" dirty="0" smtClean="0"/>
              <a:t>odepřít </a:t>
            </a:r>
            <a:r>
              <a:rPr lang="cs-CZ" dirty="0"/>
              <a:t>plnit</a:t>
            </a:r>
          </a:p>
          <a:p>
            <a:pPr lvl="2"/>
            <a:r>
              <a:rPr lang="cs-CZ" dirty="0" smtClean="0"/>
              <a:t>→ mora </a:t>
            </a:r>
            <a:r>
              <a:rPr lang="cs-CZ" dirty="0" err="1"/>
              <a:t>creditoris</a:t>
            </a:r>
            <a:r>
              <a:rPr lang="cs-CZ" dirty="0"/>
              <a:t> - D </a:t>
            </a:r>
            <a:r>
              <a:rPr lang="cs-CZ" dirty="0" smtClean="0"/>
              <a:t>oprávněn k náhradnímu splnění (§ 1953)</a:t>
            </a:r>
          </a:p>
          <a:p>
            <a:r>
              <a:rPr lang="cs-CZ" dirty="0" smtClean="0"/>
              <a:t>plnění jinému, který (§ 1951)</a:t>
            </a:r>
          </a:p>
          <a:p>
            <a:pPr lvl="1"/>
            <a:r>
              <a:rPr lang="cs-CZ" dirty="0" smtClean="0"/>
              <a:t>předloží </a:t>
            </a:r>
            <a:r>
              <a:rPr lang="cs-CZ" dirty="0" err="1" smtClean="0"/>
              <a:t>Vovo</a:t>
            </a:r>
            <a:r>
              <a:rPr lang="cs-CZ" dirty="0" smtClean="0"/>
              <a:t> potvrzení, že je oprávněn plnění přijmout</a:t>
            </a:r>
          </a:p>
          <a:p>
            <a:pPr lvl="1"/>
            <a:r>
              <a:rPr lang="cs-CZ" dirty="0" smtClean="0"/>
              <a:t>vydá-li kvitanci, vystavenou V</a:t>
            </a:r>
          </a:p>
          <a:p>
            <a:pPr lvl="1"/>
            <a:r>
              <a:rPr lang="cs-CZ" dirty="0"/>
              <a:t>x D věděl, že </a:t>
            </a:r>
            <a:r>
              <a:rPr lang="cs-CZ" dirty="0" smtClean="0"/>
              <a:t>předkladatel potvrzení není oprávněný</a:t>
            </a:r>
          </a:p>
          <a:p>
            <a:r>
              <a:rPr lang="cs-CZ" dirty="0" smtClean="0"/>
              <a:t>dlužní úpis (§ 1952) musí V</a:t>
            </a:r>
          </a:p>
          <a:p>
            <a:pPr lvl="1"/>
            <a:r>
              <a:rPr lang="cs-CZ" dirty="0" smtClean="0"/>
              <a:t>při splnění vrátit D dlužní úpis</a:t>
            </a:r>
          </a:p>
          <a:p>
            <a:pPr lvl="1"/>
            <a:r>
              <a:rPr lang="cs-CZ" dirty="0" smtClean="0"/>
              <a:t>částečné plnění na dlužním úpisu vyznačit</a:t>
            </a:r>
          </a:p>
          <a:p>
            <a:pPr lvl="1"/>
            <a:r>
              <a:rPr lang="cs-CZ" dirty="0" smtClean="0"/>
              <a:t>x D může požadovat potvrzení o pozbytí platnosti dlužního úpisu</a:t>
            </a:r>
          </a:p>
          <a:p>
            <a:pPr lvl="1"/>
            <a:r>
              <a:rPr lang="cs-CZ" dirty="0" smtClean="0"/>
              <a:t>obdrží-li D dlužní úpis bez kvitance, PDV splnění dluhu</a:t>
            </a:r>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269</a:t>
            </a:fld>
            <a:endParaRPr lang="cs-CZ"/>
          </a:p>
        </p:txBody>
      </p:sp>
    </p:spTree>
    <p:extLst>
      <p:ext uri="{BB962C8B-B14F-4D97-AF65-F5344CB8AC3E}">
        <p14:creationId xmlns:p14="http://schemas.microsoft.com/office/powerpoint/2010/main" val="35423576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8</a:t>
            </a:r>
            <a:endParaRPr lang="cs-CZ" dirty="0"/>
          </a:p>
        </p:txBody>
      </p:sp>
      <p:sp>
        <p:nvSpPr>
          <p:cNvPr id="3" name="Zástupný symbol pro obsah 2"/>
          <p:cNvSpPr>
            <a:spLocks noGrp="1"/>
          </p:cNvSpPr>
          <p:nvPr>
            <p:ph idx="1"/>
          </p:nvPr>
        </p:nvSpPr>
        <p:spPr/>
        <p:txBody>
          <a:bodyPr/>
          <a:lstStyle/>
          <a:p>
            <a:r>
              <a:rPr lang="cs-CZ" dirty="0" smtClean="0"/>
              <a:t>abusus </a:t>
            </a:r>
            <a:r>
              <a:rPr lang="cs-CZ" dirty="0" err="1" smtClean="0"/>
              <a:t>iuris</a:t>
            </a:r>
            <a:endParaRPr lang="cs-CZ" dirty="0" smtClean="0"/>
          </a:p>
          <a:p>
            <a:pPr lvl="1"/>
            <a:r>
              <a:rPr lang="cs-CZ" dirty="0" err="1"/>
              <a:t>neminem</a:t>
            </a:r>
            <a:r>
              <a:rPr lang="cs-CZ" dirty="0"/>
              <a:t> </a:t>
            </a:r>
            <a:r>
              <a:rPr lang="cs-CZ" dirty="0" err="1"/>
              <a:t>laedit</a:t>
            </a:r>
            <a:r>
              <a:rPr lang="cs-CZ" dirty="0"/>
              <a:t>, qui iure </a:t>
            </a:r>
            <a:r>
              <a:rPr lang="cs-CZ" dirty="0" err="1"/>
              <a:t>suo</a:t>
            </a:r>
            <a:r>
              <a:rPr lang="cs-CZ" dirty="0"/>
              <a:t> </a:t>
            </a:r>
            <a:r>
              <a:rPr lang="cs-CZ" dirty="0" err="1" smtClean="0"/>
              <a:t>utitur</a:t>
            </a:r>
            <a:r>
              <a:rPr lang="cs-CZ" dirty="0" smtClean="0"/>
              <a:t> </a:t>
            </a:r>
          </a:p>
          <a:p>
            <a:pPr lvl="1"/>
            <a:r>
              <a:rPr lang="cs-CZ" dirty="0" smtClean="0"/>
              <a:t>male </a:t>
            </a:r>
            <a:r>
              <a:rPr lang="cs-CZ" dirty="0" err="1" smtClean="0"/>
              <a:t>enim</a:t>
            </a:r>
            <a:r>
              <a:rPr lang="cs-CZ" dirty="0" smtClean="0"/>
              <a:t> nostro iure </a:t>
            </a:r>
            <a:r>
              <a:rPr lang="cs-CZ" dirty="0" err="1" smtClean="0"/>
              <a:t>uti</a:t>
            </a:r>
            <a:r>
              <a:rPr lang="cs-CZ" dirty="0" smtClean="0"/>
              <a:t> non </a:t>
            </a:r>
            <a:r>
              <a:rPr lang="cs-CZ" dirty="0" err="1" smtClean="0"/>
              <a:t>debemus</a:t>
            </a:r>
            <a:r>
              <a:rPr lang="cs-CZ" dirty="0" smtClean="0"/>
              <a:t> (</a:t>
            </a:r>
            <a:r>
              <a:rPr lang="cs-CZ" dirty="0" err="1" smtClean="0"/>
              <a:t>Gai</a:t>
            </a:r>
            <a:r>
              <a:rPr lang="cs-CZ" dirty="0" smtClean="0"/>
              <a:t>. 1, 53)</a:t>
            </a:r>
          </a:p>
          <a:p>
            <a:pPr lvl="1"/>
            <a:r>
              <a:rPr lang="cs-CZ" dirty="0" smtClean="0"/>
              <a:t>→ zneužití práva není jeho výkonem, ale protiprávním činem, proto nepožívá právní ochrany</a:t>
            </a:r>
          </a:p>
          <a:p>
            <a:pPr lvl="1"/>
            <a:r>
              <a:rPr lang="cs-CZ" dirty="0" smtClean="0"/>
              <a:t>vztahuje se na osobní i majetková práva</a:t>
            </a:r>
          </a:p>
          <a:p>
            <a:pPr lvl="1"/>
            <a:r>
              <a:rPr lang="cs-CZ" dirty="0" smtClean="0"/>
              <a:t>předejít zneužití zákazu zneužití má slovo „zjevné“</a:t>
            </a:r>
          </a:p>
          <a:p>
            <a:pPr lvl="1"/>
            <a:r>
              <a:rPr lang="cs-CZ" dirty="0" smtClean="0"/>
              <a:t>„Za zneužití práva je nutné považovat i jednání, jehož cílem není dosažení účelu a smyslu sledovaného právní normou, nýbrž které je v rozporu s ustálenými dobrými mravy vedeno přímým úmyslem způsobit jinému účastníku újmu či se na jeho úkor obohatit. “ (</a:t>
            </a:r>
            <a:r>
              <a:rPr lang="pl-PL" dirty="0"/>
              <a:t>IV.ÚS </a:t>
            </a:r>
            <a:r>
              <a:rPr lang="pl-PL" dirty="0" smtClean="0"/>
              <a:t>3402/13 z 4</a:t>
            </a:r>
            <a:r>
              <a:rPr lang="pl-PL" dirty="0"/>
              <a:t>. 6. </a:t>
            </a:r>
            <a:r>
              <a:rPr lang="pl-PL" dirty="0" smtClean="0"/>
              <a:t>2014 </a:t>
            </a:r>
            <a:r>
              <a:rPr lang="cs-CZ" dirty="0" smtClean="0"/>
              <a:t>bod 25)</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27</a:t>
            </a:fld>
            <a:endParaRPr lang="cs-CZ"/>
          </a:p>
        </p:txBody>
      </p:sp>
    </p:spTree>
    <p:extLst>
      <p:ext uri="{BB962C8B-B14F-4D97-AF65-F5344CB8AC3E}">
        <p14:creationId xmlns:p14="http://schemas.microsoft.com/office/powerpoint/2010/main" val="1726562121"/>
      </p:ext>
    </p:extLst>
  </p:cSld>
  <p:clrMapOvr>
    <a:masterClrMapping/>
  </p:clrMapOvr>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náhradní plnění (§ 1953)</a:t>
            </a:r>
          </a:p>
          <a:p>
            <a:pPr lvl="1"/>
            <a:r>
              <a:rPr lang="cs-CZ" dirty="0" smtClean="0"/>
              <a:t>V neznámý nebo nepřítomný</a:t>
            </a:r>
          </a:p>
          <a:p>
            <a:pPr lvl="1"/>
            <a:r>
              <a:rPr lang="cs-CZ" dirty="0" smtClean="0"/>
              <a:t>odmítl bezdůvodně plnění přijmout</a:t>
            </a:r>
          </a:p>
          <a:p>
            <a:pPr lvl="1"/>
            <a:r>
              <a:rPr lang="cs-CZ" dirty="0" smtClean="0"/>
              <a:t>D bez své viny v nejistotě, kdo je V</a:t>
            </a:r>
          </a:p>
          <a:p>
            <a:pPr lvl="1"/>
            <a:r>
              <a:rPr lang="cs-CZ" dirty="0" smtClean="0"/>
              <a:t>z jiných důležitých příčin na straně V</a:t>
            </a:r>
          </a:p>
          <a:p>
            <a:pPr lvl="1"/>
            <a:r>
              <a:rPr lang="cs-CZ" dirty="0" smtClean="0"/>
              <a:t>→ D oprávněn složit předmět plnění do soudní úschovy</a:t>
            </a:r>
          </a:p>
          <a:p>
            <a:pPr lvl="2"/>
            <a:r>
              <a:rPr lang="cs-CZ" dirty="0" smtClean="0"/>
              <a:t>účelné náklady nese V</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270</a:t>
            </a:fld>
            <a:endParaRPr lang="cs-CZ"/>
          </a:p>
        </p:txBody>
      </p:sp>
    </p:spTree>
    <p:extLst>
      <p:ext uri="{BB962C8B-B14F-4D97-AF65-F5344CB8AC3E}">
        <p14:creationId xmlns:p14="http://schemas.microsoft.com/office/powerpoint/2010/main" val="1067130493"/>
      </p:ext>
    </p:extLst>
  </p:cSld>
  <p:clrMapOvr>
    <a:masterClrMapping/>
  </p:clrMapOvr>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4997152"/>
          </a:xfrm>
        </p:spPr>
        <p:txBody>
          <a:bodyPr>
            <a:normAutofit lnSpcReduction="10000"/>
          </a:bodyPr>
          <a:lstStyle/>
          <a:p>
            <a:r>
              <a:rPr lang="cs-CZ" dirty="0" smtClean="0"/>
              <a:t>stanovené místo plnění (§ 1954; </a:t>
            </a:r>
            <a:r>
              <a:rPr lang="cs-CZ" dirty="0" err="1" smtClean="0"/>
              <a:t>splniště</a:t>
            </a:r>
            <a:r>
              <a:rPr lang="cs-CZ" dirty="0" smtClean="0"/>
              <a:t>) dle</a:t>
            </a:r>
          </a:p>
          <a:p>
            <a:pPr lvl="1"/>
            <a:r>
              <a:rPr lang="cs-CZ" dirty="0" smtClean="0"/>
              <a:t>smlouvy</a:t>
            </a:r>
          </a:p>
          <a:p>
            <a:pPr lvl="1"/>
            <a:r>
              <a:rPr lang="cs-CZ" dirty="0" smtClean="0"/>
              <a:t>povahy závazku nebo účelu plnění</a:t>
            </a:r>
          </a:p>
          <a:p>
            <a:pPr lvl="1"/>
            <a:r>
              <a:rPr lang="cs-CZ" dirty="0" smtClean="0"/>
              <a:t>zákona (§ 1955; § 336 </a:t>
            </a:r>
            <a:r>
              <a:rPr lang="cs-CZ" dirty="0" err="1" smtClean="0"/>
              <a:t>ObchZ</a:t>
            </a:r>
            <a:r>
              <a:rPr lang="cs-CZ" dirty="0" smtClean="0"/>
              <a:t>)</a:t>
            </a:r>
          </a:p>
          <a:p>
            <a:pPr lvl="2"/>
            <a:r>
              <a:rPr lang="cs-CZ" dirty="0" smtClean="0"/>
              <a:t>nepeněžitý dluh – bydliště nebo sídlo D (odnosný dluh)</a:t>
            </a:r>
          </a:p>
          <a:p>
            <a:pPr lvl="2"/>
            <a:r>
              <a:rPr lang="cs-CZ" dirty="0" smtClean="0"/>
              <a:t>peněžitý dluh – bydliště nebo sídlo V (</a:t>
            </a:r>
            <a:r>
              <a:rPr lang="cs-CZ" dirty="0" err="1" smtClean="0"/>
              <a:t>donosný</a:t>
            </a:r>
            <a:r>
              <a:rPr lang="cs-CZ" dirty="0" smtClean="0"/>
              <a:t> dluh)</a:t>
            </a:r>
          </a:p>
          <a:p>
            <a:pPr lvl="2"/>
            <a:r>
              <a:rPr lang="cs-CZ" dirty="0" smtClean="0"/>
              <a:t>závazek vzniklý při provozu závodu nebo provozovny (D)</a:t>
            </a:r>
          </a:p>
          <a:p>
            <a:pPr lvl="3"/>
            <a:r>
              <a:rPr lang="cs-CZ" dirty="0" smtClean="0"/>
              <a:t>v místě závodu nebo provozovny D</a:t>
            </a:r>
          </a:p>
          <a:p>
            <a:pPr lvl="1"/>
            <a:r>
              <a:rPr lang="cs-CZ" dirty="0" smtClean="0"/>
              <a:t>(sídlo </a:t>
            </a:r>
            <a:r>
              <a:rPr lang="cs-CZ" dirty="0"/>
              <a:t>má i podnikatel FO (§ 429</a:t>
            </a:r>
            <a:r>
              <a:rPr lang="cs-CZ" dirty="0" smtClean="0"/>
              <a:t>))</a:t>
            </a:r>
          </a:p>
          <a:p>
            <a:r>
              <a:rPr lang="cs-CZ" dirty="0" smtClean="0"/>
              <a:t>následná změna lokace V </a:t>
            </a:r>
            <a:r>
              <a:rPr lang="cs-CZ" dirty="0" err="1" smtClean="0"/>
              <a:t>donosného</a:t>
            </a:r>
            <a:r>
              <a:rPr lang="cs-CZ" dirty="0" smtClean="0"/>
              <a:t> dluhu (§ 1956; § 337/2 </a:t>
            </a:r>
            <a:r>
              <a:rPr lang="cs-CZ" dirty="0" err="1" smtClean="0"/>
              <a:t>ObchZ</a:t>
            </a:r>
            <a:r>
              <a:rPr lang="cs-CZ" dirty="0" smtClean="0"/>
              <a:t>)</a:t>
            </a:r>
          </a:p>
          <a:p>
            <a:pPr lvl="1"/>
            <a:r>
              <a:rPr lang="cs-CZ" dirty="0" smtClean="0"/>
              <a:t>V nese zvýšené náklady a nebezpečí, které tím D vzniknou</a:t>
            </a:r>
          </a:p>
          <a:p>
            <a:r>
              <a:rPr lang="cs-CZ" dirty="0" smtClean="0"/>
              <a:t>plnění peněž. dluhu „na účet“ nebo pošt. poukazem (§ 1957)</a:t>
            </a:r>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271</a:t>
            </a:fld>
            <a:endParaRPr lang="cs-CZ"/>
          </a:p>
        </p:txBody>
      </p:sp>
    </p:spTree>
    <p:extLst>
      <p:ext uri="{BB962C8B-B14F-4D97-AF65-F5344CB8AC3E}">
        <p14:creationId xmlns:p14="http://schemas.microsoft.com/office/powerpoint/2010/main" val="758385069"/>
      </p:ext>
    </p:extLst>
  </p:cSld>
  <p:clrMapOvr>
    <a:masterClrMapping/>
  </p:clrMapOvr>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4925144"/>
          </a:xfrm>
        </p:spPr>
        <p:txBody>
          <a:bodyPr>
            <a:normAutofit/>
          </a:bodyPr>
          <a:lstStyle/>
          <a:p>
            <a:r>
              <a:rPr lang="cs-CZ" dirty="0" smtClean="0"/>
              <a:t>čas plnění (§ 1958; splatnost)</a:t>
            </a:r>
          </a:p>
          <a:p>
            <a:pPr lvl="1"/>
            <a:r>
              <a:rPr lang="cs-CZ" dirty="0" smtClean="0"/>
              <a:t>ujednán nebo jinak stanoven (D povinen plnit i bez vyzvání)</a:t>
            </a:r>
          </a:p>
          <a:p>
            <a:pPr lvl="2"/>
            <a:r>
              <a:rPr lang="cs-CZ" dirty="0" smtClean="0"/>
              <a:t>neplyne-li jinak z ustálené přechozí praxe stran či ze zvyklostí (PDV; § 1959; § 415 </a:t>
            </a:r>
            <a:r>
              <a:rPr lang="cs-CZ" dirty="0" err="1" smtClean="0"/>
              <a:t>ObchZ</a:t>
            </a:r>
            <a:r>
              <a:rPr lang="cs-CZ" dirty="0" smtClean="0"/>
              <a:t>)</a:t>
            </a:r>
          </a:p>
          <a:p>
            <a:pPr lvl="3"/>
            <a:r>
              <a:rPr lang="cs-CZ" dirty="0" smtClean="0"/>
              <a:t>"</a:t>
            </a:r>
            <a:r>
              <a:rPr lang="cs-CZ" dirty="0"/>
              <a:t>začátkem období" prvních deset dnů tohoto období,</a:t>
            </a:r>
          </a:p>
          <a:p>
            <a:pPr lvl="3"/>
            <a:r>
              <a:rPr lang="cs-CZ" dirty="0" smtClean="0"/>
              <a:t>"</a:t>
            </a:r>
            <a:r>
              <a:rPr lang="cs-CZ" dirty="0"/>
              <a:t>polovinou měsíce" období od 10. do 20. dne v měsíci,</a:t>
            </a:r>
          </a:p>
          <a:p>
            <a:pPr lvl="3"/>
            <a:r>
              <a:rPr lang="cs-CZ" dirty="0" smtClean="0"/>
              <a:t>"</a:t>
            </a:r>
            <a:r>
              <a:rPr lang="cs-CZ" dirty="0"/>
              <a:t>polovinou čtvrtletí" druhý měsíc čtvrtletí,</a:t>
            </a:r>
          </a:p>
          <a:p>
            <a:pPr lvl="3"/>
            <a:r>
              <a:rPr lang="cs-CZ" dirty="0" smtClean="0"/>
              <a:t>"</a:t>
            </a:r>
            <a:r>
              <a:rPr lang="cs-CZ" dirty="0"/>
              <a:t>konec období" posledních deset dnů období,</a:t>
            </a:r>
          </a:p>
          <a:p>
            <a:pPr lvl="3"/>
            <a:r>
              <a:rPr lang="cs-CZ" dirty="0" smtClean="0"/>
              <a:t>„ihned</a:t>
            </a:r>
            <a:r>
              <a:rPr lang="cs-CZ" dirty="0"/>
              <a:t>" dobu do pěti dnů, avšak při dodávce potravin nebo surovin dobu do dvou dnů a při dodávce strojírenských výrobků dobu do deseti dnů.</a:t>
            </a:r>
            <a:endParaRPr lang="cs-CZ" dirty="0" smtClean="0"/>
          </a:p>
          <a:p>
            <a:pPr lvl="1"/>
            <a:r>
              <a:rPr lang="cs-CZ" dirty="0" smtClean="0"/>
              <a:t>neujednán</a:t>
            </a:r>
          </a:p>
          <a:p>
            <a:pPr lvl="2"/>
            <a:r>
              <a:rPr lang="cs-CZ" dirty="0" smtClean="0"/>
              <a:t>→ V může požadovat ihned (x ihned dle § 1959/e) NOZ)</a:t>
            </a:r>
          </a:p>
          <a:p>
            <a:pPr lvl="3"/>
            <a:r>
              <a:rPr lang="cs-CZ" dirty="0" smtClean="0"/>
              <a:t>→ D povinen splnit bez zbytečného odkladu</a:t>
            </a:r>
          </a:p>
          <a:p>
            <a:pPr lvl="1"/>
            <a:r>
              <a:rPr lang="cs-CZ" dirty="0" smtClean="0"/>
              <a:t>má-li ho určit D a neurčí jej v přiměřené době (§ 1960; § 564 SOZ )</a:t>
            </a:r>
          </a:p>
          <a:p>
            <a:pPr lvl="2"/>
            <a:r>
              <a:rPr lang="cs-CZ" dirty="0" smtClean="0"/>
              <a:t>→ určí na návrh soud</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272</a:t>
            </a:fld>
            <a:endParaRPr lang="cs-CZ"/>
          </a:p>
        </p:txBody>
      </p:sp>
    </p:spTree>
    <p:extLst>
      <p:ext uri="{BB962C8B-B14F-4D97-AF65-F5344CB8AC3E}">
        <p14:creationId xmlns:p14="http://schemas.microsoft.com/office/powerpoint/2010/main" val="2144117076"/>
      </p:ext>
    </p:extLst>
  </p:cSld>
  <p:clrMapOvr>
    <a:masterClrMapping/>
  </p:clrMapOvr>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141168"/>
          </a:xfrm>
        </p:spPr>
        <p:txBody>
          <a:bodyPr>
            <a:normAutofit lnSpcReduction="10000"/>
          </a:bodyPr>
          <a:lstStyle/>
          <a:p>
            <a:pPr lvl="1"/>
            <a:r>
              <a:rPr lang="cs-CZ" dirty="0" smtClean="0"/>
              <a:t>splnitelnost (§ 1961-1962)</a:t>
            </a:r>
          </a:p>
          <a:p>
            <a:pPr lvl="2"/>
            <a:r>
              <a:rPr lang="cs-CZ" dirty="0" smtClean="0"/>
              <a:t>ujednaná ve prospěch</a:t>
            </a:r>
          </a:p>
          <a:p>
            <a:pPr lvl="3"/>
            <a:r>
              <a:rPr lang="cs-CZ" dirty="0" smtClean="0"/>
              <a:t>obou →</a:t>
            </a:r>
            <a:r>
              <a:rPr lang="cs-CZ" dirty="0"/>
              <a:t> </a:t>
            </a:r>
            <a:r>
              <a:rPr lang="cs-CZ" dirty="0" smtClean="0"/>
              <a:t>předčasně </a:t>
            </a:r>
            <a:r>
              <a:rPr lang="cs-CZ" dirty="0"/>
              <a:t>nelze </a:t>
            </a:r>
            <a:r>
              <a:rPr lang="cs-CZ" dirty="0" smtClean="0"/>
              <a:t>požadovat ani plnit</a:t>
            </a:r>
          </a:p>
          <a:p>
            <a:pPr lvl="3"/>
            <a:r>
              <a:rPr lang="cs-CZ" dirty="0" smtClean="0"/>
              <a:t>D → D může předčasně plnit (</a:t>
            </a:r>
            <a:r>
              <a:rPr lang="cs-CZ" dirty="0" err="1" smtClean="0"/>
              <a:t>spec</a:t>
            </a:r>
            <a:r>
              <a:rPr lang="cs-CZ" dirty="0" smtClean="0"/>
              <a:t>. PDV u díla § 2590/2)</a:t>
            </a:r>
          </a:p>
          <a:p>
            <a:pPr lvl="3"/>
            <a:r>
              <a:rPr lang="cs-CZ" dirty="0" smtClean="0"/>
              <a:t>V → V může předčasně požadovat</a:t>
            </a:r>
          </a:p>
          <a:p>
            <a:pPr lvl="2"/>
            <a:r>
              <a:rPr lang="cs-CZ" dirty="0" smtClean="0"/>
              <a:t>jinak PDN ve prospěch obou</a:t>
            </a:r>
          </a:p>
          <a:p>
            <a:pPr lvl="3"/>
            <a:r>
              <a:rPr lang="cs-CZ" dirty="0" smtClean="0"/>
              <a:t>x vylučuje-li to povaha plnění</a:t>
            </a:r>
          </a:p>
          <a:p>
            <a:pPr lvl="1"/>
            <a:r>
              <a:rPr lang="cs-CZ" dirty="0" smtClean="0"/>
              <a:t>plnění peněžitého dluhu před stanoveným časem a úroky (§ 1967)</a:t>
            </a:r>
          </a:p>
          <a:p>
            <a:pPr lvl="1"/>
            <a:r>
              <a:rPr lang="cs-CZ" dirty="0"/>
              <a:t>omezení opožděných plateb (§ </a:t>
            </a:r>
            <a:r>
              <a:rPr lang="cs-CZ" dirty="0" smtClean="0"/>
              <a:t>1963;x </a:t>
            </a:r>
            <a:r>
              <a:rPr lang="cs-CZ" dirty="0"/>
              <a:t>splátky § 1966)</a:t>
            </a:r>
          </a:p>
          <a:p>
            <a:pPr lvl="2"/>
            <a:r>
              <a:rPr lang="cs-CZ" dirty="0"/>
              <a:t>dle bodu 11 odůvodnění směrnice 2011/7/EU je „dodávkou a službou“ i plánování a provádění veřejných stavebních prací a výstavba a inženýrské stavitelství</a:t>
            </a:r>
          </a:p>
          <a:p>
            <a:pPr lvl="2"/>
            <a:r>
              <a:rPr lang="cs-CZ" dirty="0"/>
              <a:t>veřejnoprávní korporací je </a:t>
            </a:r>
            <a:r>
              <a:rPr lang="cs-CZ" dirty="0" smtClean="0"/>
              <a:t>dle ADZ 779 orgán </a:t>
            </a:r>
            <a:r>
              <a:rPr lang="cs-CZ" dirty="0"/>
              <a:t>veřejné moci dle čl. </a:t>
            </a:r>
            <a:r>
              <a:rPr lang="cs-CZ" dirty="0" smtClean="0"/>
              <a:t>2/2</a:t>
            </a:r>
            <a:r>
              <a:rPr lang="cs-CZ" dirty="0"/>
              <a:t>. </a:t>
            </a:r>
            <a:r>
              <a:rPr lang="cs-CZ" dirty="0" smtClean="0"/>
              <a:t>směrnice</a:t>
            </a:r>
          </a:p>
          <a:p>
            <a:pPr lvl="3"/>
            <a:r>
              <a:rPr lang="cs-CZ" dirty="0" smtClean="0"/>
              <a:t>tím </a:t>
            </a:r>
            <a:r>
              <a:rPr lang="cs-CZ" dirty="0"/>
              <a:t>je jakýkoli veřejný zadavatel, jak je definován v čl. 2 odst. 1 písm. a) směrnice 2004/17/ES a v čl. 1 odst. 9 směrnice 2004/18/ES, bez ohledu na předmět nebo hodnotu </a:t>
            </a:r>
            <a:r>
              <a:rPr lang="cs-CZ" dirty="0" smtClean="0"/>
              <a:t>smlouvy</a:t>
            </a:r>
          </a:p>
          <a:p>
            <a:pPr lvl="3"/>
            <a:r>
              <a:rPr lang="cs-CZ" dirty="0" smtClean="0"/>
              <a:t>x § 20 NOZ (PO veřejného práva) + § 210 (korporace)</a:t>
            </a:r>
          </a:p>
          <a:p>
            <a:pPr lvl="3"/>
            <a:endParaRPr lang="cs-CZ" dirty="0"/>
          </a:p>
          <a:p>
            <a:pPr lvl="1"/>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273</a:t>
            </a:fld>
            <a:endParaRPr lang="cs-CZ"/>
          </a:p>
        </p:txBody>
      </p:sp>
    </p:spTree>
    <p:extLst>
      <p:ext uri="{BB962C8B-B14F-4D97-AF65-F5344CB8AC3E}">
        <p14:creationId xmlns:p14="http://schemas.microsoft.com/office/powerpoint/2010/main" val="2735299334"/>
      </p:ext>
    </p:extLst>
  </p:cSld>
  <p:clrMapOvr>
    <a:masterClrMapping/>
  </p:clrMapOvr>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141168"/>
          </a:xfrm>
        </p:spPr>
        <p:txBody>
          <a:bodyPr>
            <a:normAutofit/>
          </a:bodyPr>
          <a:lstStyle/>
          <a:p>
            <a:pPr lvl="2"/>
            <a:r>
              <a:rPr lang="cs-CZ" dirty="0" smtClean="0"/>
              <a:t>mezi podnikatelem (zvl.def. § 420/2) a jiným podnikatelem, </a:t>
            </a:r>
            <a:r>
              <a:rPr lang="cs-CZ" u="sng" dirty="0" smtClean="0"/>
              <a:t>veřejnoprávní korporací, nebo PO  založenou veřejnoprávní korporací, </a:t>
            </a:r>
            <a:r>
              <a:rPr lang="cs-CZ" dirty="0" smtClean="0"/>
              <a:t>je-li obsahem závazku povinnost dodat zboží nebo službu </a:t>
            </a:r>
            <a:r>
              <a:rPr lang="cs-CZ" dirty="0"/>
              <a:t>za </a:t>
            </a:r>
            <a:r>
              <a:rPr lang="cs-CZ" dirty="0" smtClean="0"/>
              <a:t>úplatu</a:t>
            </a:r>
          </a:p>
          <a:p>
            <a:pPr lvl="3"/>
            <a:r>
              <a:rPr lang="cs-CZ" dirty="0" smtClean="0"/>
              <a:t>→ cena splatná i bez výzvy k placení do 30 dnů od</a:t>
            </a:r>
          </a:p>
          <a:p>
            <a:pPr lvl="4"/>
            <a:r>
              <a:rPr lang="cs-CZ" dirty="0" smtClean="0"/>
              <a:t>převzetí </a:t>
            </a:r>
            <a:r>
              <a:rPr lang="cs-CZ" dirty="0"/>
              <a:t>či ověření řádnosti </a:t>
            </a:r>
            <a:r>
              <a:rPr lang="cs-CZ" dirty="0" smtClean="0"/>
              <a:t>splnění, bylo-li ujednáno, jinak od </a:t>
            </a:r>
            <a:r>
              <a:rPr lang="cs-CZ" dirty="0"/>
              <a:t>pozdějšího </a:t>
            </a:r>
            <a:r>
              <a:rPr lang="cs-CZ" dirty="0" smtClean="0"/>
              <a:t>z</a:t>
            </a:r>
          </a:p>
          <a:p>
            <a:pPr lvl="5"/>
            <a:r>
              <a:rPr lang="cs-CZ" dirty="0" smtClean="0"/>
              <a:t>převzetí mezi podnikateli max. 30 dnů, delší není-li to hrubě nespravedlivé (§ 1965)</a:t>
            </a:r>
            <a:endParaRPr lang="cs-CZ" dirty="0"/>
          </a:p>
          <a:p>
            <a:pPr lvl="4"/>
            <a:r>
              <a:rPr lang="cs-CZ" dirty="0" smtClean="0"/>
              <a:t>doručení faktury nebo jiné výzvy podobné povahy</a:t>
            </a:r>
          </a:p>
          <a:p>
            <a:pPr lvl="4"/>
            <a:r>
              <a:rPr lang="cs-CZ" dirty="0" smtClean="0"/>
              <a:t>obdržení plnění</a:t>
            </a:r>
          </a:p>
          <a:p>
            <a:pPr lvl="2"/>
            <a:r>
              <a:rPr lang="cs-CZ" dirty="0" smtClean="0"/>
              <a:t>splatnost</a:t>
            </a:r>
          </a:p>
          <a:p>
            <a:pPr lvl="3"/>
            <a:r>
              <a:rPr lang="cs-CZ" dirty="0" smtClean="0"/>
              <a:t>obecně delší </a:t>
            </a:r>
            <a:r>
              <a:rPr lang="cs-CZ" dirty="0"/>
              <a:t>než 60 dnů jen tehdy, není-li to vůči věřiteli hrubě </a:t>
            </a:r>
            <a:r>
              <a:rPr lang="cs-CZ" dirty="0" smtClean="0"/>
              <a:t>nespravedlivé</a:t>
            </a:r>
            <a:endParaRPr lang="cs-CZ" dirty="0"/>
          </a:p>
          <a:p>
            <a:pPr lvl="3"/>
            <a:r>
              <a:rPr lang="cs-CZ" dirty="0" smtClean="0"/>
              <a:t>mezi podnikatelem a veřejnoprávní korporací</a:t>
            </a:r>
          </a:p>
          <a:p>
            <a:pPr lvl="4"/>
            <a:r>
              <a:rPr lang="cs-CZ" dirty="0" smtClean="0"/>
              <a:t>delší jen je-li to odůvodněno povahou závazku</a:t>
            </a:r>
            <a:endParaRPr lang="cs-CZ" dirty="0"/>
          </a:p>
          <a:p>
            <a:pPr lvl="4"/>
            <a:r>
              <a:rPr lang="cs-CZ" u="sng" dirty="0" smtClean="0"/>
              <a:t>max. 60 dnů</a:t>
            </a:r>
          </a:p>
          <a:p>
            <a:pPr lvl="3"/>
            <a:r>
              <a:rPr lang="cs-CZ" dirty="0" smtClean="0"/>
              <a:t>x možnost konstatování neúčinnosti soudem (a případné moderace)</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274</a:t>
            </a:fld>
            <a:endParaRPr lang="cs-CZ"/>
          </a:p>
        </p:txBody>
      </p:sp>
    </p:spTree>
    <p:extLst>
      <p:ext uri="{BB962C8B-B14F-4D97-AF65-F5344CB8AC3E}">
        <p14:creationId xmlns:p14="http://schemas.microsoft.com/office/powerpoint/2010/main" val="543798139"/>
      </p:ext>
    </p:extLst>
  </p:cSld>
  <p:clrMapOvr>
    <a:masterClrMapping/>
  </p:clrMapOvr>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Prodlení D (mora </a:t>
            </a:r>
            <a:r>
              <a:rPr lang="cs-CZ" dirty="0" err="1" smtClean="0"/>
              <a:t>debitoris</a:t>
            </a:r>
            <a:r>
              <a:rPr lang="cs-CZ" dirty="0" smtClean="0"/>
              <a:t>)</a:t>
            </a:r>
            <a:endParaRPr lang="cs-CZ" dirty="0"/>
          </a:p>
        </p:txBody>
      </p:sp>
      <p:sp>
        <p:nvSpPr>
          <p:cNvPr id="3" name="Zástupný symbol pro obsah 2"/>
          <p:cNvSpPr>
            <a:spLocks noGrp="1"/>
          </p:cNvSpPr>
          <p:nvPr>
            <p:ph idx="1"/>
          </p:nvPr>
        </p:nvSpPr>
        <p:spPr>
          <a:xfrm>
            <a:off x="457200" y="1600200"/>
            <a:ext cx="8229600" cy="5141168"/>
          </a:xfrm>
        </p:spPr>
        <p:txBody>
          <a:bodyPr>
            <a:normAutofit/>
          </a:bodyPr>
          <a:lstStyle/>
          <a:p>
            <a:r>
              <a:rPr lang="cs-CZ" dirty="0" smtClean="0"/>
              <a:t>V má právo (§ 1969)</a:t>
            </a:r>
          </a:p>
          <a:p>
            <a:pPr lvl="1"/>
            <a:r>
              <a:rPr lang="cs-CZ" dirty="0" smtClean="0"/>
              <a:t>vymáhat splnění dluhu</a:t>
            </a:r>
          </a:p>
          <a:p>
            <a:pPr lvl="1"/>
            <a:r>
              <a:rPr lang="cs-CZ" dirty="0" smtClean="0"/>
              <a:t>odstoupit (1977-1979 a § </a:t>
            </a:r>
            <a:r>
              <a:rPr lang="cs-CZ" dirty="0"/>
              <a:t>2001 </a:t>
            </a:r>
            <a:r>
              <a:rPr lang="cs-CZ" dirty="0" err="1" smtClean="0"/>
              <a:t>an</a:t>
            </a:r>
            <a:r>
              <a:rPr lang="cs-CZ" dirty="0" smtClean="0"/>
              <a:t>.)</a:t>
            </a:r>
          </a:p>
          <a:p>
            <a:pPr lvl="1"/>
            <a:r>
              <a:rPr lang="cs-CZ" dirty="0" smtClean="0"/>
              <a:t>u peněžité pohledávky, splnil-li řádně své </a:t>
            </a:r>
            <a:r>
              <a:rPr lang="cs-CZ" dirty="0" err="1" smtClean="0"/>
              <a:t>pov</a:t>
            </a:r>
            <a:r>
              <a:rPr lang="cs-CZ" dirty="0" smtClean="0"/>
              <a:t>.</a:t>
            </a:r>
          </a:p>
          <a:p>
            <a:pPr lvl="2"/>
            <a:r>
              <a:rPr lang="cs-CZ" dirty="0" smtClean="0"/>
              <a:t>požadovat</a:t>
            </a:r>
          </a:p>
          <a:p>
            <a:pPr lvl="3"/>
            <a:r>
              <a:rPr lang="cs-CZ" dirty="0" smtClean="0"/>
              <a:t>úroky z prodlení ve výši x darování (§ 2057/2)</a:t>
            </a:r>
          </a:p>
          <a:p>
            <a:pPr lvl="4"/>
            <a:r>
              <a:rPr lang="cs-CZ" u="sng" dirty="0" smtClean="0"/>
              <a:t>ujednané x </a:t>
            </a:r>
            <a:r>
              <a:rPr lang="cs-CZ" u="sng" dirty="0" err="1" smtClean="0"/>
              <a:t>pr</a:t>
            </a:r>
            <a:r>
              <a:rPr lang="cs-CZ" u="sng" dirty="0" smtClean="0"/>
              <a:t>. V dovolat </a:t>
            </a:r>
            <a:r>
              <a:rPr lang="cs-CZ" u="sng" dirty="0"/>
              <a:t>se </a:t>
            </a:r>
            <a:r>
              <a:rPr lang="cs-CZ" u="sng" dirty="0" smtClean="0"/>
              <a:t>neúčinnosti ujednání (alt.; § 369a </a:t>
            </a:r>
            <a:r>
              <a:rPr lang="cs-CZ" u="sng" dirty="0" err="1" smtClean="0"/>
              <a:t>ObchZ</a:t>
            </a:r>
            <a:r>
              <a:rPr lang="cs-CZ" u="sng" dirty="0" smtClean="0"/>
              <a:t>)</a:t>
            </a:r>
          </a:p>
          <a:p>
            <a:pPr lvl="5"/>
            <a:r>
              <a:rPr lang="cs-CZ" dirty="0" smtClean="0"/>
              <a:t>obecně bez spravedlivého důvodu zhoršujícího jeho postavení (§ 1972/1)</a:t>
            </a:r>
          </a:p>
          <a:p>
            <a:pPr lvl="5"/>
            <a:r>
              <a:rPr lang="cs-CZ" dirty="0" err="1"/>
              <a:t>spec</a:t>
            </a:r>
            <a:r>
              <a:rPr lang="cs-CZ" dirty="0"/>
              <a:t>. </a:t>
            </a:r>
            <a:r>
              <a:rPr lang="cs-CZ" dirty="0" err="1" smtClean="0"/>
              <a:t>subj</a:t>
            </a:r>
            <a:r>
              <a:rPr lang="cs-CZ" dirty="0" smtClean="0"/>
              <a:t>. hrubě </a:t>
            </a:r>
            <a:r>
              <a:rPr lang="cs-CZ" dirty="0"/>
              <a:t>nespravedlivého </a:t>
            </a:r>
            <a:r>
              <a:rPr lang="cs-CZ" dirty="0" smtClean="0"/>
              <a:t>(§ 1964, § 420/2)</a:t>
            </a:r>
          </a:p>
          <a:p>
            <a:pPr lvl="5"/>
            <a:r>
              <a:rPr lang="cs-CZ" dirty="0" smtClean="0"/>
              <a:t>+ soudní moderace</a:t>
            </a:r>
          </a:p>
          <a:p>
            <a:pPr lvl="4"/>
            <a:r>
              <a:rPr lang="cs-CZ" dirty="0" smtClean="0"/>
              <a:t>stanovené </a:t>
            </a:r>
            <a:r>
              <a:rPr lang="cs-CZ" dirty="0" err="1" smtClean="0"/>
              <a:t>n.v</a:t>
            </a:r>
            <a:r>
              <a:rPr lang="cs-CZ" dirty="0" smtClean="0"/>
              <a:t>. </a:t>
            </a:r>
            <a:r>
              <a:rPr lang="cs-CZ" smtClean="0"/>
              <a:t>č. 351/2013 Sb. </a:t>
            </a:r>
            <a:r>
              <a:rPr lang="cs-CZ" dirty="0" smtClean="0"/>
              <a:t>(PF ujednání?)</a:t>
            </a:r>
          </a:p>
          <a:p>
            <a:pPr lvl="5"/>
            <a:r>
              <a:rPr lang="cs-CZ" dirty="0" err="1" smtClean="0"/>
              <a:t>n.v</a:t>
            </a:r>
            <a:r>
              <a:rPr lang="cs-CZ" dirty="0" smtClean="0"/>
              <a:t>. 142/1994 Sb. ruší bod 211 § 3080</a:t>
            </a:r>
          </a:p>
          <a:p>
            <a:pPr lvl="3"/>
            <a:r>
              <a:rPr lang="cs-CZ" dirty="0" smtClean="0"/>
              <a:t>NŠ, není-li kryta úrokem z prodlení (§ 1971) </a:t>
            </a:r>
          </a:p>
          <a:p>
            <a:pPr lvl="2"/>
            <a:r>
              <a:rPr lang="cs-CZ" dirty="0" smtClean="0"/>
              <a:t>placení úroků z prodlení ve splátkách nutno sjednat (§ 1973)</a:t>
            </a:r>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275</a:t>
            </a:fld>
            <a:endParaRPr lang="cs-CZ"/>
          </a:p>
        </p:txBody>
      </p:sp>
    </p:spTree>
    <p:extLst>
      <p:ext uri="{BB962C8B-B14F-4D97-AF65-F5344CB8AC3E}">
        <p14:creationId xmlns:p14="http://schemas.microsoft.com/office/powerpoint/2010/main" val="2739413854"/>
      </p:ext>
    </p:extLst>
  </p:cSld>
  <p:clrMapOvr>
    <a:masterClrMapping/>
  </p:clrMapOvr>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D </a:t>
            </a:r>
            <a:r>
              <a:rPr lang="cs-CZ" dirty="0" smtClean="0"/>
              <a:t>v prodlení nese </a:t>
            </a:r>
            <a:r>
              <a:rPr lang="cs-CZ" dirty="0"/>
              <a:t>nebezpečí škody na </a:t>
            </a:r>
            <a:r>
              <a:rPr lang="cs-CZ" dirty="0" smtClean="0"/>
              <a:t>věci</a:t>
            </a:r>
          </a:p>
          <a:p>
            <a:pPr lvl="1"/>
            <a:r>
              <a:rPr lang="cs-CZ" dirty="0" smtClean="0"/>
              <a:t>x </a:t>
            </a:r>
            <a:r>
              <a:rPr lang="cs-CZ" dirty="0"/>
              <a:t>prokáže, že by škoda vznikla „i tak“, nebo že jí způsobil V nebo vlastník (§ 1974)</a:t>
            </a:r>
          </a:p>
          <a:p>
            <a:pPr lvl="1"/>
            <a:r>
              <a:rPr lang="cs-CZ" dirty="0"/>
              <a:t>to platí i nakládá-li D s věcí v rozporu s jinými svými </a:t>
            </a:r>
            <a:r>
              <a:rPr lang="cs-CZ" dirty="0" err="1"/>
              <a:t>pov</a:t>
            </a:r>
            <a:r>
              <a:rPr lang="cs-CZ" dirty="0"/>
              <a:t>. ze </a:t>
            </a:r>
            <a:r>
              <a:rPr lang="cs-CZ" dirty="0" smtClean="0"/>
              <a:t>závazku</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276</a:t>
            </a:fld>
            <a:endParaRPr lang="cs-CZ"/>
          </a:p>
        </p:txBody>
      </p:sp>
    </p:spTree>
    <p:extLst>
      <p:ext uri="{BB962C8B-B14F-4D97-AF65-F5344CB8AC3E}">
        <p14:creationId xmlns:p14="http://schemas.microsoft.com/office/powerpoint/2010/main" val="430016217"/>
      </p:ext>
    </p:extLst>
  </p:cSld>
  <p:clrMapOvr>
    <a:masterClrMapping/>
  </p:clrMapOvr>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Prodlení V (mora </a:t>
            </a:r>
            <a:r>
              <a:rPr lang="cs-CZ" dirty="0" err="1" smtClean="0"/>
              <a:t>creditoris</a:t>
            </a:r>
            <a:r>
              <a:rPr lang="cs-CZ" dirty="0" smtClean="0"/>
              <a:t>)</a:t>
            </a:r>
            <a:endParaRPr lang="cs-CZ" dirty="0"/>
          </a:p>
        </p:txBody>
      </p:sp>
      <p:sp>
        <p:nvSpPr>
          <p:cNvPr id="3" name="Zástupný symbol pro obsah 2"/>
          <p:cNvSpPr>
            <a:spLocks noGrp="1"/>
          </p:cNvSpPr>
          <p:nvPr>
            <p:ph idx="1"/>
          </p:nvPr>
        </p:nvSpPr>
        <p:spPr>
          <a:xfrm>
            <a:off x="457200" y="1600200"/>
            <a:ext cx="8229600" cy="4853136"/>
          </a:xfrm>
        </p:spPr>
        <p:txBody>
          <a:bodyPr>
            <a:normAutofit/>
          </a:bodyPr>
          <a:lstStyle/>
          <a:p>
            <a:r>
              <a:rPr lang="cs-CZ" dirty="0" smtClean="0"/>
              <a:t>při solidaritě (</a:t>
            </a:r>
            <a:r>
              <a:rPr lang="cs-CZ" dirty="0"/>
              <a:t>pasivní § </a:t>
            </a:r>
            <a:r>
              <a:rPr lang="cs-CZ" dirty="0" smtClean="0"/>
              <a:t>1873, aktivní § 1878/1)</a:t>
            </a:r>
          </a:p>
          <a:p>
            <a:r>
              <a:rPr lang="cs-CZ" dirty="0" smtClean="0"/>
              <a:t>je-li předmětem plnění věc nese V nebezpečí škody na věci </a:t>
            </a:r>
          </a:p>
          <a:p>
            <a:pPr lvl="1"/>
            <a:r>
              <a:rPr lang="cs-CZ" dirty="0" smtClean="0"/>
              <a:t>x škodu způsobí D</a:t>
            </a:r>
          </a:p>
          <a:p>
            <a:r>
              <a:rPr lang="cs-CZ" dirty="0" smtClean="0"/>
              <a:t>D má právo</a:t>
            </a:r>
          </a:p>
          <a:p>
            <a:pPr lvl="1"/>
            <a:r>
              <a:rPr lang="cs-CZ" dirty="0" smtClean="0"/>
              <a:t>k náhradnímu splnění (§ 1953)</a:t>
            </a:r>
          </a:p>
          <a:p>
            <a:pPr lvl="1"/>
            <a:r>
              <a:rPr lang="cs-CZ" u="sng" dirty="0" smtClean="0"/>
              <a:t>odstoupit za podmínek (§ 1977-1979 a § 2001)</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277</a:t>
            </a:fld>
            <a:endParaRPr lang="cs-CZ"/>
          </a:p>
        </p:txBody>
      </p:sp>
    </p:spTree>
    <p:extLst>
      <p:ext uri="{BB962C8B-B14F-4D97-AF65-F5344CB8AC3E}">
        <p14:creationId xmlns:p14="http://schemas.microsoft.com/office/powerpoint/2010/main" val="541573607"/>
      </p:ext>
    </p:extLst>
  </p:cSld>
  <p:clrMapOvr>
    <a:masterClrMapping/>
  </p:clrMapOvr>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Společná </a:t>
            </a:r>
            <a:r>
              <a:rPr lang="cs-CZ" dirty="0" err="1" smtClean="0"/>
              <a:t>ust</a:t>
            </a:r>
            <a:r>
              <a:rPr lang="cs-CZ" dirty="0" smtClean="0"/>
              <a:t>. o prodlení</a:t>
            </a:r>
            <a:endParaRPr lang="cs-CZ" dirty="0"/>
          </a:p>
        </p:txBody>
      </p:sp>
      <p:sp>
        <p:nvSpPr>
          <p:cNvPr id="3" name="Zástupný symbol pro obsah 2"/>
          <p:cNvSpPr>
            <a:spLocks noGrp="1"/>
          </p:cNvSpPr>
          <p:nvPr>
            <p:ph idx="1"/>
          </p:nvPr>
        </p:nvSpPr>
        <p:spPr/>
        <p:txBody>
          <a:bodyPr/>
          <a:lstStyle/>
          <a:p>
            <a:r>
              <a:rPr lang="cs-CZ" dirty="0"/>
              <a:t>odstoupit, může D nebo V, byla-li prodlením </a:t>
            </a:r>
            <a:r>
              <a:rPr lang="cs-CZ" dirty="0" err="1"/>
              <a:t>pov</a:t>
            </a:r>
            <a:r>
              <a:rPr lang="cs-CZ" dirty="0"/>
              <a:t>. porušena</a:t>
            </a:r>
          </a:p>
          <a:p>
            <a:pPr lvl="1"/>
            <a:r>
              <a:rPr lang="cs-CZ" dirty="0"/>
              <a:t>podstatně (§ 1977</a:t>
            </a:r>
            <a:r>
              <a:rPr lang="cs-CZ" dirty="0" smtClean="0"/>
              <a:t>)</a:t>
            </a:r>
          </a:p>
          <a:p>
            <a:pPr lvl="2"/>
            <a:r>
              <a:rPr lang="cs-CZ" dirty="0"/>
              <a:t> </a:t>
            </a:r>
            <a:r>
              <a:rPr lang="cs-CZ" dirty="0" smtClean="0"/>
              <a:t>u KS na </a:t>
            </a:r>
            <a:r>
              <a:rPr lang="cs-CZ" dirty="0" err="1" smtClean="0"/>
              <a:t>nem</a:t>
            </a:r>
            <a:r>
              <a:rPr lang="cs-CZ" dirty="0" smtClean="0"/>
              <a:t>. s KC ve splátkách </a:t>
            </a:r>
            <a:r>
              <a:rPr lang="cs-CZ" dirty="0" err="1" smtClean="0"/>
              <a:t>spec</a:t>
            </a:r>
            <a:r>
              <a:rPr lang="cs-CZ" dirty="0" smtClean="0"/>
              <a:t>. § 2133</a:t>
            </a:r>
            <a:endParaRPr lang="cs-CZ" dirty="0"/>
          </a:p>
          <a:p>
            <a:pPr lvl="1"/>
            <a:r>
              <a:rPr lang="cs-CZ" dirty="0"/>
              <a:t>nepodstatně </a:t>
            </a:r>
            <a:r>
              <a:rPr lang="en-US" dirty="0"/>
              <a:t>&amp;</a:t>
            </a:r>
            <a:r>
              <a:rPr lang="cs-CZ" dirty="0"/>
              <a:t> marně uplynula dodatečná přiměřená lhůta (§ 1978)</a:t>
            </a:r>
          </a:p>
          <a:p>
            <a:pPr lvl="2"/>
            <a:r>
              <a:rPr lang="cs-CZ" dirty="0"/>
              <a:t>poskytnutá výslovně </a:t>
            </a:r>
            <a:r>
              <a:rPr lang="cs-CZ" u="sng" dirty="0"/>
              <a:t>nebo mlčky</a:t>
            </a:r>
          </a:p>
          <a:p>
            <a:pPr lvl="2"/>
            <a:r>
              <a:rPr lang="cs-CZ" dirty="0"/>
              <a:t>odstoupil-li dříve, účinky odstoupení nastanou až uplyne (§ 1979)</a:t>
            </a:r>
          </a:p>
          <a:p>
            <a:pPr lvl="1"/>
            <a:r>
              <a:rPr lang="cs-CZ" u="sng" dirty="0"/>
              <a:t>oznámí-li dodatečnou lhůtu, kterou už neprodlouží (§ 1978/2)</a:t>
            </a:r>
          </a:p>
          <a:p>
            <a:pPr lvl="2"/>
            <a:r>
              <a:rPr lang="cs-CZ" dirty="0"/>
              <a:t>→ PDN marným uplynutím </a:t>
            </a:r>
            <a:r>
              <a:rPr lang="cs-CZ" dirty="0" smtClean="0"/>
              <a:t>odstoupil</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278</a:t>
            </a:fld>
            <a:endParaRPr lang="cs-CZ"/>
          </a:p>
        </p:txBody>
      </p:sp>
    </p:spTree>
    <p:extLst>
      <p:ext uri="{BB962C8B-B14F-4D97-AF65-F5344CB8AC3E}">
        <p14:creationId xmlns:p14="http://schemas.microsoft.com/office/powerpoint/2010/main" val="1201807851"/>
      </p:ext>
    </p:extLst>
  </p:cSld>
  <p:clrMapOvr>
    <a:masterClrMapping/>
  </p:clrMapOvr>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Jiné způsoby zániku závazků</a:t>
            </a:r>
            <a:endParaRPr lang="cs-CZ" dirty="0"/>
          </a:p>
        </p:txBody>
      </p:sp>
      <p:sp>
        <p:nvSpPr>
          <p:cNvPr id="3" name="Zástupný symbol pro obsah 2"/>
          <p:cNvSpPr>
            <a:spLocks noGrp="1"/>
          </p:cNvSpPr>
          <p:nvPr>
            <p:ph idx="1"/>
          </p:nvPr>
        </p:nvSpPr>
        <p:spPr/>
        <p:txBody>
          <a:bodyPr/>
          <a:lstStyle/>
          <a:p>
            <a:pPr marL="342900" lvl="1" indent="-342900">
              <a:buClr>
                <a:schemeClr val="accent1"/>
              </a:buClr>
              <a:buSzPct val="75000"/>
              <a:buFont typeface="Wingdings" pitchFamily="2" charset="2"/>
              <a:buChar char=""/>
            </a:pPr>
            <a:r>
              <a:rPr lang="cs-CZ" sz="2400" dirty="0"/>
              <a:t>fixní závazky (§ </a:t>
            </a:r>
            <a:r>
              <a:rPr lang="cs-CZ" sz="2400" dirty="0" smtClean="0"/>
              <a:t>1980; </a:t>
            </a:r>
            <a:r>
              <a:rPr lang="cs-CZ" sz="2400" u="sng" dirty="0" smtClean="0"/>
              <a:t>§ 518 SOZ</a:t>
            </a:r>
            <a:r>
              <a:rPr lang="cs-CZ" sz="2400" dirty="0" smtClean="0"/>
              <a:t>; § 349/3 </a:t>
            </a:r>
            <a:r>
              <a:rPr lang="cs-CZ" sz="2400" dirty="0" err="1" smtClean="0"/>
              <a:t>ObchZ</a:t>
            </a:r>
            <a:r>
              <a:rPr lang="cs-CZ" sz="2400" dirty="0" smtClean="0"/>
              <a:t>)</a:t>
            </a:r>
          </a:p>
          <a:p>
            <a:pPr marL="742950" lvl="2" indent="-342900">
              <a:buClr>
                <a:schemeClr val="accent1"/>
              </a:buClr>
              <a:buSzPct val="75000"/>
              <a:buFont typeface="Wingdings" pitchFamily="2" charset="2"/>
              <a:buChar char=""/>
            </a:pPr>
            <a:r>
              <a:rPr lang="cs-CZ" sz="2200" dirty="0" smtClean="0"/>
              <a:t>ujednána přesná doba plnění</a:t>
            </a:r>
          </a:p>
          <a:p>
            <a:pPr marL="742950" lvl="2" indent="-342900">
              <a:buClr>
                <a:schemeClr val="accent1"/>
              </a:buClr>
              <a:buSzPct val="75000"/>
              <a:buFont typeface="Wingdings" pitchFamily="2" charset="2"/>
              <a:buChar char=""/>
            </a:pPr>
            <a:r>
              <a:rPr lang="cs-CZ" sz="2200" dirty="0" smtClean="0"/>
              <a:t>věřitel nemůže mít na opožděném plnění zájem, což plyne</a:t>
            </a:r>
          </a:p>
          <a:p>
            <a:pPr marL="1200150" lvl="3" indent="-342900">
              <a:buClr>
                <a:schemeClr val="accent1"/>
              </a:buClr>
              <a:buSzPct val="75000"/>
              <a:buFont typeface="Wingdings" pitchFamily="2" charset="2"/>
              <a:buChar char=""/>
            </a:pPr>
            <a:r>
              <a:rPr lang="cs-CZ" sz="2000" dirty="0" smtClean="0"/>
              <a:t>ze smlouvy</a:t>
            </a:r>
          </a:p>
          <a:p>
            <a:pPr marL="1200150" lvl="3" indent="-342900">
              <a:buClr>
                <a:schemeClr val="accent1"/>
              </a:buClr>
              <a:buSzPct val="75000"/>
              <a:buFont typeface="Wingdings" pitchFamily="2" charset="2"/>
              <a:buChar char=""/>
            </a:pPr>
            <a:r>
              <a:rPr lang="cs-CZ" sz="2000" dirty="0" smtClean="0"/>
              <a:t>z povahy závazku</a:t>
            </a:r>
          </a:p>
          <a:p>
            <a:pPr marL="742950" lvl="2" indent="-342900">
              <a:buClr>
                <a:schemeClr val="accent1"/>
              </a:buClr>
              <a:buSzPct val="75000"/>
              <a:buFont typeface="Wingdings" pitchFamily="2" charset="2"/>
              <a:buChar char=""/>
            </a:pPr>
            <a:r>
              <a:rPr lang="cs-CZ" sz="2200" dirty="0" smtClean="0"/>
              <a:t>→ zaniká závazek počátkem prodlení s účinky odstoupení (§ 2004)</a:t>
            </a:r>
          </a:p>
          <a:p>
            <a:pPr marL="1200150" lvl="3" indent="-342900">
              <a:buClr>
                <a:schemeClr val="accent1"/>
              </a:buClr>
              <a:buSzPct val="75000"/>
              <a:buFont typeface="Wingdings" pitchFamily="2" charset="2"/>
              <a:buChar char=""/>
            </a:pPr>
            <a:r>
              <a:rPr lang="cs-CZ" sz="2000" dirty="0" smtClean="0"/>
              <a:t>x V bezodkladně oznámí D, že na splnění smlouvy trvá (→ zombie závazek)</a:t>
            </a:r>
          </a:p>
          <a:p>
            <a:pPr marL="742950" lvl="2" indent="-342900">
              <a:buClr>
                <a:schemeClr val="accent1"/>
              </a:buClr>
              <a:buSzPct val="75000"/>
              <a:buFont typeface="Wingdings" pitchFamily="2" charset="2"/>
              <a:buChar char=""/>
            </a:pPr>
            <a:r>
              <a:rPr lang="cs-CZ" sz="2200" dirty="0" smtClean="0"/>
              <a:t>systematicky nepatří ke splnění</a:t>
            </a:r>
          </a:p>
          <a:p>
            <a:pPr marL="342900" lvl="1" indent="-342900">
              <a:buClr>
                <a:schemeClr val="accent1"/>
              </a:buClr>
              <a:buSzPct val="75000"/>
              <a:buFont typeface="Wingdings" pitchFamily="2" charset="2"/>
              <a:buChar char=""/>
            </a:pPr>
            <a:r>
              <a:rPr lang="cs-CZ" sz="2600" dirty="0"/>
              <a:t>zrušení závazku (</a:t>
            </a:r>
            <a:r>
              <a:rPr lang="cs-CZ" sz="2600" dirty="0" err="1"/>
              <a:t>dissoluce</a:t>
            </a:r>
            <a:r>
              <a:rPr lang="cs-CZ" sz="2600" dirty="0"/>
              <a:t>; § 1981)</a:t>
            </a:r>
            <a:endParaRPr lang="cs-CZ" sz="2400" dirty="0"/>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279</a:t>
            </a:fld>
            <a:endParaRPr lang="cs-CZ"/>
          </a:p>
        </p:txBody>
      </p:sp>
    </p:spTree>
    <p:extLst>
      <p:ext uri="{BB962C8B-B14F-4D97-AF65-F5344CB8AC3E}">
        <p14:creationId xmlns:p14="http://schemas.microsoft.com/office/powerpoint/2010/main" val="11135546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Užití předpisů občanského </a:t>
            </a:r>
            <a:r>
              <a:rPr lang="cs-CZ" dirty="0" err="1" smtClean="0"/>
              <a:t>pr</a:t>
            </a:r>
            <a:r>
              <a:rPr lang="cs-CZ" dirty="0" smtClean="0"/>
              <a:t>.</a:t>
            </a:r>
            <a:endParaRPr lang="cs-CZ" dirty="0"/>
          </a:p>
        </p:txBody>
      </p:sp>
      <p:sp>
        <p:nvSpPr>
          <p:cNvPr id="3" name="Zástupný symbol pro obsah 2"/>
          <p:cNvSpPr>
            <a:spLocks noGrp="1"/>
          </p:cNvSpPr>
          <p:nvPr>
            <p:ph idx="1"/>
          </p:nvPr>
        </p:nvSpPr>
        <p:spPr/>
        <p:txBody>
          <a:bodyPr>
            <a:normAutofit/>
          </a:bodyPr>
          <a:lstStyle/>
          <a:p>
            <a:r>
              <a:rPr lang="cs-CZ" dirty="0" smtClean="0"/>
              <a:t>NOZ upravuje osobní stav osob (§ 9/1)</a:t>
            </a:r>
          </a:p>
          <a:p>
            <a:pPr lvl="1"/>
            <a:r>
              <a:rPr lang="cs-CZ" dirty="0" smtClean="0"/>
              <a:t>x § 3020 </a:t>
            </a:r>
            <a:r>
              <a:rPr lang="cs-CZ" dirty="0" err="1" smtClean="0"/>
              <a:t>reg</a:t>
            </a:r>
            <a:r>
              <a:rPr lang="cs-CZ" dirty="0" smtClean="0"/>
              <a:t>. partnerství</a:t>
            </a:r>
          </a:p>
          <a:p>
            <a:r>
              <a:rPr lang="cs-CZ" dirty="0" smtClean="0"/>
              <a:t>NOZ je subsidiární vůči všem zvláštním právům soukromým</a:t>
            </a:r>
          </a:p>
          <a:p>
            <a:r>
              <a:rPr lang="cs-CZ" dirty="0" smtClean="0"/>
              <a:t>právní obyčeje a zvyklosti zavazují jen tam, kde na ně zákon výslovně odkáže (jinak jen jako </a:t>
            </a:r>
            <a:r>
              <a:rPr lang="cs-CZ" dirty="0" err="1" smtClean="0"/>
              <a:t>int</a:t>
            </a:r>
            <a:r>
              <a:rPr lang="cs-CZ" dirty="0" smtClean="0"/>
              <a:t>. pomůcka; § 9/2)</a:t>
            </a:r>
          </a:p>
          <a:p>
            <a:pPr lvl="1"/>
            <a:r>
              <a:rPr lang="cs-CZ" dirty="0" smtClean="0"/>
              <a:t>zvyklosti (§ 499, 511, </a:t>
            </a:r>
            <a:r>
              <a:rPr lang="cs-CZ" b="1" u="sng" dirty="0" smtClean="0"/>
              <a:t>545</a:t>
            </a:r>
            <a:r>
              <a:rPr lang="cs-CZ" dirty="0" smtClean="0"/>
              <a:t>, 602, 627, 707, 1736, 1792, 1959, 2079, 2097, 2373/2, 2046/2, 2421, 2537, 2592, 2751, 2961)</a:t>
            </a:r>
          </a:p>
          <a:p>
            <a:pPr lvl="2"/>
            <a:r>
              <a:rPr lang="cs-CZ" dirty="0" smtClean="0"/>
              <a:t>obecné zvyklosti (§ 1403)</a:t>
            </a:r>
          </a:p>
          <a:p>
            <a:pPr lvl="2"/>
            <a:r>
              <a:rPr lang="cs-CZ" dirty="0" smtClean="0"/>
              <a:t>zvyklosti soukromého života (§ 10/2, 32, 2900, 2901)</a:t>
            </a:r>
          </a:p>
          <a:p>
            <a:pPr lvl="1"/>
            <a:r>
              <a:rPr lang="cs-CZ" dirty="0" smtClean="0"/>
              <a:t>místní zvyklosti (§ 114/2, 1017, 1258, 1281, 2499?, 2707)</a:t>
            </a:r>
          </a:p>
          <a:p>
            <a:pPr lvl="1"/>
            <a:r>
              <a:rPr lang="cs-CZ" dirty="0" smtClean="0"/>
              <a:t>obchodní zvyklosti (</a:t>
            </a:r>
            <a:r>
              <a:rPr lang="cs-CZ" b="1" u="sng" dirty="0" smtClean="0"/>
              <a:t>§ 558/2</a:t>
            </a:r>
            <a:r>
              <a:rPr lang="cs-CZ" dirty="0" smtClean="0"/>
              <a:t>, 1801)</a:t>
            </a:r>
          </a:p>
          <a:p>
            <a:pPr lvl="1"/>
            <a:endParaRPr lang="cs-CZ" dirty="0" smtClean="0"/>
          </a:p>
          <a:p>
            <a:pPr lvl="2"/>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28</a:t>
            </a:fld>
            <a:endParaRPr lang="cs-CZ"/>
          </a:p>
        </p:txBody>
      </p:sp>
    </p:spTree>
    <p:extLst>
      <p:ext uri="{BB962C8B-B14F-4D97-AF65-F5344CB8AC3E}">
        <p14:creationId xmlns:p14="http://schemas.microsoft.com/office/powerpoint/2010/main" val="3409041911"/>
      </p:ext>
    </p:extLst>
  </p:cSld>
  <p:clrMapOvr>
    <a:masterClrMapping/>
  </p:clrMapOvr>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Započtení (kompenzace)</a:t>
            </a:r>
            <a:endParaRPr lang="cs-CZ" dirty="0"/>
          </a:p>
        </p:txBody>
      </p:sp>
      <p:sp>
        <p:nvSpPr>
          <p:cNvPr id="3" name="Zástupný symbol pro obsah 2"/>
          <p:cNvSpPr>
            <a:spLocks noGrp="1"/>
          </p:cNvSpPr>
          <p:nvPr>
            <p:ph idx="1"/>
          </p:nvPr>
        </p:nvSpPr>
        <p:spPr>
          <a:xfrm>
            <a:off x="457200" y="1600200"/>
            <a:ext cx="8229600" cy="5141168"/>
          </a:xfrm>
        </p:spPr>
        <p:txBody>
          <a:bodyPr>
            <a:normAutofit lnSpcReduction="10000"/>
          </a:bodyPr>
          <a:lstStyle/>
          <a:p>
            <a:pPr>
              <a:lnSpc>
                <a:spcPct val="80000"/>
              </a:lnSpc>
              <a:defRPr/>
            </a:pPr>
            <a:r>
              <a:rPr lang="cs-CZ" dirty="0" smtClean="0"/>
              <a:t>předpoklady</a:t>
            </a:r>
            <a:endParaRPr lang="cs-CZ" dirty="0"/>
          </a:p>
          <a:p>
            <a:pPr lvl="1">
              <a:lnSpc>
                <a:spcPct val="80000"/>
              </a:lnSpc>
              <a:defRPr/>
            </a:pPr>
            <a:r>
              <a:rPr lang="cs-CZ" dirty="0"/>
              <a:t>vzájemné pohledávky (x § </a:t>
            </a:r>
            <a:r>
              <a:rPr lang="cs-CZ" dirty="0" smtClean="0"/>
              <a:t>1884 pohledávky </a:t>
            </a:r>
            <a:r>
              <a:rPr lang="cs-CZ" dirty="0"/>
              <a:t>dlužníka proti postupiteli)</a:t>
            </a:r>
          </a:p>
          <a:p>
            <a:pPr lvl="1">
              <a:lnSpc>
                <a:spcPct val="80000"/>
              </a:lnSpc>
              <a:defRPr/>
            </a:pPr>
            <a:r>
              <a:rPr lang="cs-CZ" dirty="0"/>
              <a:t>stejného druhu </a:t>
            </a:r>
            <a:r>
              <a:rPr lang="cs-CZ" dirty="0" smtClean="0"/>
              <a:t>(s </a:t>
            </a:r>
            <a:r>
              <a:rPr lang="cs-CZ" dirty="0"/>
              <a:t>genericky určeným předmětem </a:t>
            </a:r>
            <a:r>
              <a:rPr lang="cs-CZ" dirty="0" smtClean="0"/>
              <a:t>plnění)</a:t>
            </a:r>
          </a:p>
          <a:p>
            <a:pPr lvl="2">
              <a:lnSpc>
                <a:spcPct val="80000"/>
              </a:lnSpc>
              <a:defRPr/>
            </a:pPr>
            <a:r>
              <a:rPr lang="cs-CZ" dirty="0" smtClean="0"/>
              <a:t>patrně i v různých </a:t>
            </a:r>
            <a:r>
              <a:rPr lang="cs-CZ" smtClean="0"/>
              <a:t>měnách (viz </a:t>
            </a:r>
            <a:r>
              <a:rPr lang="cs-CZ" dirty="0" smtClean="0"/>
              <a:t>nepřevzatý § 362 </a:t>
            </a:r>
            <a:r>
              <a:rPr lang="cs-CZ" dirty="0" err="1" smtClean="0"/>
              <a:t>ObchZ</a:t>
            </a:r>
            <a:r>
              <a:rPr lang="cs-CZ" dirty="0" smtClean="0"/>
              <a:t>)</a:t>
            </a:r>
          </a:p>
          <a:p>
            <a:pPr lvl="1">
              <a:lnSpc>
                <a:spcPct val="80000"/>
              </a:lnSpc>
              <a:defRPr/>
            </a:pPr>
            <a:r>
              <a:rPr lang="cs-CZ" dirty="0" smtClean="0"/>
              <a:t>způsobilé k započtení, tj</a:t>
            </a:r>
            <a:r>
              <a:rPr lang="cs-CZ" dirty="0"/>
              <a:t>. uplatnitelné před soudem </a:t>
            </a:r>
            <a:r>
              <a:rPr lang="cs-CZ" dirty="0" smtClean="0"/>
              <a:t>(§ 1987)</a:t>
            </a:r>
          </a:p>
          <a:p>
            <a:pPr lvl="2">
              <a:lnSpc>
                <a:spcPct val="80000"/>
              </a:lnSpc>
              <a:defRPr/>
            </a:pPr>
            <a:r>
              <a:rPr lang="cs-CZ" dirty="0" smtClean="0"/>
              <a:t>x naturální obligace</a:t>
            </a:r>
          </a:p>
          <a:p>
            <a:pPr lvl="2">
              <a:lnSpc>
                <a:spcPct val="80000"/>
              </a:lnSpc>
              <a:defRPr/>
            </a:pPr>
            <a:r>
              <a:rPr lang="cs-CZ" u="sng" dirty="0" smtClean="0"/>
              <a:t>x pohledávka nejistá nebo neurčitá (jen u jednostranného?)</a:t>
            </a:r>
          </a:p>
          <a:p>
            <a:pPr lvl="2">
              <a:lnSpc>
                <a:spcPct val="80000"/>
              </a:lnSpc>
              <a:defRPr/>
            </a:pPr>
            <a:r>
              <a:rPr lang="cs-CZ" dirty="0" smtClean="0"/>
              <a:t>+ splatná vůči nesplatné, je-li čas plnění ve prospěch D § 1962/2</a:t>
            </a:r>
          </a:p>
          <a:p>
            <a:pPr lvl="2">
              <a:lnSpc>
                <a:spcPct val="80000"/>
              </a:lnSpc>
              <a:defRPr/>
            </a:pPr>
            <a:r>
              <a:rPr lang="cs-CZ" dirty="0" smtClean="0"/>
              <a:t>+ nesplatná vůči splatné, je-li čas </a:t>
            </a:r>
            <a:r>
              <a:rPr lang="cs-CZ" dirty="0"/>
              <a:t>plnění ve prospěch </a:t>
            </a:r>
            <a:r>
              <a:rPr lang="cs-CZ" dirty="0" smtClean="0"/>
              <a:t>V </a:t>
            </a:r>
            <a:r>
              <a:rPr lang="cs-CZ" dirty="0"/>
              <a:t>§ </a:t>
            </a:r>
            <a:r>
              <a:rPr lang="cs-CZ" dirty="0" smtClean="0"/>
              <a:t>1962/3</a:t>
            </a:r>
          </a:p>
          <a:p>
            <a:pPr lvl="2">
              <a:lnSpc>
                <a:spcPct val="80000"/>
              </a:lnSpc>
              <a:defRPr/>
            </a:pPr>
            <a:r>
              <a:rPr lang="cs-CZ" dirty="0" smtClean="0"/>
              <a:t>+ 1989/1 promlčené, nastalo-li promlč. po době způsobilosti </a:t>
            </a:r>
            <a:r>
              <a:rPr lang="cs-CZ" u="sng" dirty="0" smtClean="0"/>
              <a:t>pohledávek</a:t>
            </a:r>
          </a:p>
          <a:p>
            <a:pPr lvl="2">
              <a:lnSpc>
                <a:spcPct val="80000"/>
              </a:lnSpc>
              <a:defRPr/>
            </a:pPr>
            <a:r>
              <a:rPr lang="cs-CZ" dirty="0" smtClean="0"/>
              <a:t>+ </a:t>
            </a:r>
            <a:r>
              <a:rPr lang="cs-CZ" dirty="0"/>
              <a:t>1989/2 </a:t>
            </a:r>
            <a:r>
              <a:rPr lang="cs-CZ" u="sng" dirty="0"/>
              <a:t>bezúplatný</a:t>
            </a:r>
            <a:r>
              <a:rPr lang="cs-CZ" dirty="0"/>
              <a:t> odsun </a:t>
            </a:r>
            <a:r>
              <a:rPr lang="cs-CZ" dirty="0" smtClean="0"/>
              <a:t>splatnosti (§ 360 </a:t>
            </a:r>
            <a:r>
              <a:rPr lang="cs-CZ" dirty="0" err="1" smtClean="0"/>
              <a:t>ObchZ</a:t>
            </a:r>
            <a:r>
              <a:rPr lang="cs-CZ" dirty="0" smtClean="0"/>
              <a:t>)</a:t>
            </a:r>
          </a:p>
          <a:p>
            <a:pPr lvl="2">
              <a:lnSpc>
                <a:spcPct val="80000"/>
              </a:lnSpc>
              <a:defRPr/>
            </a:pPr>
            <a:r>
              <a:rPr lang="cs-CZ" dirty="0" smtClean="0"/>
              <a:t>i proti pohledávce, kterou nelze postihnout výkonem rozhodnutí (§ 317 </a:t>
            </a:r>
            <a:r>
              <a:rPr lang="cs-CZ" dirty="0" err="1" smtClean="0"/>
              <a:t>an</a:t>
            </a:r>
            <a:r>
              <a:rPr lang="cs-CZ" dirty="0" smtClean="0"/>
              <a:t>. OSŘ)</a:t>
            </a:r>
          </a:p>
          <a:p>
            <a:pPr>
              <a:lnSpc>
                <a:spcPct val="80000"/>
              </a:lnSpc>
              <a:defRPr/>
            </a:pPr>
            <a:r>
              <a:rPr lang="cs-CZ" dirty="0" smtClean="0"/>
              <a:t>následky</a:t>
            </a:r>
          </a:p>
          <a:p>
            <a:pPr lvl="1">
              <a:lnSpc>
                <a:spcPct val="80000"/>
              </a:lnSpc>
              <a:defRPr/>
            </a:pPr>
            <a:r>
              <a:rPr lang="cs-CZ" dirty="0" smtClean="0"/>
              <a:t>obě </a:t>
            </a:r>
            <a:r>
              <a:rPr lang="cs-CZ" dirty="0"/>
              <a:t>pohledávky se ruší v rozsahu, v jakém se vzájemně kryjí</a:t>
            </a:r>
          </a:p>
          <a:p>
            <a:pPr lvl="1">
              <a:lnSpc>
                <a:spcPct val="80000"/>
              </a:lnSpc>
              <a:defRPr/>
            </a:pPr>
            <a:r>
              <a:rPr lang="cs-CZ" dirty="0"/>
              <a:t>v okamžiku, kdy se obě pohledávky staly způsobilými k </a:t>
            </a:r>
            <a:r>
              <a:rPr lang="cs-CZ" dirty="0" smtClean="0"/>
              <a:t>započtení</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280</a:t>
            </a:fld>
            <a:endParaRPr lang="cs-CZ"/>
          </a:p>
        </p:txBody>
      </p:sp>
    </p:spTree>
    <p:extLst>
      <p:ext uri="{BB962C8B-B14F-4D97-AF65-F5344CB8AC3E}">
        <p14:creationId xmlns:p14="http://schemas.microsoft.com/office/powerpoint/2010/main" val="556972639"/>
      </p:ext>
    </p:extLst>
  </p:cSld>
  <p:clrMapOvr>
    <a:masterClrMapping/>
  </p:clrMapOvr>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a:xfrm>
            <a:off x="457200" y="1600200"/>
            <a:ext cx="8229600" cy="5141168"/>
          </a:xfrm>
        </p:spPr>
        <p:txBody>
          <a:bodyPr>
            <a:normAutofit lnSpcReduction="10000"/>
          </a:bodyPr>
          <a:lstStyle/>
          <a:p>
            <a:pPr>
              <a:lnSpc>
                <a:spcPct val="80000"/>
              </a:lnSpc>
              <a:defRPr/>
            </a:pPr>
            <a:r>
              <a:rPr lang="cs-CZ" sz="3200" dirty="0" smtClean="0"/>
              <a:t>kompenzační PJ</a:t>
            </a:r>
          </a:p>
          <a:p>
            <a:pPr lvl="1">
              <a:lnSpc>
                <a:spcPct val="80000"/>
              </a:lnSpc>
              <a:defRPr/>
            </a:pPr>
            <a:r>
              <a:rPr lang="cs-CZ" sz="2600" dirty="0" smtClean="0"/>
              <a:t>jednostranné</a:t>
            </a:r>
            <a:endParaRPr lang="cs-CZ" sz="2600" dirty="0"/>
          </a:p>
          <a:p>
            <a:pPr lvl="2">
              <a:lnSpc>
                <a:spcPct val="80000"/>
              </a:lnSpc>
              <a:defRPr/>
            </a:pPr>
            <a:r>
              <a:rPr lang="cs-CZ" sz="2200" dirty="0"/>
              <a:t>prohlášení vůči 2.S x nepřihlíží se k prohlášení (§ </a:t>
            </a:r>
            <a:r>
              <a:rPr lang="cs-CZ" sz="2200" dirty="0" smtClean="0"/>
              <a:t>1983; kogentní)</a:t>
            </a:r>
            <a:endParaRPr lang="cs-CZ" sz="2200" dirty="0"/>
          </a:p>
          <a:p>
            <a:pPr lvl="3">
              <a:lnSpc>
                <a:spcPct val="80000"/>
              </a:lnSpc>
              <a:defRPr/>
            </a:pPr>
            <a:r>
              <a:rPr lang="cs-CZ" sz="2000" dirty="0"/>
              <a:t>s podmínkou (§ 548)</a:t>
            </a:r>
          </a:p>
          <a:p>
            <a:pPr lvl="3">
              <a:lnSpc>
                <a:spcPct val="80000"/>
              </a:lnSpc>
              <a:defRPr/>
            </a:pPr>
            <a:r>
              <a:rPr lang="cs-CZ" sz="2000" dirty="0"/>
              <a:t>doložením času (§ 550</a:t>
            </a:r>
            <a:r>
              <a:rPr lang="cs-CZ" sz="2000" dirty="0" smtClean="0"/>
              <a:t>)</a:t>
            </a:r>
          </a:p>
          <a:p>
            <a:pPr lvl="3">
              <a:lnSpc>
                <a:spcPct val="80000"/>
              </a:lnSpc>
              <a:defRPr/>
            </a:pPr>
            <a:r>
              <a:rPr lang="cs-CZ" sz="2000" dirty="0" smtClean="0"/>
              <a:t>x teoreticky přípustná podmínka (teleologická redukce)</a:t>
            </a:r>
          </a:p>
          <a:p>
            <a:pPr lvl="4">
              <a:lnSpc>
                <a:spcPct val="80000"/>
              </a:lnSpc>
              <a:defRPr/>
            </a:pPr>
            <a:r>
              <a:rPr lang="cs-CZ" sz="1800" dirty="0" smtClean="0"/>
              <a:t>jejíž splnění je na vůli adresáta</a:t>
            </a:r>
          </a:p>
          <a:p>
            <a:pPr lvl="4">
              <a:lnSpc>
                <a:spcPct val="80000"/>
              </a:lnSpc>
              <a:defRPr/>
            </a:pPr>
            <a:r>
              <a:rPr lang="cs-CZ" sz="1800" dirty="0"/>
              <a:t>soud </a:t>
            </a:r>
            <a:r>
              <a:rPr lang="cs-CZ" sz="1800" dirty="0" smtClean="0"/>
              <a:t>neshledá </a:t>
            </a:r>
            <a:r>
              <a:rPr lang="cs-CZ" sz="1800" dirty="0"/>
              <a:t>určitou obranu žalovaného za důvodnou</a:t>
            </a:r>
          </a:p>
          <a:p>
            <a:pPr lvl="2">
              <a:lnSpc>
                <a:spcPct val="80000"/>
              </a:lnSpc>
              <a:defRPr/>
            </a:pPr>
            <a:r>
              <a:rPr lang="cs-CZ" sz="2200" dirty="0"/>
              <a:t>jakmile straně vznikne právo (</a:t>
            </a:r>
            <a:r>
              <a:rPr lang="cs-CZ" sz="2200" dirty="0" err="1"/>
              <a:t>kum</a:t>
            </a:r>
            <a:r>
              <a:rPr lang="cs-CZ" sz="2200" dirty="0"/>
              <a:t>.)</a:t>
            </a:r>
          </a:p>
          <a:p>
            <a:pPr lvl="3">
              <a:lnSpc>
                <a:spcPct val="80000"/>
              </a:lnSpc>
              <a:defRPr/>
            </a:pPr>
            <a:r>
              <a:rPr lang="cs-CZ" sz="2000" dirty="0"/>
              <a:t>požadovat uspokojení vlastní pohledávky</a:t>
            </a:r>
          </a:p>
          <a:p>
            <a:pPr lvl="3">
              <a:lnSpc>
                <a:spcPct val="80000"/>
              </a:lnSpc>
              <a:defRPr/>
            </a:pPr>
            <a:r>
              <a:rPr lang="cs-CZ" sz="2000" dirty="0"/>
              <a:t>plnit svůj </a:t>
            </a:r>
            <a:r>
              <a:rPr lang="cs-CZ" sz="2000" dirty="0" smtClean="0"/>
              <a:t>dluh</a:t>
            </a:r>
          </a:p>
          <a:p>
            <a:pPr lvl="3">
              <a:lnSpc>
                <a:spcPct val="80000"/>
              </a:lnSpc>
              <a:defRPr/>
            </a:pPr>
            <a:r>
              <a:rPr lang="cs-CZ" sz="2000" dirty="0" smtClean="0"/>
              <a:t>→ nelze nesplatnou pohledávku proti splatné</a:t>
            </a:r>
            <a:endParaRPr lang="cs-CZ" sz="2000" dirty="0"/>
          </a:p>
          <a:p>
            <a:pPr lvl="2">
              <a:lnSpc>
                <a:spcPct val="80000"/>
              </a:lnSpc>
              <a:defRPr/>
            </a:pPr>
            <a:r>
              <a:rPr lang="cs-CZ" sz="2200" dirty="0" smtClean="0"/>
              <a:t>limitace D při vícenásobném převodu pohledávky </a:t>
            </a:r>
            <a:r>
              <a:rPr lang="cs-CZ" sz="2200" dirty="0"/>
              <a:t>(§ </a:t>
            </a:r>
            <a:r>
              <a:rPr lang="cs-CZ" sz="2200" dirty="0" smtClean="0"/>
              <a:t>1986) jen pohledávku</a:t>
            </a:r>
          </a:p>
          <a:p>
            <a:pPr lvl="3">
              <a:lnSpc>
                <a:spcPct val="80000"/>
              </a:lnSpc>
              <a:defRPr/>
            </a:pPr>
            <a:r>
              <a:rPr lang="cs-CZ" sz="2000" dirty="0" smtClean="0"/>
              <a:t>kterou měl v době převodu vůči prvnímu V</a:t>
            </a:r>
          </a:p>
          <a:p>
            <a:pPr lvl="3">
              <a:lnSpc>
                <a:spcPct val="80000"/>
              </a:lnSpc>
              <a:defRPr/>
            </a:pPr>
            <a:r>
              <a:rPr lang="cs-CZ" sz="2000" dirty="0" smtClean="0"/>
              <a:t>kterou má vůči poslednímu V</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281</a:t>
            </a:fld>
            <a:endParaRPr lang="cs-CZ"/>
          </a:p>
        </p:txBody>
      </p:sp>
    </p:spTree>
    <p:extLst>
      <p:ext uri="{BB962C8B-B14F-4D97-AF65-F5344CB8AC3E}">
        <p14:creationId xmlns:p14="http://schemas.microsoft.com/office/powerpoint/2010/main" val="2454720205"/>
      </p:ext>
    </p:extLst>
  </p:cSld>
  <p:clrMapOvr>
    <a:masterClrMapping/>
  </p:clrMapOvr>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4997152"/>
          </a:xfrm>
        </p:spPr>
        <p:txBody>
          <a:bodyPr>
            <a:normAutofit fontScale="92500" lnSpcReduction="10000"/>
          </a:bodyPr>
          <a:lstStyle/>
          <a:p>
            <a:pPr lvl="2">
              <a:lnSpc>
                <a:spcPct val="80000"/>
              </a:lnSpc>
              <a:defRPr/>
            </a:pPr>
            <a:r>
              <a:rPr lang="cs-CZ" sz="2400" dirty="0" smtClean="0"/>
              <a:t>solidární závazky (§ 1984)</a:t>
            </a:r>
          </a:p>
          <a:p>
            <a:pPr lvl="2">
              <a:lnSpc>
                <a:spcPct val="80000"/>
              </a:lnSpc>
              <a:defRPr/>
            </a:pPr>
            <a:r>
              <a:rPr lang="cs-CZ" sz="2400" dirty="0" smtClean="0"/>
              <a:t>zákaz </a:t>
            </a:r>
            <a:r>
              <a:rPr lang="cs-CZ" sz="2400" dirty="0"/>
              <a:t>započtení proti pohledávce (§ 1988)</a:t>
            </a:r>
          </a:p>
          <a:p>
            <a:pPr lvl="3">
              <a:lnSpc>
                <a:spcPct val="80000"/>
              </a:lnSpc>
              <a:defRPr/>
            </a:pPr>
            <a:r>
              <a:rPr lang="cs-CZ" sz="2000" dirty="0"/>
              <a:t>výživného pro nezletilého, který není plně svéprávný</a:t>
            </a:r>
          </a:p>
          <a:p>
            <a:pPr lvl="3">
              <a:lnSpc>
                <a:spcPct val="80000"/>
              </a:lnSpc>
              <a:defRPr/>
            </a:pPr>
            <a:r>
              <a:rPr lang="cs-CZ" sz="2000" dirty="0"/>
              <a:t>na náhradu újmy způsobené na zdraví</a:t>
            </a:r>
          </a:p>
          <a:p>
            <a:pPr lvl="4">
              <a:lnSpc>
                <a:spcPct val="80000"/>
              </a:lnSpc>
              <a:defRPr/>
            </a:pPr>
            <a:r>
              <a:rPr lang="cs-CZ" sz="1800" dirty="0"/>
              <a:t>x vzájemné pohledávky stejného druhu (rvačka)</a:t>
            </a:r>
          </a:p>
          <a:p>
            <a:pPr lvl="3">
              <a:lnSpc>
                <a:spcPct val="80000"/>
              </a:lnSpc>
              <a:defRPr/>
            </a:pPr>
            <a:r>
              <a:rPr lang="cs-CZ" sz="2000" u="sng" dirty="0"/>
              <a:t>ve výši přesahující polovinu</a:t>
            </a:r>
          </a:p>
          <a:p>
            <a:pPr lvl="4">
              <a:lnSpc>
                <a:spcPct val="80000"/>
              </a:lnSpc>
              <a:defRPr/>
            </a:pPr>
            <a:r>
              <a:rPr lang="cs-CZ" sz="1800" u="sng" dirty="0" smtClean="0"/>
              <a:t>mzdy</a:t>
            </a:r>
            <a:r>
              <a:rPr lang="cs-CZ" sz="1800" u="sng" dirty="0"/>
              <a:t>, platu, odměny ze smlouvy o výkonu závislé práce zakládající mezi </a:t>
            </a:r>
            <a:r>
              <a:rPr lang="cs-CZ" sz="1800" u="sng" dirty="0" err="1"/>
              <a:t>Zcem</a:t>
            </a:r>
            <a:r>
              <a:rPr lang="cs-CZ" sz="1800" u="sng" dirty="0"/>
              <a:t> a Zlem obdobný závazek</a:t>
            </a:r>
          </a:p>
          <a:p>
            <a:pPr lvl="4">
              <a:lnSpc>
                <a:spcPct val="80000"/>
              </a:lnSpc>
              <a:defRPr/>
            </a:pPr>
            <a:r>
              <a:rPr lang="cs-CZ" sz="1800" u="sng" dirty="0" smtClean="0"/>
              <a:t>náhrady </a:t>
            </a:r>
            <a:r>
              <a:rPr lang="cs-CZ" sz="1800" u="sng" dirty="0"/>
              <a:t>mzdy nebo </a:t>
            </a:r>
            <a:r>
              <a:rPr lang="cs-CZ" sz="1800" u="sng" dirty="0" smtClean="0"/>
              <a:t>platu</a:t>
            </a:r>
          </a:p>
          <a:p>
            <a:pPr lvl="2">
              <a:lnSpc>
                <a:spcPct val="80000"/>
              </a:lnSpc>
              <a:defRPr/>
            </a:pPr>
            <a:r>
              <a:rPr lang="cs-CZ" sz="2400" dirty="0" smtClean="0"/>
              <a:t>různost </a:t>
            </a:r>
            <a:r>
              <a:rPr lang="cs-CZ" sz="2400" dirty="0"/>
              <a:t>míst uspokojení pohledávek (§ 1990)</a:t>
            </a:r>
          </a:p>
          <a:p>
            <a:pPr lvl="1">
              <a:lnSpc>
                <a:spcPct val="80000"/>
              </a:lnSpc>
              <a:defRPr/>
            </a:pPr>
            <a:r>
              <a:rPr lang="cs-CZ" sz="2800" dirty="0"/>
              <a:t>dohoda (§ 1991)</a:t>
            </a:r>
          </a:p>
          <a:p>
            <a:pPr lvl="2">
              <a:lnSpc>
                <a:spcPct val="80000"/>
              </a:lnSpc>
              <a:defRPr/>
            </a:pPr>
            <a:r>
              <a:rPr lang="cs-CZ" sz="2400" dirty="0" smtClean="0"/>
              <a:t>lze i s podmínkou či doložením času</a:t>
            </a:r>
            <a:endParaRPr lang="cs-CZ" sz="2200" dirty="0" smtClean="0"/>
          </a:p>
          <a:p>
            <a:pPr lvl="2">
              <a:lnSpc>
                <a:spcPct val="80000"/>
              </a:lnSpc>
              <a:defRPr/>
            </a:pPr>
            <a:r>
              <a:rPr lang="cs-CZ" sz="2400" dirty="0" smtClean="0"/>
              <a:t>x </a:t>
            </a:r>
            <a:r>
              <a:rPr lang="cs-CZ" sz="2400" dirty="0"/>
              <a:t>proti pohledávce výživného pro nezletilého, který není plně svéprávný (nepřihlíží se)</a:t>
            </a:r>
          </a:p>
          <a:p>
            <a:pPr lvl="1">
              <a:lnSpc>
                <a:spcPct val="80000"/>
              </a:lnSpc>
              <a:defRPr/>
            </a:pPr>
            <a:r>
              <a:rPr lang="cs-CZ" sz="2800" dirty="0"/>
              <a:t>x námitka započtení (</a:t>
            </a:r>
            <a:r>
              <a:rPr lang="cs-CZ" sz="2800" dirty="0" err="1"/>
              <a:t>uplat</a:t>
            </a:r>
            <a:r>
              <a:rPr lang="cs-CZ" sz="2800" dirty="0"/>
              <a:t>. následků započtení v řízení); srov. § 98 </a:t>
            </a:r>
            <a:r>
              <a:rPr lang="cs-CZ" sz="2800" dirty="0" smtClean="0"/>
              <a:t>OSŘ</a:t>
            </a:r>
          </a:p>
          <a:p>
            <a:pPr lvl="1">
              <a:lnSpc>
                <a:spcPct val="80000"/>
              </a:lnSpc>
              <a:defRPr/>
            </a:pPr>
            <a:r>
              <a:rPr lang="cs-CZ" sz="2800" dirty="0" err="1" smtClean="0"/>
              <a:t>spec</a:t>
            </a:r>
            <a:r>
              <a:rPr lang="cs-CZ" sz="2800" dirty="0" smtClean="0"/>
              <a:t>. nájem § 2208/2</a:t>
            </a:r>
            <a:endParaRPr lang="cs-CZ" sz="2800"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282</a:t>
            </a:fld>
            <a:endParaRPr lang="cs-CZ"/>
          </a:p>
        </p:txBody>
      </p:sp>
    </p:spTree>
    <p:extLst>
      <p:ext uri="{BB962C8B-B14F-4D97-AF65-F5344CB8AC3E}">
        <p14:creationId xmlns:p14="http://schemas.microsoft.com/office/powerpoint/2010/main" val="1016055322"/>
      </p:ext>
    </p:extLst>
  </p:cSld>
  <p:clrMapOvr>
    <a:masterClrMapping/>
  </p:clrMapOvr>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Odstupné; splynutí</a:t>
            </a:r>
            <a:endParaRPr lang="cs-CZ" dirty="0"/>
          </a:p>
        </p:txBody>
      </p:sp>
      <p:sp>
        <p:nvSpPr>
          <p:cNvPr id="3" name="Zástupný symbol pro obsah 2"/>
          <p:cNvSpPr>
            <a:spLocks noGrp="1"/>
          </p:cNvSpPr>
          <p:nvPr>
            <p:ph idx="1"/>
          </p:nvPr>
        </p:nvSpPr>
        <p:spPr>
          <a:xfrm>
            <a:off x="457200" y="1600200"/>
            <a:ext cx="8229600" cy="4853136"/>
          </a:xfrm>
        </p:spPr>
        <p:txBody>
          <a:bodyPr>
            <a:normAutofit fontScale="92500" lnSpcReduction="20000"/>
          </a:bodyPr>
          <a:lstStyle/>
          <a:p>
            <a:r>
              <a:rPr lang="cs-CZ" dirty="0" smtClean="0"/>
              <a:t>odstupné (§ 1992; dispozitivní; v jiném významu § 2223, 2527)</a:t>
            </a:r>
          </a:p>
          <a:p>
            <a:pPr lvl="1"/>
            <a:r>
              <a:rPr lang="cs-CZ" dirty="0" smtClean="0"/>
              <a:t>ujedná-li se</a:t>
            </a:r>
          </a:p>
          <a:p>
            <a:pPr lvl="1"/>
            <a:r>
              <a:rPr lang="cs-CZ" dirty="0" smtClean="0"/>
              <a:t>závazek lze zrušit zaplacením odstupného</a:t>
            </a:r>
          </a:p>
          <a:p>
            <a:pPr lvl="2"/>
            <a:r>
              <a:rPr lang="cs-CZ" dirty="0" smtClean="0"/>
              <a:t>x kdo přijal plnění nebo plnil</a:t>
            </a:r>
          </a:p>
          <a:p>
            <a:pPr lvl="1"/>
            <a:r>
              <a:rPr lang="cs-CZ" dirty="0" smtClean="0"/>
              <a:t>→ závazek se ruší zaplacením odstupného </a:t>
            </a:r>
            <a:r>
              <a:rPr lang="cs-CZ" u="sng" dirty="0" smtClean="0"/>
              <a:t>obdobně jako při</a:t>
            </a:r>
            <a:r>
              <a:rPr lang="cs-CZ" dirty="0" smtClean="0"/>
              <a:t> odstoupení</a:t>
            </a:r>
          </a:p>
          <a:p>
            <a:pPr lvl="2"/>
            <a:r>
              <a:rPr lang="cs-CZ" dirty="0" smtClean="0"/>
              <a:t>i přes vypuštění výslovného uvedení, jde stále o PJ → projev vůle odstoupit + zaplatit</a:t>
            </a:r>
          </a:p>
          <a:p>
            <a:pPr lvl="1"/>
            <a:r>
              <a:rPr lang="cs-CZ" dirty="0" smtClean="0"/>
              <a:t>dle ADZ 785 dosud upraven jen v § 355 </a:t>
            </a:r>
            <a:r>
              <a:rPr lang="cs-CZ" dirty="0" err="1" smtClean="0"/>
              <a:t>ObchZ</a:t>
            </a:r>
            <a:r>
              <a:rPr lang="cs-CZ" dirty="0"/>
              <a:t> </a:t>
            </a:r>
            <a:r>
              <a:rPr lang="cs-CZ" dirty="0" smtClean="0"/>
              <a:t>x § 497 SOZ</a:t>
            </a:r>
          </a:p>
          <a:p>
            <a:r>
              <a:rPr lang="cs-CZ" dirty="0" smtClean="0"/>
              <a:t>splynutí (konfuse, konsolidace; § 1993)</a:t>
            </a:r>
          </a:p>
          <a:p>
            <a:pPr lvl="1"/>
            <a:r>
              <a:rPr lang="cs-CZ" dirty="0" smtClean="0"/>
              <a:t>§ 11 x § 1301, § 1257 (služebnost)</a:t>
            </a:r>
          </a:p>
          <a:p>
            <a:pPr lvl="1"/>
            <a:r>
              <a:rPr lang="cs-CZ" dirty="0" smtClean="0"/>
              <a:t>x § 1335/1/V2 (pohledávka zástavního D za zástavním V)</a:t>
            </a:r>
          </a:p>
          <a:p>
            <a:pPr lvl="1"/>
            <a:r>
              <a:rPr lang="cs-CZ" dirty="0" smtClean="0"/>
              <a:t>solidární závazky (§ 1994; 1878/2)</a:t>
            </a:r>
          </a:p>
          <a:p>
            <a:pPr lvl="2"/>
            <a:r>
              <a:rPr lang="cs-CZ" dirty="0" smtClean="0"/>
              <a:t>pasivní (§ 1994/V1) → dluh – podíl SD</a:t>
            </a:r>
          </a:p>
          <a:p>
            <a:pPr lvl="2"/>
            <a:r>
              <a:rPr lang="cs-CZ" dirty="0" smtClean="0"/>
              <a:t>aktivní</a:t>
            </a:r>
          </a:p>
          <a:p>
            <a:pPr lvl="3"/>
            <a:r>
              <a:rPr lang="cs-CZ" dirty="0" smtClean="0"/>
              <a:t>v osobě D (§ 1994/V2) → Pohledávka – podíl SV</a:t>
            </a:r>
          </a:p>
          <a:p>
            <a:pPr lvl="3"/>
            <a:r>
              <a:rPr lang="cs-CZ" dirty="0" smtClean="0"/>
              <a:t>v osobě </a:t>
            </a:r>
            <a:r>
              <a:rPr lang="en-US" dirty="0" smtClean="0"/>
              <a:t>S</a:t>
            </a:r>
            <a:r>
              <a:rPr lang="cs-CZ" dirty="0" smtClean="0"/>
              <a:t>V (§ 1878/2) → </a:t>
            </a:r>
            <a:r>
              <a:rPr lang="cs-CZ" strike="sngStrike" dirty="0" smtClean="0"/>
              <a:t>D</a:t>
            </a:r>
            <a:r>
              <a:rPr lang="en-US" strike="sngStrike" dirty="0" smtClean="0"/>
              <a:t>&amp;P</a:t>
            </a:r>
            <a:endParaRPr lang="cs-CZ" strike="sngStrike"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283</a:t>
            </a:fld>
            <a:endParaRPr lang="cs-CZ"/>
          </a:p>
        </p:txBody>
      </p:sp>
    </p:spTree>
    <p:extLst>
      <p:ext uri="{BB962C8B-B14F-4D97-AF65-F5344CB8AC3E}">
        <p14:creationId xmlns:p14="http://schemas.microsoft.com/office/powerpoint/2010/main" val="2565779472"/>
      </p:ext>
    </p:extLst>
  </p:cSld>
  <p:clrMapOvr>
    <a:masterClrMapping/>
  </p:clrMapOvr>
  <p:timing>
    <p:tnLst>
      <p:par>
        <p:cTn id="1" dur="indefinite" restart="never" nodeType="tmRoot"/>
      </p:par>
    </p:tnLst>
  </p:timing>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Prominutí dluhu</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promine-li V, PDV souhlasu D (§ </a:t>
            </a:r>
            <a:r>
              <a:rPr lang="cs-CZ" dirty="0"/>
              <a:t>1995)</a:t>
            </a:r>
          </a:p>
          <a:p>
            <a:pPr lvl="1"/>
            <a:r>
              <a:rPr lang="cs-CZ" dirty="0" smtClean="0"/>
              <a:t>x D bezodkladně </a:t>
            </a:r>
          </a:p>
          <a:p>
            <a:pPr lvl="2"/>
            <a:r>
              <a:rPr lang="cs-CZ" dirty="0" smtClean="0"/>
              <a:t>projeví nesouhlas výslovně</a:t>
            </a:r>
          </a:p>
          <a:p>
            <a:pPr lvl="2"/>
            <a:r>
              <a:rPr lang="cs-CZ" dirty="0" smtClean="0"/>
              <a:t>plní</a:t>
            </a:r>
          </a:p>
          <a:p>
            <a:pPr lvl="1"/>
            <a:r>
              <a:rPr lang="cs-CZ" dirty="0"/>
              <a:t>→ dvoustranné </a:t>
            </a:r>
            <a:r>
              <a:rPr lang="cs-CZ" dirty="0" smtClean="0"/>
              <a:t>PJ; dle </a:t>
            </a:r>
            <a:r>
              <a:rPr lang="cs-CZ" dirty="0" err="1" smtClean="0"/>
              <a:t>ReKo</a:t>
            </a:r>
            <a:r>
              <a:rPr lang="cs-CZ" dirty="0"/>
              <a:t> jednostranný projev vůle </a:t>
            </a:r>
            <a:endParaRPr lang="cs-CZ" dirty="0" smtClean="0"/>
          </a:p>
          <a:p>
            <a:r>
              <a:rPr lang="cs-CZ" dirty="0" smtClean="0"/>
              <a:t>V bez splnění dluhu</a:t>
            </a:r>
          </a:p>
          <a:p>
            <a:pPr lvl="1"/>
            <a:r>
              <a:rPr lang="cs-CZ" dirty="0" smtClean="0"/>
              <a:t>vydá D kvitanci (§ 1949 </a:t>
            </a:r>
            <a:r>
              <a:rPr lang="cs-CZ" dirty="0" err="1" smtClean="0"/>
              <a:t>an</a:t>
            </a:r>
            <a:r>
              <a:rPr lang="cs-CZ" dirty="0" smtClean="0"/>
              <a:t>.)</a:t>
            </a:r>
          </a:p>
          <a:p>
            <a:pPr lvl="1"/>
            <a:r>
              <a:rPr lang="cs-CZ" dirty="0" smtClean="0"/>
              <a:t>vrátí D dlužní úpis (§ 1952)</a:t>
            </a:r>
          </a:p>
          <a:p>
            <a:r>
              <a:rPr lang="cs-CZ" dirty="0" smtClean="0"/>
              <a:t>pokud jednomu ze SD na celý dluh (§ 1995/2)</a:t>
            </a:r>
          </a:p>
          <a:p>
            <a:pPr lvl="1"/>
            <a:r>
              <a:rPr lang="cs-CZ" dirty="0"/>
              <a:t>→ </a:t>
            </a:r>
            <a:r>
              <a:rPr lang="cs-CZ" dirty="0" smtClean="0"/>
              <a:t>PDV prominutí všem</a:t>
            </a:r>
          </a:p>
          <a:p>
            <a:r>
              <a:rPr lang="cs-CZ" dirty="0" smtClean="0"/>
              <a:t>solidární závazky (§ 1996)</a:t>
            </a:r>
          </a:p>
          <a:p>
            <a:pPr lvl="1"/>
            <a:r>
              <a:rPr lang="cs-CZ" dirty="0" smtClean="0"/>
              <a:t>prominutí jednomu ze solidárních D (pasivní) → vůči ostatním SD v rozsahu propuštěného SD</a:t>
            </a:r>
          </a:p>
          <a:p>
            <a:pPr lvl="1"/>
            <a:r>
              <a:rPr lang="cs-CZ" dirty="0" smtClean="0"/>
              <a:t>prominutí jedním ze solidárních V (aktivní ) → dluh – podíl SV</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284</a:t>
            </a:fld>
            <a:endParaRPr lang="cs-CZ"/>
          </a:p>
        </p:txBody>
      </p:sp>
    </p:spTree>
    <p:extLst>
      <p:ext uri="{BB962C8B-B14F-4D97-AF65-F5344CB8AC3E}">
        <p14:creationId xmlns:p14="http://schemas.microsoft.com/office/powerpoint/2010/main" val="93800457"/>
      </p:ext>
    </p:extLst>
  </p:cSld>
  <p:clrMapOvr>
    <a:masterClrMapping/>
  </p:clrMapOvr>
  <p:timing>
    <p:tnLst>
      <p:par>
        <p:cTn id="1" dur="indefinite" restart="never" nodeType="tmRoot"/>
      </p:par>
    </p:tnLst>
  </p:timing>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Výpověď (§ 1998)</a:t>
            </a:r>
            <a:endParaRPr lang="cs-CZ" dirty="0"/>
          </a:p>
        </p:txBody>
      </p:sp>
      <p:sp>
        <p:nvSpPr>
          <p:cNvPr id="3" name="Zástupný symbol pro obsah 2"/>
          <p:cNvSpPr>
            <a:spLocks noGrp="1"/>
          </p:cNvSpPr>
          <p:nvPr>
            <p:ph idx="1"/>
          </p:nvPr>
        </p:nvSpPr>
        <p:spPr>
          <a:xfrm>
            <a:off x="457200" y="1600200"/>
            <a:ext cx="8229600" cy="5213176"/>
          </a:xfrm>
        </p:spPr>
        <p:txBody>
          <a:bodyPr>
            <a:normAutofit fontScale="92500" lnSpcReduction="10000"/>
          </a:bodyPr>
          <a:lstStyle/>
          <a:p>
            <a:r>
              <a:rPr lang="cs-CZ" u="sng" dirty="0" smtClean="0"/>
              <a:t>závazek</a:t>
            </a:r>
            <a:r>
              <a:rPr lang="cs-CZ" dirty="0" smtClean="0"/>
              <a:t> lze vypovědět, je-li to </a:t>
            </a:r>
          </a:p>
          <a:p>
            <a:pPr lvl="1"/>
            <a:r>
              <a:rPr lang="cs-CZ" dirty="0" smtClean="0"/>
              <a:t>ujednáno</a:t>
            </a:r>
          </a:p>
          <a:p>
            <a:pPr lvl="1"/>
            <a:r>
              <a:rPr lang="cs-CZ" dirty="0" smtClean="0"/>
              <a:t>stanoveno zákonem</a:t>
            </a:r>
          </a:p>
          <a:p>
            <a:r>
              <a:rPr lang="cs-CZ" dirty="0" smtClean="0"/>
              <a:t>následky: </a:t>
            </a:r>
            <a:r>
              <a:rPr lang="cs-CZ" u="sng" dirty="0" smtClean="0"/>
              <a:t>závazek</a:t>
            </a:r>
            <a:r>
              <a:rPr lang="cs-CZ" dirty="0" smtClean="0"/>
              <a:t> zaniká</a:t>
            </a:r>
          </a:p>
          <a:p>
            <a:pPr lvl="1"/>
            <a:r>
              <a:rPr lang="cs-CZ" dirty="0" smtClean="0"/>
              <a:t>uplynutím výpovědní doby</a:t>
            </a:r>
          </a:p>
          <a:p>
            <a:pPr lvl="1"/>
            <a:r>
              <a:rPr lang="cs-CZ" dirty="0" smtClean="0"/>
              <a:t>účinností výpovědi bez výpovědní doby</a:t>
            </a:r>
          </a:p>
          <a:p>
            <a:r>
              <a:rPr lang="cs-CZ" dirty="0" smtClean="0"/>
              <a:t>obecná možnost výpovědi ex lege</a:t>
            </a:r>
          </a:p>
          <a:p>
            <a:pPr lvl="1"/>
            <a:r>
              <a:rPr lang="cs-CZ" dirty="0" smtClean="0"/>
              <a:t>závazek na dobu neurčitou (§ 1999)</a:t>
            </a:r>
          </a:p>
          <a:p>
            <a:pPr lvl="2"/>
            <a:r>
              <a:rPr lang="cs-CZ" dirty="0" smtClean="0"/>
              <a:t>k nepřetržité nebo opakované činnosti</a:t>
            </a:r>
          </a:p>
          <a:p>
            <a:pPr lvl="2"/>
            <a:r>
              <a:rPr lang="cs-CZ" dirty="0" smtClean="0"/>
              <a:t>k strpění takové činnosti </a:t>
            </a:r>
          </a:p>
          <a:p>
            <a:pPr lvl="2"/>
            <a:r>
              <a:rPr lang="cs-CZ" dirty="0" smtClean="0"/>
              <a:t>(a zřejmě i zdržení se činnosti, jinak by odst. 2 neměl smysl)</a:t>
            </a:r>
          </a:p>
          <a:p>
            <a:pPr lvl="2"/>
            <a:r>
              <a:rPr lang="cs-CZ" dirty="0" smtClean="0"/>
              <a:t>→ lze závazek zrušit ke konci kal. Q, výpovědí danou alespoň 3 měsíce předem</a:t>
            </a:r>
          </a:p>
          <a:p>
            <a:pPr lvl="3"/>
            <a:r>
              <a:rPr lang="cs-CZ" dirty="0" err="1" smtClean="0"/>
              <a:t>spec</a:t>
            </a:r>
            <a:r>
              <a:rPr lang="cs-CZ" dirty="0" smtClean="0"/>
              <a:t>. § 2370 pro LS</a:t>
            </a:r>
          </a:p>
          <a:p>
            <a:pPr lvl="2"/>
            <a:r>
              <a:rPr lang="cs-CZ" dirty="0" smtClean="0"/>
              <a:t>x závazek k zdržení se činnosti a z jehož povahy je zřejmá neomezenost</a:t>
            </a:r>
          </a:p>
          <a:p>
            <a:r>
              <a:rPr lang="cs-CZ" dirty="0" err="1" smtClean="0"/>
              <a:t>subs</a:t>
            </a:r>
            <a:r>
              <a:rPr lang="cs-CZ" dirty="0" smtClean="0"/>
              <a:t>. ustanovení o </a:t>
            </a:r>
            <a:r>
              <a:rPr lang="cs-CZ" dirty="0" err="1" smtClean="0"/>
              <a:t>sml</a:t>
            </a:r>
            <a:r>
              <a:rPr lang="cs-CZ" dirty="0" smtClean="0"/>
              <a:t>. (§ 1724/2)</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285</a:t>
            </a:fld>
            <a:endParaRPr lang="cs-CZ"/>
          </a:p>
        </p:txBody>
      </p:sp>
    </p:spTree>
    <p:extLst>
      <p:ext uri="{BB962C8B-B14F-4D97-AF65-F5344CB8AC3E}">
        <p14:creationId xmlns:p14="http://schemas.microsoft.com/office/powerpoint/2010/main" val="219527564"/>
      </p:ext>
    </p:extLst>
  </p:cSld>
  <p:clrMapOvr>
    <a:masterClrMapping/>
  </p:clrMapOvr>
  <p:timing>
    <p:tnLst>
      <p:par>
        <p:cTn id="1" dur="indefinite" restart="never" nodeType="tmRoot"/>
      </p:par>
    </p:tnLst>
  </p:timing>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Šněrovací </a:t>
            </a:r>
            <a:r>
              <a:rPr lang="cs-CZ" dirty="0" err="1" smtClean="0"/>
              <a:t>smouvy</a:t>
            </a:r>
            <a:r>
              <a:rPr lang="cs-CZ" dirty="0" smtClean="0"/>
              <a:t>(§ 2000)</a:t>
            </a:r>
            <a:endParaRPr lang="cs-CZ" dirty="0"/>
          </a:p>
        </p:txBody>
      </p:sp>
      <p:sp>
        <p:nvSpPr>
          <p:cNvPr id="3" name="Zástupný symbol pro obsah 2"/>
          <p:cNvSpPr>
            <a:spLocks noGrp="1"/>
          </p:cNvSpPr>
          <p:nvPr>
            <p:ph idx="1"/>
          </p:nvPr>
        </p:nvSpPr>
        <p:spPr>
          <a:xfrm>
            <a:off x="457200" y="1600200"/>
            <a:ext cx="8229600" cy="5213176"/>
          </a:xfrm>
        </p:spPr>
        <p:txBody>
          <a:bodyPr>
            <a:normAutofit/>
          </a:bodyPr>
          <a:lstStyle/>
          <a:p>
            <a:r>
              <a:rPr lang="cs-CZ" u="sng" dirty="0" smtClean="0"/>
              <a:t>„šněrovací smlouvy“ (ADZ 787; § 2000; </a:t>
            </a:r>
            <a:r>
              <a:rPr lang="cs-CZ" u="sng" dirty="0" err="1" smtClean="0"/>
              <a:t>spec</a:t>
            </a:r>
            <a:r>
              <a:rPr lang="cs-CZ" u="sng" dirty="0" smtClean="0"/>
              <a:t>. § 2204; jde o zrušení soudem ne výpověď)</a:t>
            </a:r>
          </a:p>
          <a:p>
            <a:pPr lvl="1"/>
            <a:r>
              <a:rPr lang="cs-CZ" dirty="0" smtClean="0"/>
              <a:t>závazek na dobu určitou (alt.)</a:t>
            </a:r>
          </a:p>
          <a:p>
            <a:pPr lvl="2"/>
            <a:r>
              <a:rPr lang="cs-CZ" dirty="0" smtClean="0"/>
              <a:t>života člověka (srov. § 2204/2)</a:t>
            </a:r>
          </a:p>
          <a:p>
            <a:pPr lvl="2"/>
            <a:r>
              <a:rPr lang="cs-CZ" dirty="0" smtClean="0"/>
              <a:t>kohokoliv na více než 10 let</a:t>
            </a:r>
          </a:p>
          <a:p>
            <a:pPr lvl="1"/>
            <a:r>
              <a:rPr lang="cs-CZ" dirty="0" smtClean="0"/>
              <a:t>+ (alt.)</a:t>
            </a:r>
          </a:p>
          <a:p>
            <a:pPr lvl="2"/>
            <a:r>
              <a:rPr lang="cs-CZ" dirty="0" smtClean="0"/>
              <a:t>bez </a:t>
            </a:r>
            <a:r>
              <a:rPr lang="cs-CZ" dirty="0"/>
              <a:t>vážného důvodu </a:t>
            </a:r>
            <a:r>
              <a:rPr lang="cs-CZ" dirty="0" smtClean="0"/>
              <a:t>nebo</a:t>
            </a:r>
          </a:p>
          <a:p>
            <a:pPr lvl="2"/>
            <a:r>
              <a:rPr lang="cs-CZ" dirty="0" err="1" smtClean="0"/>
              <a:t>spec</a:t>
            </a:r>
            <a:r>
              <a:rPr lang="cs-CZ" dirty="0"/>
              <a:t>. </a:t>
            </a:r>
            <a:r>
              <a:rPr lang="cs-CZ" dirty="0" smtClean="0"/>
              <a:t>CRSS </a:t>
            </a:r>
          </a:p>
          <a:p>
            <a:pPr lvl="3"/>
            <a:r>
              <a:rPr lang="cs-CZ" dirty="0"/>
              <a:t>okolnosti, z nichž strany zřejmě vycházely při vzniku závazku</a:t>
            </a:r>
            <a:r>
              <a:rPr lang="cs-CZ" dirty="0" smtClean="0"/>
              <a:t>,</a:t>
            </a:r>
          </a:p>
          <a:p>
            <a:pPr lvl="3"/>
            <a:r>
              <a:rPr lang="cs-CZ" dirty="0" smtClean="0"/>
              <a:t>se </a:t>
            </a:r>
            <a:r>
              <a:rPr lang="cs-CZ" dirty="0"/>
              <a:t>změnily do té míry</a:t>
            </a:r>
            <a:r>
              <a:rPr lang="cs-CZ" dirty="0" smtClean="0"/>
              <a:t>,</a:t>
            </a:r>
          </a:p>
          <a:p>
            <a:pPr lvl="3"/>
            <a:r>
              <a:rPr lang="cs-CZ" dirty="0" smtClean="0"/>
              <a:t>že </a:t>
            </a:r>
            <a:r>
              <a:rPr lang="cs-CZ" dirty="0"/>
              <a:t>na zavázané straně nelze rozumně </a:t>
            </a:r>
            <a:r>
              <a:rPr lang="cs-CZ" dirty="0" smtClean="0"/>
              <a:t>požadovat, aby </a:t>
            </a:r>
            <a:r>
              <a:rPr lang="cs-CZ" dirty="0"/>
              <a:t>byla smlouvou dále vázána.</a:t>
            </a:r>
          </a:p>
          <a:p>
            <a:pPr lvl="1"/>
            <a:r>
              <a:rPr lang="cs-CZ" dirty="0" smtClean="0"/>
              <a:t>→ lze se po 10 letech domáhat zrušení závazku u soudu</a:t>
            </a:r>
          </a:p>
          <a:p>
            <a:pPr lvl="2"/>
            <a:r>
              <a:rPr lang="cs-CZ" dirty="0" smtClean="0"/>
              <a:t>ke vzdání předem se nepřihlíží x je-li zavázanou PO</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286</a:t>
            </a:fld>
            <a:endParaRPr lang="cs-CZ"/>
          </a:p>
        </p:txBody>
      </p:sp>
    </p:spTree>
    <p:extLst>
      <p:ext uri="{BB962C8B-B14F-4D97-AF65-F5344CB8AC3E}">
        <p14:creationId xmlns:p14="http://schemas.microsoft.com/office/powerpoint/2010/main" val="743789271"/>
      </p:ext>
    </p:extLst>
  </p:cSld>
  <p:clrMapOvr>
    <a:masterClrMapping/>
  </p:clrMapOvr>
  <p:timing>
    <p:tnLst>
      <p:par>
        <p:cTn id="1" dur="indefinite" restart="never" nodeType="tmRoot"/>
      </p:par>
    </p:tnLst>
  </p:timing>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Odstoupení</a:t>
            </a:r>
            <a:endParaRPr lang="cs-CZ" dirty="0"/>
          </a:p>
        </p:txBody>
      </p:sp>
      <p:sp>
        <p:nvSpPr>
          <p:cNvPr id="3" name="Zástupný symbol pro obsah 2"/>
          <p:cNvSpPr>
            <a:spLocks noGrp="1"/>
          </p:cNvSpPr>
          <p:nvPr>
            <p:ph idx="1"/>
          </p:nvPr>
        </p:nvSpPr>
        <p:spPr>
          <a:xfrm>
            <a:off x="457200" y="1600200"/>
            <a:ext cx="8229600" cy="5069160"/>
          </a:xfrm>
        </p:spPr>
        <p:txBody>
          <a:bodyPr>
            <a:normAutofit fontScale="85000" lnSpcReduction="20000"/>
          </a:bodyPr>
          <a:lstStyle/>
          <a:p>
            <a:r>
              <a:rPr lang="cs-CZ" dirty="0" smtClean="0"/>
              <a:t>od platně uzavřené smlouvy </a:t>
            </a:r>
            <a:r>
              <a:rPr lang="cs-CZ" dirty="0"/>
              <a:t>lze </a:t>
            </a:r>
            <a:r>
              <a:rPr lang="cs-CZ" dirty="0" smtClean="0"/>
              <a:t>odstoupit, pokud závazek z ní ještě trvá, a je-li </a:t>
            </a:r>
            <a:r>
              <a:rPr lang="cs-CZ" dirty="0"/>
              <a:t>to </a:t>
            </a:r>
            <a:r>
              <a:rPr lang="cs-CZ" dirty="0" smtClean="0"/>
              <a:t>(§ 2001; srov. § 344 </a:t>
            </a:r>
            <a:r>
              <a:rPr lang="cs-CZ" dirty="0" err="1" smtClean="0"/>
              <a:t>an</a:t>
            </a:r>
            <a:r>
              <a:rPr lang="cs-CZ" dirty="0" smtClean="0"/>
              <a:t>. OBZ;)</a:t>
            </a:r>
            <a:endParaRPr lang="cs-CZ" dirty="0"/>
          </a:p>
          <a:p>
            <a:pPr lvl="1"/>
            <a:r>
              <a:rPr lang="cs-CZ" dirty="0"/>
              <a:t>ujednáno</a:t>
            </a:r>
          </a:p>
          <a:p>
            <a:pPr lvl="1"/>
            <a:r>
              <a:rPr lang="cs-CZ" dirty="0"/>
              <a:t>stanoveno </a:t>
            </a:r>
            <a:r>
              <a:rPr lang="cs-CZ" dirty="0" smtClean="0"/>
              <a:t>zákonem</a:t>
            </a:r>
            <a:endParaRPr lang="cs-CZ" dirty="0"/>
          </a:p>
          <a:p>
            <a:r>
              <a:rPr lang="cs-CZ" dirty="0" smtClean="0"/>
              <a:t>obecná možnost odstoupení ex lege</a:t>
            </a:r>
          </a:p>
          <a:p>
            <a:pPr lvl="1"/>
            <a:r>
              <a:rPr lang="cs-CZ" dirty="0" smtClean="0"/>
              <a:t>podstatné porušení </a:t>
            </a:r>
            <a:r>
              <a:rPr lang="cs-CZ" dirty="0" err="1" smtClean="0"/>
              <a:t>pov</a:t>
            </a:r>
            <a:r>
              <a:rPr lang="cs-CZ" dirty="0" smtClean="0"/>
              <a:t>. (§ 2002; prodlením § 1977 </a:t>
            </a:r>
            <a:r>
              <a:rPr lang="cs-CZ" dirty="0" err="1" smtClean="0"/>
              <a:t>an</a:t>
            </a:r>
            <a:r>
              <a:rPr lang="cs-CZ" dirty="0" smtClean="0"/>
              <a:t>.)</a:t>
            </a:r>
          </a:p>
          <a:p>
            <a:pPr lvl="2"/>
            <a:r>
              <a:rPr lang="cs-CZ" dirty="0" smtClean="0"/>
              <a:t>porušující při uzavření </a:t>
            </a:r>
            <a:r>
              <a:rPr lang="cs-CZ" dirty="0" err="1" smtClean="0"/>
              <a:t>sml</a:t>
            </a:r>
            <a:r>
              <a:rPr lang="cs-CZ" dirty="0" smtClean="0"/>
              <a:t>. věděl nebo musel vědět (§ 4/2), že</a:t>
            </a:r>
          </a:p>
          <a:p>
            <a:pPr lvl="2"/>
            <a:r>
              <a:rPr lang="cs-CZ" dirty="0" smtClean="0"/>
              <a:t>2. SS by </a:t>
            </a:r>
            <a:r>
              <a:rPr lang="cs-CZ" dirty="0" err="1" smtClean="0"/>
              <a:t>sml</a:t>
            </a:r>
            <a:r>
              <a:rPr lang="cs-CZ" dirty="0" smtClean="0"/>
              <a:t>. neuzavřela, pokud by por. předvídala</a:t>
            </a:r>
          </a:p>
          <a:p>
            <a:pPr lvl="2"/>
            <a:r>
              <a:rPr lang="cs-CZ" dirty="0" smtClean="0"/>
              <a:t>x PDV ostatní nepodstatné</a:t>
            </a:r>
          </a:p>
          <a:p>
            <a:pPr lvl="1"/>
            <a:r>
              <a:rPr lang="cs-CZ" dirty="0" smtClean="0"/>
              <a:t>nepochybnost budoucího podstatného porušení (§ 2002/2)</a:t>
            </a:r>
          </a:p>
          <a:p>
            <a:pPr lvl="2"/>
            <a:r>
              <a:rPr lang="cs-CZ" dirty="0" smtClean="0"/>
              <a:t>x na výzvu dá přiměřenou jistotu</a:t>
            </a:r>
          </a:p>
          <a:p>
            <a:pPr lvl="1"/>
            <a:r>
              <a:rPr lang="cs-CZ" dirty="0" smtClean="0"/>
              <a:t>nepodstatné porušení prodlením (§ 1978)</a:t>
            </a:r>
          </a:p>
          <a:p>
            <a:r>
              <a:rPr lang="cs-CZ" dirty="0" smtClean="0"/>
              <a:t>dle NS podstatnou </a:t>
            </a:r>
            <a:r>
              <a:rPr lang="cs-CZ" dirty="0" err="1" smtClean="0"/>
              <a:t>nál</a:t>
            </a:r>
            <a:r>
              <a:rPr lang="cs-CZ" dirty="0" smtClean="0"/>
              <a:t>. údaj o důvodu (</a:t>
            </a:r>
            <a:r>
              <a:rPr lang="pl-PL" dirty="0"/>
              <a:t>NS 30 Cdo 1233/2011 z 31. 1. 2012, odkazuje na 21 Cdo 4986/2010 </a:t>
            </a:r>
            <a:r>
              <a:rPr lang="pl-PL" dirty="0" smtClean="0"/>
              <a:t>20.9.2011</a:t>
            </a:r>
            <a:r>
              <a:rPr lang="cs-CZ" dirty="0" smtClean="0"/>
              <a:t>)</a:t>
            </a:r>
          </a:p>
          <a:p>
            <a:r>
              <a:rPr lang="cs-CZ" dirty="0" smtClean="0"/>
              <a:t>oznámené rozhodnutí odstoupit/setrvat lze změnit jen dohodou (§ 2003/1)</a:t>
            </a:r>
          </a:p>
          <a:p>
            <a:pPr lvl="1"/>
            <a:r>
              <a:rPr lang="cs-CZ" dirty="0" smtClean="0"/>
              <a:t>x setrvání při podstatném porušení</a:t>
            </a:r>
          </a:p>
          <a:p>
            <a:pPr lvl="2"/>
            <a:r>
              <a:rPr lang="cs-CZ" dirty="0" smtClean="0"/>
              <a:t>→ lze O. „</a:t>
            </a:r>
            <a:r>
              <a:rPr lang="pl-PL" dirty="0" smtClean="0"/>
              <a:t>s </a:t>
            </a:r>
            <a:r>
              <a:rPr lang="pl-PL" dirty="0"/>
              <a:t>odkazem na obdobné jednání druhé </a:t>
            </a:r>
            <a:r>
              <a:rPr lang="pl-PL" dirty="0" smtClean="0"/>
              <a:t>strany”?</a:t>
            </a:r>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287</a:t>
            </a:fld>
            <a:endParaRPr lang="cs-CZ"/>
          </a:p>
        </p:txBody>
      </p:sp>
    </p:spTree>
    <p:extLst>
      <p:ext uri="{BB962C8B-B14F-4D97-AF65-F5344CB8AC3E}">
        <p14:creationId xmlns:p14="http://schemas.microsoft.com/office/powerpoint/2010/main" val="1435580311"/>
      </p:ext>
    </p:extLst>
  </p:cSld>
  <p:clrMapOvr>
    <a:masterClrMapping/>
  </p:clrMapOvr>
  <p:timing>
    <p:tnLst>
      <p:par>
        <p:cTn id="1" dur="indefinite" restart="never" nodeType="tmRoot"/>
      </p:par>
    </p:tnLst>
  </p:timing>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a:t>odstoupit bez zbytečného odkladu</a:t>
            </a:r>
          </a:p>
          <a:p>
            <a:r>
              <a:rPr lang="cs-CZ" dirty="0"/>
              <a:t>účinky (§ 2004)</a:t>
            </a:r>
          </a:p>
          <a:p>
            <a:pPr lvl="1"/>
            <a:r>
              <a:rPr lang="cs-CZ" u="sng" dirty="0"/>
              <a:t>závazek</a:t>
            </a:r>
            <a:r>
              <a:rPr lang="cs-CZ" dirty="0"/>
              <a:t> se zrušuje od počátku (ex </a:t>
            </a:r>
            <a:r>
              <a:rPr lang="cs-CZ" dirty="0" err="1"/>
              <a:t>tunc</a:t>
            </a:r>
            <a:r>
              <a:rPr lang="cs-CZ" dirty="0"/>
              <a:t>)</a:t>
            </a:r>
          </a:p>
          <a:p>
            <a:pPr lvl="1"/>
            <a:r>
              <a:rPr lang="cs-CZ" dirty="0"/>
              <a:t>při částečném </a:t>
            </a:r>
            <a:r>
              <a:rPr lang="cs-CZ" dirty="0" smtClean="0"/>
              <a:t>plnění, jen </a:t>
            </a:r>
            <a:r>
              <a:rPr lang="cs-CZ" dirty="0"/>
              <a:t>ohledně zbytku (pro </a:t>
            </a:r>
            <a:r>
              <a:rPr lang="cs-CZ" dirty="0" err="1" smtClean="0"/>
              <a:t>futuro</a:t>
            </a:r>
            <a:r>
              <a:rPr lang="cs-CZ" dirty="0" smtClean="0"/>
              <a:t>; u darování § 2059/V2)</a:t>
            </a:r>
            <a:endParaRPr lang="cs-CZ" dirty="0"/>
          </a:p>
          <a:p>
            <a:pPr lvl="2"/>
            <a:r>
              <a:rPr lang="cs-CZ" dirty="0"/>
              <a:t>x částečné plnění nemá pro V </a:t>
            </a:r>
            <a:r>
              <a:rPr lang="cs-CZ" dirty="0" smtClean="0"/>
              <a:t>význam</a:t>
            </a:r>
          </a:p>
          <a:p>
            <a:pPr lvl="1"/>
            <a:r>
              <a:rPr lang="cs-CZ" dirty="0" err="1"/>
              <a:t>záv</a:t>
            </a:r>
            <a:r>
              <a:rPr lang="cs-CZ" dirty="0"/>
              <a:t>. D k nepřetržité nebo opak. </a:t>
            </a:r>
            <a:r>
              <a:rPr lang="cs-CZ" dirty="0" smtClean="0"/>
              <a:t>činnosti, k postupnému dílčímu plnění, jen s účinky pro </a:t>
            </a:r>
            <a:r>
              <a:rPr lang="cs-CZ" dirty="0" err="1" smtClean="0"/>
              <a:t>futuro</a:t>
            </a:r>
            <a:r>
              <a:rPr lang="cs-CZ" dirty="0" smtClean="0"/>
              <a:t> </a:t>
            </a:r>
          </a:p>
          <a:p>
            <a:pPr lvl="2"/>
            <a:r>
              <a:rPr lang="cs-CZ" dirty="0"/>
              <a:t>x </a:t>
            </a:r>
            <a:r>
              <a:rPr lang="cs-CZ" dirty="0" smtClean="0"/>
              <a:t>již poskytnuté </a:t>
            </a:r>
            <a:r>
              <a:rPr lang="cs-CZ" dirty="0"/>
              <a:t>plnění nemá pro V </a:t>
            </a:r>
            <a:r>
              <a:rPr lang="cs-CZ" dirty="0" smtClean="0"/>
              <a:t>význam</a:t>
            </a:r>
          </a:p>
          <a:p>
            <a:pPr lvl="1"/>
            <a:r>
              <a:rPr lang="cs-CZ" dirty="0" smtClean="0"/>
              <a:t>nemá vliv na</a:t>
            </a:r>
          </a:p>
          <a:p>
            <a:pPr lvl="2"/>
            <a:r>
              <a:rPr lang="cs-CZ" dirty="0" err="1" smtClean="0"/>
              <a:t>pr</a:t>
            </a:r>
            <a:r>
              <a:rPr lang="cs-CZ" dirty="0" smtClean="0"/>
              <a:t>. T nabytá v dobré víře (presumuje se; § 7)</a:t>
            </a:r>
          </a:p>
          <a:p>
            <a:pPr lvl="2"/>
            <a:r>
              <a:rPr lang="cs-CZ" dirty="0" err="1" smtClean="0"/>
              <a:t>pr</a:t>
            </a:r>
            <a:r>
              <a:rPr lang="cs-CZ" dirty="0" smtClean="0"/>
              <a:t>. na zaplacení </a:t>
            </a:r>
            <a:r>
              <a:rPr lang="cs-CZ" dirty="0" err="1" smtClean="0"/>
              <a:t>sml</a:t>
            </a:r>
            <a:r>
              <a:rPr lang="cs-CZ" dirty="0" smtClean="0"/>
              <a:t>. </a:t>
            </a:r>
            <a:r>
              <a:rPr lang="cs-CZ" dirty="0" err="1" smtClean="0"/>
              <a:t>pok</a:t>
            </a:r>
            <a:r>
              <a:rPr lang="cs-CZ" dirty="0" smtClean="0"/>
              <a:t>. nebo úroku z prodlení již dospělého</a:t>
            </a:r>
          </a:p>
          <a:p>
            <a:pPr lvl="2"/>
            <a:r>
              <a:rPr lang="cs-CZ" dirty="0" err="1" smtClean="0"/>
              <a:t>pr</a:t>
            </a:r>
            <a:r>
              <a:rPr lang="cs-CZ" dirty="0" smtClean="0"/>
              <a:t>. na NŠ z vzniklé z porušeni </a:t>
            </a:r>
            <a:r>
              <a:rPr lang="cs-CZ" dirty="0" err="1" smtClean="0"/>
              <a:t>sml</a:t>
            </a:r>
            <a:r>
              <a:rPr lang="cs-CZ" dirty="0" smtClean="0"/>
              <a:t>. povinnosti</a:t>
            </a:r>
          </a:p>
          <a:p>
            <a:pPr lvl="2"/>
            <a:r>
              <a:rPr lang="cs-CZ" dirty="0" smtClean="0"/>
              <a:t>ujednání, které má z povahy zavazovat i po odstoupení (řešení sporů)</a:t>
            </a:r>
          </a:p>
          <a:p>
            <a:pPr lvl="2"/>
            <a:r>
              <a:rPr lang="cs-CZ" dirty="0" smtClean="0"/>
              <a:t>zajištění dluhu</a:t>
            </a:r>
            <a:endParaRPr lang="cs-CZ" dirty="0"/>
          </a:p>
          <a:p>
            <a:r>
              <a:rPr lang="cs-CZ" dirty="0"/>
              <a:t>sjednané odst. bez odstupného </a:t>
            </a:r>
            <a:r>
              <a:rPr lang="en-US" dirty="0"/>
              <a:t>&amp; </a:t>
            </a:r>
            <a:r>
              <a:rPr lang="cs-CZ" dirty="0"/>
              <a:t>závdavek (§ 1809)</a:t>
            </a:r>
          </a:p>
          <a:p>
            <a:r>
              <a:rPr lang="cs-CZ" dirty="0" err="1"/>
              <a:t>subs</a:t>
            </a:r>
            <a:r>
              <a:rPr lang="cs-CZ" dirty="0"/>
              <a:t>. ustanovení o </a:t>
            </a:r>
            <a:r>
              <a:rPr lang="cs-CZ" dirty="0" err="1"/>
              <a:t>sml</a:t>
            </a:r>
            <a:r>
              <a:rPr lang="cs-CZ" dirty="0"/>
              <a:t>. (§ 1724/2</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288</a:t>
            </a:fld>
            <a:endParaRPr lang="cs-CZ"/>
          </a:p>
        </p:txBody>
      </p:sp>
    </p:spTree>
    <p:extLst>
      <p:ext uri="{BB962C8B-B14F-4D97-AF65-F5344CB8AC3E}">
        <p14:creationId xmlns:p14="http://schemas.microsoft.com/office/powerpoint/2010/main" val="145057536"/>
      </p:ext>
    </p:extLst>
  </p:cSld>
  <p:clrMapOvr>
    <a:masterClrMapping/>
  </p:clrMapOvr>
  <p:timing>
    <p:tnLst>
      <p:par>
        <p:cTn id="1" dur="indefinite" restart="never" nodeType="tmRoot"/>
      </p:par>
    </p:tnLst>
  </p:timing>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Následná nemožnost plnění</a:t>
            </a:r>
            <a:endParaRPr lang="cs-CZ" dirty="0"/>
          </a:p>
        </p:txBody>
      </p:sp>
      <p:sp>
        <p:nvSpPr>
          <p:cNvPr id="3" name="Zástupný symbol pro obsah 2"/>
          <p:cNvSpPr>
            <a:spLocks noGrp="1"/>
          </p:cNvSpPr>
          <p:nvPr>
            <p:ph idx="1"/>
          </p:nvPr>
        </p:nvSpPr>
        <p:spPr>
          <a:xfrm>
            <a:off x="457200" y="1600200"/>
            <a:ext cx="8229600" cy="4997152"/>
          </a:xfrm>
        </p:spPr>
        <p:txBody>
          <a:bodyPr>
            <a:normAutofit fontScale="85000" lnSpcReduction="10000"/>
          </a:bodyPr>
          <a:lstStyle/>
          <a:p>
            <a:r>
              <a:rPr lang="cs-CZ" dirty="0" smtClean="0"/>
              <a:t>x počáteční nemožnost</a:t>
            </a:r>
          </a:p>
          <a:p>
            <a:pPr lvl="1"/>
            <a:r>
              <a:rPr lang="cs-CZ" dirty="0" smtClean="0"/>
              <a:t>faktická → AN § 580/2+§ 588</a:t>
            </a:r>
          </a:p>
          <a:p>
            <a:pPr lvl="1"/>
            <a:r>
              <a:rPr lang="cs-CZ" dirty="0" smtClean="0"/>
              <a:t>právní (nedovolenost) </a:t>
            </a:r>
            <a:r>
              <a:rPr lang="cs-CZ" dirty="0"/>
              <a:t>→ </a:t>
            </a:r>
            <a:r>
              <a:rPr lang="cs-CZ" dirty="0" smtClean="0"/>
              <a:t>§ 580/1+586 RN nebo +§ 588 AN (+zjevně narušuje veřejný pořádek)</a:t>
            </a:r>
          </a:p>
          <a:p>
            <a:r>
              <a:rPr lang="cs-CZ" dirty="0" smtClean="0"/>
              <a:t>nemožnost</a:t>
            </a:r>
          </a:p>
          <a:p>
            <a:pPr lvl="1"/>
            <a:r>
              <a:rPr lang="cs-CZ" dirty="0" smtClean="0"/>
              <a:t>≠ obtížnost (ztížené podmínky, větší náklady, T nebo až po určené době)</a:t>
            </a:r>
          </a:p>
          <a:p>
            <a:pPr lvl="2"/>
            <a:r>
              <a:rPr lang="cs-CZ" dirty="0"/>
              <a:t>→ lze-li důvodně očekávat, že půjde splnit později, závazek </a:t>
            </a:r>
            <a:r>
              <a:rPr lang="cs-CZ" dirty="0" smtClean="0"/>
              <a:t>nezaniká, </a:t>
            </a:r>
            <a:r>
              <a:rPr lang="cs-CZ" dirty="0"/>
              <a:t>nastává jen prodlení D</a:t>
            </a:r>
            <a:endParaRPr lang="cs-CZ" dirty="0" smtClean="0"/>
          </a:p>
          <a:p>
            <a:pPr lvl="1"/>
            <a:r>
              <a:rPr lang="cs-CZ" dirty="0" smtClean="0"/>
              <a:t>prokazuje D</a:t>
            </a:r>
          </a:p>
          <a:p>
            <a:r>
              <a:rPr lang="cs-CZ" dirty="0" smtClean="0"/>
              <a:t>nemožnost části plnění → zaniká jen daná část závazku</a:t>
            </a:r>
          </a:p>
          <a:p>
            <a:pPr lvl="1"/>
            <a:r>
              <a:rPr lang="cs-CZ" dirty="0" smtClean="0"/>
              <a:t>x zaniká celý, nemá-li plnění zbytku pro V význam</a:t>
            </a:r>
          </a:p>
          <a:p>
            <a:pPr lvl="2"/>
            <a:r>
              <a:rPr lang="cs-CZ" dirty="0" smtClean="0"/>
              <a:t>x z povahy závazku</a:t>
            </a:r>
          </a:p>
          <a:p>
            <a:pPr lvl="2"/>
            <a:r>
              <a:rPr lang="cs-CZ" dirty="0" smtClean="0"/>
              <a:t>x z účelu </a:t>
            </a:r>
            <a:r>
              <a:rPr lang="cs-CZ" dirty="0" err="1" smtClean="0"/>
              <a:t>sml</a:t>
            </a:r>
            <a:r>
              <a:rPr lang="cs-CZ" dirty="0" smtClean="0"/>
              <a:t>. známého str. při uzavření</a:t>
            </a:r>
          </a:p>
          <a:p>
            <a:r>
              <a:rPr lang="cs-CZ" dirty="0" smtClean="0"/>
              <a:t>D povinen oznámit V (§ 2008)</a:t>
            </a:r>
          </a:p>
          <a:p>
            <a:pPr lvl="1"/>
            <a:r>
              <a:rPr lang="cs-CZ" dirty="0" smtClean="0"/>
              <a:t>x NŠ tím vzniklé </a:t>
            </a:r>
            <a:r>
              <a:rPr lang="pt-BR" dirty="0"/>
              <a:t>(§ 2910+2911) s možnou limitací náhrad škody (x 2898</a:t>
            </a:r>
            <a:r>
              <a:rPr lang="pt-BR" dirty="0" smtClean="0"/>
              <a:t>)</a:t>
            </a:r>
            <a:endParaRPr lang="cs-CZ" dirty="0" smtClean="0"/>
          </a:p>
          <a:p>
            <a:pPr lvl="1"/>
            <a:r>
              <a:rPr lang="cs-CZ" dirty="0"/>
              <a:t>v případě vědomě nepravdivé </a:t>
            </a:r>
            <a:r>
              <a:rPr lang="cs-CZ" dirty="0" err="1"/>
              <a:t>inf</a:t>
            </a:r>
            <a:r>
              <a:rPr lang="cs-CZ" dirty="0"/>
              <a:t>. § </a:t>
            </a:r>
            <a:r>
              <a:rPr lang="cs-CZ" dirty="0" smtClean="0"/>
              <a:t>2950/2</a:t>
            </a:r>
          </a:p>
          <a:p>
            <a:r>
              <a:rPr lang="cs-CZ" dirty="0" err="1" smtClean="0"/>
              <a:t>spec</a:t>
            </a:r>
            <a:r>
              <a:rPr lang="cs-CZ" dirty="0" smtClean="0"/>
              <a:t>. směna § 2185/1</a:t>
            </a:r>
          </a:p>
          <a:p>
            <a:pPr lvl="2"/>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289</a:t>
            </a:fld>
            <a:endParaRPr lang="cs-CZ"/>
          </a:p>
        </p:txBody>
      </p:sp>
    </p:spTree>
    <p:extLst>
      <p:ext uri="{BB962C8B-B14F-4D97-AF65-F5344CB8AC3E}">
        <p14:creationId xmlns:p14="http://schemas.microsoft.com/office/powerpoint/2010/main" val="34498246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Analogie - § 10</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analogie </a:t>
            </a:r>
            <a:r>
              <a:rPr lang="cs-CZ" dirty="0" err="1" smtClean="0"/>
              <a:t>legis</a:t>
            </a:r>
            <a:r>
              <a:rPr lang="cs-CZ" dirty="0" smtClean="0"/>
              <a:t> (§ 10/1)</a:t>
            </a:r>
          </a:p>
          <a:p>
            <a:pPr lvl="1"/>
            <a:r>
              <a:rPr lang="cs-CZ" dirty="0" smtClean="0"/>
              <a:t>chybí-li výslovné pravidlo, pak podle pravidla co do obsahu a účelu nejbližšího</a:t>
            </a:r>
          </a:p>
          <a:p>
            <a:pPr lvl="1"/>
            <a:r>
              <a:rPr lang="cs-CZ" dirty="0" smtClean="0"/>
              <a:t>není-li to možné ↴</a:t>
            </a:r>
          </a:p>
          <a:p>
            <a:r>
              <a:rPr lang="cs-CZ" dirty="0" smtClean="0"/>
              <a:t>analogie </a:t>
            </a:r>
            <a:r>
              <a:rPr lang="cs-CZ" dirty="0" err="1" smtClean="0"/>
              <a:t>iuris</a:t>
            </a:r>
            <a:r>
              <a:rPr lang="cs-CZ" dirty="0" smtClean="0"/>
              <a:t> (§ 10/2)</a:t>
            </a:r>
          </a:p>
          <a:p>
            <a:pPr lvl="1"/>
            <a:r>
              <a:rPr lang="cs-CZ" dirty="0" smtClean="0"/>
              <a:t>vyplňování nezamýšlených mezer v zákoně (domýšlení právního řádu)</a:t>
            </a:r>
            <a:endParaRPr lang="en-US" dirty="0" smtClean="0"/>
          </a:p>
          <a:p>
            <a:pPr lvl="1"/>
            <a:r>
              <a:rPr lang="cs-CZ" dirty="0" smtClean="0"/>
              <a:t>podle</a:t>
            </a:r>
          </a:p>
          <a:p>
            <a:pPr lvl="2"/>
            <a:r>
              <a:rPr lang="cs-CZ" dirty="0" smtClean="0"/>
              <a:t>principů spravedlnosti </a:t>
            </a:r>
            <a:r>
              <a:rPr lang="en-US" dirty="0" smtClean="0"/>
              <a:t>&amp;</a:t>
            </a:r>
            <a:endParaRPr lang="cs-CZ" dirty="0" smtClean="0"/>
          </a:p>
          <a:p>
            <a:pPr lvl="2"/>
            <a:r>
              <a:rPr lang="cs-CZ" dirty="0" smtClean="0"/>
              <a:t>zásad (§ 3/2)</a:t>
            </a:r>
          </a:p>
          <a:p>
            <a:pPr lvl="1"/>
            <a:r>
              <a:rPr lang="cs-CZ" dirty="0" smtClean="0"/>
              <a:t>se zřetelem (tedy nikoliv dle)</a:t>
            </a:r>
          </a:p>
          <a:p>
            <a:pPr lvl="2"/>
            <a:r>
              <a:rPr lang="cs-CZ" dirty="0" smtClean="0"/>
              <a:t>k zvyklostem soukromého života</a:t>
            </a:r>
          </a:p>
          <a:p>
            <a:pPr lvl="2"/>
            <a:r>
              <a:rPr lang="cs-CZ" dirty="0" smtClean="0"/>
              <a:t>stavu právní nauky</a:t>
            </a:r>
          </a:p>
          <a:p>
            <a:pPr lvl="2"/>
            <a:r>
              <a:rPr lang="cs-CZ" dirty="0" smtClean="0"/>
              <a:t>rozhodovací praxi</a:t>
            </a:r>
          </a:p>
          <a:p>
            <a:pPr lvl="1"/>
            <a:r>
              <a:rPr lang="cs-CZ" dirty="0" smtClean="0"/>
              <a:t>tak, aby se dospělo k dobrému uspořádání </a:t>
            </a:r>
            <a:r>
              <a:rPr lang="cs-CZ" dirty="0" err="1" smtClean="0"/>
              <a:t>PrPov</a:t>
            </a:r>
            <a:endParaRPr lang="cs-CZ" dirty="0" smtClean="0"/>
          </a:p>
          <a:p>
            <a:pPr lvl="1"/>
            <a:r>
              <a:rPr lang="cs-CZ" dirty="0" smtClean="0"/>
              <a:t>stanovená kritéria mají předejít libovůli</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29</a:t>
            </a:fld>
            <a:endParaRPr lang="cs-CZ"/>
          </a:p>
        </p:txBody>
      </p:sp>
    </p:spTree>
    <p:extLst>
      <p:ext uri="{BB962C8B-B14F-4D97-AF65-F5344CB8AC3E}">
        <p14:creationId xmlns:p14="http://schemas.microsoft.com/office/powerpoint/2010/main" val="2887511294"/>
      </p:ext>
    </p:extLst>
  </p:cSld>
  <p:clrMapOvr>
    <a:masterClrMapping/>
  </p:clrMapOvr>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Smrt D nebo V, </a:t>
            </a:r>
            <a:r>
              <a:rPr lang="cs-CZ" dirty="0" err="1" smtClean="0"/>
              <a:t>uplyn</a:t>
            </a:r>
            <a:r>
              <a:rPr lang="cs-CZ" dirty="0" smtClean="0"/>
              <a:t>…</a:t>
            </a:r>
            <a:endParaRPr lang="cs-CZ" dirty="0"/>
          </a:p>
        </p:txBody>
      </p:sp>
      <p:sp>
        <p:nvSpPr>
          <p:cNvPr id="3" name="Zástupný symbol pro obsah 2"/>
          <p:cNvSpPr>
            <a:spLocks noGrp="1"/>
          </p:cNvSpPr>
          <p:nvPr>
            <p:ph idx="1"/>
          </p:nvPr>
        </p:nvSpPr>
        <p:spPr/>
        <p:txBody>
          <a:bodyPr/>
          <a:lstStyle/>
          <a:p>
            <a:r>
              <a:rPr lang="cs-CZ" dirty="0" smtClean="0"/>
              <a:t>smrtí (§ 2009)</a:t>
            </a:r>
          </a:p>
          <a:p>
            <a:pPr lvl="1"/>
            <a:r>
              <a:rPr lang="cs-CZ" dirty="0" smtClean="0"/>
              <a:t>D </a:t>
            </a:r>
            <a:r>
              <a:rPr lang="cs-CZ" dirty="0" err="1" smtClean="0"/>
              <a:t>pov</a:t>
            </a:r>
            <a:r>
              <a:rPr lang="cs-CZ" dirty="0" smtClean="0"/>
              <a:t>. k osobnímu plnění</a:t>
            </a:r>
          </a:p>
          <a:p>
            <a:pPr lvl="1"/>
            <a:r>
              <a:rPr lang="cs-CZ" dirty="0" smtClean="0"/>
              <a:t>V </a:t>
            </a:r>
            <a:r>
              <a:rPr lang="cs-CZ" dirty="0" err="1" smtClean="0"/>
              <a:t>pr</a:t>
            </a:r>
            <a:r>
              <a:rPr lang="cs-CZ" dirty="0" smtClean="0"/>
              <a:t>. omezené na jeho osobu</a:t>
            </a:r>
          </a:p>
          <a:p>
            <a:pPr lvl="2"/>
            <a:r>
              <a:rPr lang="cs-CZ" dirty="0" smtClean="0"/>
              <a:t>darování podpory (§ 2062), NSJ</a:t>
            </a:r>
          </a:p>
          <a:p>
            <a:pPr lvl="1"/>
            <a:r>
              <a:rPr lang="cs-CZ" dirty="0" smtClean="0"/>
              <a:t>x </a:t>
            </a:r>
            <a:r>
              <a:rPr lang="cs-CZ" dirty="0" err="1" smtClean="0"/>
              <a:t>spec</a:t>
            </a:r>
            <a:r>
              <a:rPr lang="cs-CZ" dirty="0" smtClean="0"/>
              <a:t>. § 1475: </a:t>
            </a:r>
            <a:r>
              <a:rPr lang="cs-CZ" dirty="0" err="1" smtClean="0"/>
              <a:t>pr</a:t>
            </a:r>
            <a:r>
              <a:rPr lang="cs-CZ" dirty="0" smtClean="0"/>
              <a:t>. a </a:t>
            </a:r>
            <a:r>
              <a:rPr lang="cs-CZ" dirty="0" err="1" smtClean="0"/>
              <a:t>pov</a:t>
            </a:r>
            <a:r>
              <a:rPr lang="cs-CZ" dirty="0" smtClean="0"/>
              <a:t>. uznané jako dluh (§ 2053) či uplatněné u orgánu VM (§ 12; § 3017) jsou součástí pozůstalosti</a:t>
            </a:r>
          </a:p>
          <a:p>
            <a:pPr lvl="1"/>
            <a:r>
              <a:rPr lang="cs-CZ" dirty="0" smtClean="0"/>
              <a:t>x </a:t>
            </a:r>
            <a:r>
              <a:rPr lang="cs-CZ" dirty="0" err="1" smtClean="0"/>
              <a:t>spec</a:t>
            </a:r>
            <a:r>
              <a:rPr lang="cs-CZ" dirty="0" smtClean="0"/>
              <a:t>. zánik příkaz (§ 2441)</a:t>
            </a:r>
          </a:p>
          <a:p>
            <a:r>
              <a:rPr lang="cs-CZ" dirty="0" smtClean="0"/>
              <a:t>uplynutím doby (§ 603)</a:t>
            </a:r>
          </a:p>
          <a:p>
            <a:r>
              <a:rPr lang="cs-CZ" dirty="0" smtClean="0"/>
              <a:t>zánikem PO (srov. § 203, 209)</a:t>
            </a:r>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290</a:t>
            </a:fld>
            <a:endParaRPr lang="cs-CZ"/>
          </a:p>
        </p:txBody>
      </p:sp>
    </p:spTree>
    <p:extLst>
      <p:ext uri="{BB962C8B-B14F-4D97-AF65-F5344CB8AC3E}">
        <p14:creationId xmlns:p14="http://schemas.microsoft.com/office/powerpoint/2010/main" val="1925484872"/>
      </p:ext>
    </p:extLst>
  </p:cSld>
  <p:clrMapOvr>
    <a:masterClrMapping/>
  </p:clrMapOvr>
  <p:timing>
    <p:tnLst>
      <p:par>
        <p:cTn id="1" dur="indefinite" restart="never" nodeType="tmRoot"/>
      </p:par>
    </p:tnLst>
  </p:timing>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Zajištění a utvrzení </a:t>
            </a:r>
            <a:r>
              <a:rPr lang="cs-CZ" u="sng" dirty="0" smtClean="0"/>
              <a:t>dluhů</a:t>
            </a:r>
            <a:endParaRPr lang="cs-CZ" u="sng" dirty="0"/>
          </a:p>
        </p:txBody>
      </p:sp>
      <p:sp>
        <p:nvSpPr>
          <p:cNvPr id="3" name="Zástupný symbol pro obsah 2"/>
          <p:cNvSpPr>
            <a:spLocks noGrp="1"/>
          </p:cNvSpPr>
          <p:nvPr>
            <p:ph idx="1"/>
          </p:nvPr>
        </p:nvSpPr>
        <p:spPr/>
        <p:txBody>
          <a:bodyPr>
            <a:normAutofit lnSpcReduction="10000"/>
          </a:bodyPr>
          <a:lstStyle/>
          <a:p>
            <a:r>
              <a:rPr lang="cs-CZ" dirty="0" smtClean="0"/>
              <a:t>zajištění (umožňuje náhradní uspokojení; § 2010)</a:t>
            </a:r>
          </a:p>
          <a:p>
            <a:pPr lvl="1"/>
            <a:r>
              <a:rPr lang="cs-CZ" dirty="0" smtClean="0"/>
              <a:t>závazek T </a:t>
            </a:r>
            <a:r>
              <a:rPr lang="cs-CZ" dirty="0"/>
              <a:t>za D </a:t>
            </a:r>
            <a:r>
              <a:rPr lang="cs-CZ" dirty="0" smtClean="0"/>
              <a:t>plnění (alt.)</a:t>
            </a:r>
          </a:p>
          <a:p>
            <a:pPr lvl="2"/>
            <a:r>
              <a:rPr lang="cs-CZ" dirty="0" smtClean="0"/>
              <a:t>V</a:t>
            </a:r>
          </a:p>
          <a:p>
            <a:pPr lvl="2"/>
            <a:r>
              <a:rPr lang="cs-CZ" dirty="0" smtClean="0"/>
              <a:t>ve prospěch V jiné osobě (syndikovaný úvěr)</a:t>
            </a:r>
          </a:p>
          <a:p>
            <a:pPr marL="914400" lvl="2" indent="0">
              <a:buNone/>
            </a:pPr>
            <a:r>
              <a:rPr lang="cs-CZ" dirty="0" err="1" smtClean="0"/>
              <a:t>ReMaP</a:t>
            </a:r>
            <a:r>
              <a:rPr lang="cs-CZ" dirty="0" smtClean="0"/>
              <a:t>: ručení</a:t>
            </a:r>
            <a:r>
              <a:rPr lang="cs-CZ" dirty="0"/>
              <a:t>,  </a:t>
            </a:r>
            <a:r>
              <a:rPr lang="cs-CZ" dirty="0" smtClean="0"/>
              <a:t>finanční </a:t>
            </a:r>
            <a:r>
              <a:rPr lang="cs-CZ" dirty="0"/>
              <a:t>záruka, dohoda o </a:t>
            </a:r>
            <a:r>
              <a:rPr lang="cs-CZ" dirty="0" smtClean="0"/>
              <a:t>srážkách,</a:t>
            </a:r>
          </a:p>
          <a:p>
            <a:pPr lvl="1"/>
            <a:r>
              <a:rPr lang="cs-CZ" dirty="0" smtClean="0"/>
              <a:t>dání </a:t>
            </a:r>
            <a:r>
              <a:rPr lang="cs-CZ" dirty="0" err="1" smtClean="0"/>
              <a:t>maj</a:t>
            </a:r>
            <a:r>
              <a:rPr lang="cs-CZ" dirty="0" smtClean="0"/>
              <a:t>. jistoty V nebo ve prospěch V jiné osobě, že D splní</a:t>
            </a:r>
          </a:p>
          <a:p>
            <a:pPr marL="914400" lvl="2" indent="0">
              <a:buNone/>
            </a:pPr>
            <a:r>
              <a:rPr lang="cs-CZ" dirty="0" err="1" smtClean="0"/>
              <a:t>AMaP</a:t>
            </a:r>
            <a:r>
              <a:rPr lang="cs-CZ" dirty="0" smtClean="0"/>
              <a:t>: zástava</a:t>
            </a:r>
            <a:r>
              <a:rPr lang="cs-CZ" dirty="0"/>
              <a:t>, zajišťovací </a:t>
            </a:r>
            <a:r>
              <a:rPr lang="cs-CZ" dirty="0" smtClean="0"/>
              <a:t>převod </a:t>
            </a:r>
            <a:r>
              <a:rPr lang="cs-CZ" dirty="0" err="1" smtClean="0"/>
              <a:t>pr</a:t>
            </a:r>
            <a:r>
              <a:rPr lang="cs-CZ" dirty="0" smtClean="0"/>
              <a:t>., zadržovací </a:t>
            </a:r>
            <a:r>
              <a:rPr lang="cs-CZ" dirty="0" err="1" smtClean="0"/>
              <a:t>pr</a:t>
            </a:r>
            <a:r>
              <a:rPr lang="cs-CZ" dirty="0" smtClean="0"/>
              <a:t>.</a:t>
            </a:r>
          </a:p>
          <a:p>
            <a:r>
              <a:rPr lang="cs-CZ" dirty="0" smtClean="0"/>
              <a:t>utvrzení (nezajišťuje, ale dává jiné výhody; ADZ 790)</a:t>
            </a:r>
          </a:p>
          <a:p>
            <a:pPr lvl="1"/>
            <a:r>
              <a:rPr lang="cs-CZ" dirty="0" smtClean="0"/>
              <a:t>smluvní pokuta (hrozba sankce)</a:t>
            </a:r>
          </a:p>
          <a:p>
            <a:pPr lvl="1"/>
            <a:r>
              <a:rPr lang="cs-CZ" dirty="0" smtClean="0"/>
              <a:t>uznání dluhu (PDV existence dluhu)</a:t>
            </a:r>
          </a:p>
          <a:p>
            <a:r>
              <a:rPr lang="cs-CZ" u="sng" dirty="0" err="1" smtClean="0"/>
              <a:t>pov</a:t>
            </a:r>
            <a:r>
              <a:rPr lang="cs-CZ" u="sng" dirty="0" smtClean="0"/>
              <a:t>. sdělit tomu, kdo dal jistotu, výši dluhu (§ 2011)</a:t>
            </a:r>
          </a:p>
          <a:p>
            <a:pPr marL="342900" lvl="1" indent="-342900">
              <a:buClr>
                <a:schemeClr val="accent1"/>
              </a:buClr>
              <a:buSzPct val="75000"/>
              <a:buFont typeface="Wingdings" pitchFamily="2" charset="2"/>
              <a:buChar char=""/>
            </a:pPr>
            <a:r>
              <a:rPr lang="cs-CZ" sz="2400" dirty="0"/>
              <a:t>správce jistoty </a:t>
            </a:r>
            <a:r>
              <a:rPr lang="cs-CZ" sz="2400" dirty="0" smtClean="0"/>
              <a:t>jako </a:t>
            </a:r>
            <a:r>
              <a:rPr lang="cs-CZ" sz="2400" dirty="0"/>
              <a:t>zástupce V (§ </a:t>
            </a:r>
            <a:r>
              <a:rPr lang="cs-CZ" sz="2400" dirty="0" smtClean="0"/>
              <a:t>2010/2; § 1400)</a:t>
            </a:r>
            <a:endParaRPr lang="cs-CZ" sz="2400"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291</a:t>
            </a:fld>
            <a:endParaRPr lang="cs-CZ"/>
          </a:p>
        </p:txBody>
      </p:sp>
    </p:spTree>
    <p:extLst>
      <p:ext uri="{BB962C8B-B14F-4D97-AF65-F5344CB8AC3E}">
        <p14:creationId xmlns:p14="http://schemas.microsoft.com/office/powerpoint/2010/main" val="283390569"/>
      </p:ext>
    </p:extLst>
  </p:cSld>
  <p:clrMapOvr>
    <a:masterClrMapping/>
  </p:clrMapOvr>
  <p:timing>
    <p:tnLst>
      <p:par>
        <p:cTn id="1" dur="indefinite" restart="never" nodeType="tmRoot"/>
      </p:par>
    </p:tnLst>
  </p:timing>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Jistota (kauce)</a:t>
            </a:r>
            <a:endParaRPr lang="cs-CZ" dirty="0"/>
          </a:p>
        </p:txBody>
      </p:sp>
      <p:sp>
        <p:nvSpPr>
          <p:cNvPr id="3" name="Zástupný symbol pro obsah 2"/>
          <p:cNvSpPr>
            <a:spLocks noGrp="1"/>
          </p:cNvSpPr>
          <p:nvPr>
            <p:ph idx="1"/>
          </p:nvPr>
        </p:nvSpPr>
        <p:spPr>
          <a:xfrm>
            <a:off x="457200" y="1600200"/>
            <a:ext cx="8229600" cy="5069160"/>
          </a:xfrm>
        </p:spPr>
        <p:txBody>
          <a:bodyPr>
            <a:normAutofit/>
          </a:bodyPr>
          <a:lstStyle/>
          <a:p>
            <a:r>
              <a:rPr lang="cs-CZ" dirty="0" smtClean="0"/>
              <a:t>povinný učiní zadost (§ 2012; </a:t>
            </a:r>
            <a:r>
              <a:rPr lang="cs-CZ" dirty="0" err="1" smtClean="0"/>
              <a:t>spec</a:t>
            </a:r>
            <a:r>
              <a:rPr lang="cs-CZ" dirty="0" smtClean="0"/>
              <a:t>. nájem B</a:t>
            </a:r>
            <a:r>
              <a:rPr lang="en-US" dirty="0" smtClean="0"/>
              <a:t>&amp;D 2254</a:t>
            </a:r>
            <a:r>
              <a:rPr lang="cs-CZ" dirty="0" smtClean="0"/>
              <a:t>)</a:t>
            </a:r>
          </a:p>
          <a:p>
            <a:pPr lvl="1"/>
            <a:r>
              <a:rPr lang="cs-CZ" dirty="0" smtClean="0"/>
              <a:t>zřízením </a:t>
            </a:r>
            <a:r>
              <a:rPr lang="cs-CZ" dirty="0" err="1" smtClean="0"/>
              <a:t>zast</a:t>
            </a:r>
            <a:r>
              <a:rPr lang="cs-CZ" dirty="0" smtClean="0"/>
              <a:t>. </a:t>
            </a:r>
            <a:r>
              <a:rPr lang="cs-CZ" dirty="0" err="1" smtClean="0"/>
              <a:t>pr</a:t>
            </a:r>
            <a:r>
              <a:rPr lang="cs-CZ" dirty="0" smtClean="0"/>
              <a:t>. (primárně)</a:t>
            </a:r>
          </a:p>
          <a:p>
            <a:pPr lvl="2"/>
            <a:r>
              <a:rPr lang="cs-CZ" dirty="0" smtClean="0"/>
              <a:t>není </a:t>
            </a:r>
            <a:r>
              <a:rPr lang="cs-CZ" dirty="0" err="1" smtClean="0"/>
              <a:t>pov</a:t>
            </a:r>
            <a:r>
              <a:rPr lang="cs-CZ" dirty="0" smtClean="0"/>
              <a:t>. přijmout jako jistotu nad 2/3 obvyklé ceny</a:t>
            </a:r>
          </a:p>
          <a:p>
            <a:pPr lvl="2"/>
            <a:r>
              <a:rPr lang="cs-CZ" dirty="0" smtClean="0"/>
              <a:t>PDV dostatečné jistoty</a:t>
            </a:r>
          </a:p>
          <a:p>
            <a:pPr lvl="3"/>
            <a:r>
              <a:rPr lang="cs-CZ" dirty="0" smtClean="0"/>
              <a:t>½ obvyklé ceny </a:t>
            </a:r>
          </a:p>
          <a:p>
            <a:pPr lvl="4"/>
            <a:r>
              <a:rPr lang="cs-CZ" dirty="0" smtClean="0"/>
              <a:t>pozemku nebo nemovité věci sloužící podnikatelským účelům </a:t>
            </a:r>
          </a:p>
          <a:p>
            <a:pPr lvl="4"/>
            <a:r>
              <a:rPr lang="cs-CZ" dirty="0" err="1" smtClean="0"/>
              <a:t>pr</a:t>
            </a:r>
            <a:r>
              <a:rPr lang="cs-CZ" dirty="0" smtClean="0"/>
              <a:t>. stavby se stavebním platem splatným nejpozději 5 let před zánikem </a:t>
            </a:r>
            <a:r>
              <a:rPr lang="cs-CZ" dirty="0" err="1" smtClean="0"/>
              <a:t>pr</a:t>
            </a:r>
            <a:r>
              <a:rPr lang="cs-CZ" dirty="0" smtClean="0"/>
              <a:t>. stavby</a:t>
            </a:r>
          </a:p>
          <a:p>
            <a:pPr lvl="3"/>
            <a:r>
              <a:rPr lang="cs-CZ" dirty="0" smtClean="0"/>
              <a:t>¾ obvyklé ceny cen. </a:t>
            </a:r>
            <a:r>
              <a:rPr lang="cs-CZ" dirty="0" err="1" smtClean="0"/>
              <a:t>pap</a:t>
            </a:r>
            <a:r>
              <a:rPr lang="cs-CZ" dirty="0" smtClean="0"/>
              <a:t>. zajišťujícího bezpečný výnos</a:t>
            </a:r>
          </a:p>
          <a:p>
            <a:pPr lvl="3"/>
            <a:r>
              <a:rPr lang="cs-CZ" dirty="0" smtClean="0"/>
              <a:t>do výše pojištění vklady v bankách a spořitelních a úvěrních družstvech</a:t>
            </a:r>
          </a:p>
          <a:p>
            <a:pPr lvl="2"/>
            <a:r>
              <a:rPr lang="cs-CZ" dirty="0" smtClean="0"/>
              <a:t>při nedohodě o výši dostatečné jistoty → soud (§ 3027)</a:t>
            </a:r>
          </a:p>
          <a:p>
            <a:pPr lvl="1"/>
            <a:r>
              <a:rPr lang="cs-CZ" dirty="0" smtClean="0"/>
              <a:t>způsobilým ručitelem (není-li sto, sekundárně)</a:t>
            </a:r>
          </a:p>
          <a:p>
            <a:pPr lvl="2"/>
            <a:r>
              <a:rPr lang="cs-CZ" dirty="0" smtClean="0"/>
              <a:t>PDV žalovatelný v tuzemsku a mající vhodný majetek</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292</a:t>
            </a:fld>
            <a:endParaRPr lang="cs-CZ"/>
          </a:p>
        </p:txBody>
      </p:sp>
    </p:spTree>
    <p:extLst>
      <p:ext uri="{BB962C8B-B14F-4D97-AF65-F5344CB8AC3E}">
        <p14:creationId xmlns:p14="http://schemas.microsoft.com/office/powerpoint/2010/main" val="2835828692"/>
      </p:ext>
    </p:extLst>
  </p:cSld>
  <p:clrMapOvr>
    <a:masterClrMapping/>
  </p:clrMapOvr>
  <p:timing>
    <p:tnLst>
      <p:par>
        <p:cTn id="1" dur="indefinite" restart="never" nodeType="tmRoot"/>
      </p:par>
    </p:tnLst>
  </p:timing>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a:xfrm>
            <a:off x="457200" y="1600200"/>
            <a:ext cx="8229600" cy="5069160"/>
          </a:xfrm>
        </p:spPr>
        <p:txBody>
          <a:bodyPr>
            <a:normAutofit lnSpcReduction="10000"/>
          </a:bodyPr>
          <a:lstStyle/>
          <a:p>
            <a:r>
              <a:rPr lang="cs-CZ" dirty="0" smtClean="0"/>
              <a:t>jistota zajišťuje i „předvídatelné“ úroky (§ 2015; </a:t>
            </a:r>
            <a:r>
              <a:rPr lang="cs-CZ" dirty="0" err="1" smtClean="0"/>
              <a:t>akcesorita</a:t>
            </a:r>
            <a:r>
              <a:rPr lang="cs-CZ" dirty="0" smtClean="0"/>
              <a:t>) </a:t>
            </a:r>
          </a:p>
          <a:p>
            <a:pPr lvl="1"/>
            <a:r>
              <a:rPr lang="cs-CZ" dirty="0" smtClean="0"/>
              <a:t>do výše zákonné úrokové sazby</a:t>
            </a:r>
          </a:p>
          <a:p>
            <a:pPr lvl="1"/>
            <a:r>
              <a:rPr lang="cs-CZ" dirty="0" smtClean="0"/>
              <a:t>do výše sjednané, byl s ní poskytovatel seznámen</a:t>
            </a:r>
          </a:p>
          <a:p>
            <a:pPr lvl="1"/>
            <a:r>
              <a:rPr lang="cs-CZ" dirty="0" smtClean="0"/>
              <a:t>u úročeného dluhu úroky budoucí</a:t>
            </a:r>
          </a:p>
          <a:p>
            <a:pPr lvl="2"/>
            <a:r>
              <a:rPr lang="cs-CZ" dirty="0" smtClean="0"/>
              <a:t>u úroku z prodlení § 1970, </a:t>
            </a:r>
            <a:r>
              <a:rPr lang="cs-CZ" dirty="0"/>
              <a:t>u</a:t>
            </a:r>
            <a:r>
              <a:rPr lang="cs-CZ" dirty="0" smtClean="0"/>
              <a:t> úroku § 1802</a:t>
            </a:r>
          </a:p>
          <a:p>
            <a:r>
              <a:rPr lang="cs-CZ" dirty="0" smtClean="0"/>
              <a:t>jistotou jsou i jiné způsoby zajištění (viz např. závdavek § 1808, ZPP § 616, 2044)</a:t>
            </a:r>
          </a:p>
          <a:p>
            <a:r>
              <a:rPr lang="cs-CZ" dirty="0" smtClean="0"/>
              <a:t>změny v subjektech (§ 1880/1, 1883, 1888/2,…)</a:t>
            </a:r>
          </a:p>
          <a:p>
            <a:r>
              <a:rPr lang="cs-CZ" dirty="0" smtClean="0"/>
              <a:t>po uspokojení z jistoty subrogace (§ 1937, 1938)</a:t>
            </a:r>
          </a:p>
          <a:p>
            <a:r>
              <a:rPr lang="cs-CZ" dirty="0" smtClean="0"/>
              <a:t>následky odstoupení (§ 2005)</a:t>
            </a:r>
          </a:p>
          <a:p>
            <a:r>
              <a:rPr lang="cs-CZ" dirty="0" smtClean="0"/>
              <a:t>IT § 3073 (před 1.1.2014 vzniklá dle „staré úpravy“)</a:t>
            </a:r>
          </a:p>
          <a:p>
            <a:pPr lvl="1"/>
            <a:r>
              <a:rPr lang="cs-CZ" dirty="0" smtClean="0"/>
              <a:t>x </a:t>
            </a:r>
            <a:r>
              <a:rPr lang="cs-CZ" dirty="0" err="1" smtClean="0"/>
              <a:t>opt</a:t>
            </a:r>
            <a:r>
              <a:rPr lang="cs-CZ" dirty="0" smtClean="0"/>
              <a:t>-in</a:t>
            </a:r>
          </a:p>
          <a:p>
            <a:pPr lvl="1"/>
            <a:r>
              <a:rPr lang="cs-CZ" dirty="0" smtClean="0"/>
              <a:t>x § 3068 (uvolnění a konverze zástavního </a:t>
            </a:r>
            <a:r>
              <a:rPr lang="cs-CZ" dirty="0" err="1" smtClean="0"/>
              <a:t>pr</a:t>
            </a:r>
            <a:r>
              <a:rPr lang="cs-CZ" dirty="0" smtClean="0"/>
              <a:t>.)</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293</a:t>
            </a:fld>
            <a:endParaRPr lang="cs-CZ"/>
          </a:p>
        </p:txBody>
      </p:sp>
    </p:spTree>
    <p:extLst>
      <p:ext uri="{BB962C8B-B14F-4D97-AF65-F5344CB8AC3E}">
        <p14:creationId xmlns:p14="http://schemas.microsoft.com/office/powerpoint/2010/main" val="184406976"/>
      </p:ext>
    </p:extLst>
  </p:cSld>
  <p:clrMapOvr>
    <a:masterClrMapping/>
  </p:clrMapOvr>
  <p:timing>
    <p:tnLst>
      <p:par>
        <p:cTn id="1" dur="indefinite" restart="never" nodeType="tmRoot"/>
      </p:par>
    </p:tnLst>
  </p:timing>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konkurence zajišťovacích </a:t>
            </a:r>
            <a:r>
              <a:rPr lang="cs-CZ" dirty="0" err="1" smtClean="0"/>
              <a:t>pr</a:t>
            </a:r>
            <a:r>
              <a:rPr lang="cs-CZ" dirty="0" smtClean="0"/>
              <a:t>. k téže věci (§ 2016)</a:t>
            </a:r>
          </a:p>
          <a:p>
            <a:pPr lvl="1"/>
            <a:r>
              <a:rPr lang="cs-CZ" dirty="0" smtClean="0"/>
              <a:t>přednostně V se zadržovacím </a:t>
            </a:r>
            <a:r>
              <a:rPr lang="cs-CZ" dirty="0"/>
              <a:t>právem (</a:t>
            </a:r>
            <a:r>
              <a:rPr lang="cs-CZ" dirty="0" err="1"/>
              <a:t>spec</a:t>
            </a:r>
            <a:r>
              <a:rPr lang="cs-CZ" dirty="0" smtClean="0"/>
              <a:t>. § </a:t>
            </a:r>
            <a:r>
              <a:rPr lang="cs-CZ" dirty="0"/>
              <a:t>1398)</a:t>
            </a:r>
            <a:endParaRPr lang="cs-CZ" dirty="0" smtClean="0"/>
          </a:p>
          <a:p>
            <a:pPr lvl="1"/>
            <a:r>
              <a:rPr lang="cs-CZ" dirty="0" smtClean="0"/>
              <a:t>první skupina postupně (§ </a:t>
            </a:r>
            <a:r>
              <a:rPr lang="cs-CZ" dirty="0"/>
              <a:t>981) V </a:t>
            </a:r>
            <a:r>
              <a:rPr lang="cs-CZ" dirty="0" smtClean="0"/>
              <a:t>zajištění věcným </a:t>
            </a:r>
            <a:r>
              <a:rPr lang="cs-CZ" dirty="0" err="1"/>
              <a:t>pr</a:t>
            </a:r>
            <a:r>
              <a:rPr lang="cs-CZ" dirty="0"/>
              <a:t>. zapsaným </a:t>
            </a:r>
            <a:endParaRPr lang="cs-CZ" dirty="0" smtClean="0"/>
          </a:p>
          <a:p>
            <a:pPr lvl="2"/>
            <a:r>
              <a:rPr lang="cs-CZ" dirty="0" smtClean="0"/>
              <a:t>ve VS</a:t>
            </a:r>
          </a:p>
          <a:p>
            <a:pPr lvl="2"/>
            <a:r>
              <a:rPr lang="cs-CZ" dirty="0" smtClean="0"/>
              <a:t>rejstříku zástav</a:t>
            </a:r>
          </a:p>
          <a:p>
            <a:pPr lvl="1"/>
            <a:r>
              <a:rPr lang="cs-CZ" dirty="0" smtClean="0"/>
              <a:t>druhá skupina</a:t>
            </a:r>
          </a:p>
          <a:p>
            <a:pPr lvl="2"/>
            <a:r>
              <a:rPr lang="cs-CZ" dirty="0"/>
              <a:t>V zajištění věcným </a:t>
            </a:r>
            <a:r>
              <a:rPr lang="cs-CZ" dirty="0" err="1"/>
              <a:t>pr</a:t>
            </a:r>
            <a:r>
              <a:rPr lang="cs-CZ" dirty="0"/>
              <a:t>. </a:t>
            </a:r>
            <a:r>
              <a:rPr lang="cs-CZ" dirty="0" smtClean="0"/>
              <a:t>nezapsaným </a:t>
            </a:r>
            <a:r>
              <a:rPr lang="cs-CZ" dirty="0"/>
              <a:t>ve VS nebo rejstříku zástav</a:t>
            </a:r>
          </a:p>
          <a:p>
            <a:pPr lvl="1"/>
            <a:r>
              <a:rPr lang="cs-CZ" dirty="0" smtClean="0"/>
              <a:t>třetí skupina</a:t>
            </a:r>
          </a:p>
          <a:p>
            <a:pPr lvl="2"/>
            <a:r>
              <a:rPr lang="cs-CZ" dirty="0" smtClean="0"/>
              <a:t>V zajištění závazkovým právem</a:t>
            </a:r>
          </a:p>
          <a:p>
            <a:pPr lvl="1"/>
            <a:r>
              <a:rPr lang="cs-CZ" dirty="0" smtClean="0"/>
              <a:t>v rámci skupiny podle vzniku zajištění (priorita; srov. i § 981, 982)</a:t>
            </a:r>
          </a:p>
          <a:p>
            <a:pPr lvl="2"/>
            <a:r>
              <a:rPr lang="cs-CZ" dirty="0" smtClean="0"/>
              <a:t>více zástavních práv </a:t>
            </a:r>
            <a:r>
              <a:rPr lang="cs-CZ" dirty="0" err="1" smtClean="0"/>
              <a:t>spec</a:t>
            </a:r>
            <a:r>
              <a:rPr lang="cs-CZ" dirty="0" smtClean="0"/>
              <a:t>. § 1371, 1372</a:t>
            </a:r>
          </a:p>
          <a:p>
            <a:pPr lvl="1"/>
            <a:r>
              <a:rPr lang="cs-CZ" dirty="0" err="1" smtClean="0"/>
              <a:t>spec</a:t>
            </a:r>
            <a:r>
              <a:rPr lang="cs-CZ" dirty="0" smtClean="0"/>
              <a:t>. § 2571 přeprava věci</a:t>
            </a:r>
          </a:p>
          <a:p>
            <a:pPr lvl="1"/>
            <a:r>
              <a:rPr lang="cs-CZ" dirty="0" smtClean="0"/>
              <a:t>procesně (§ 331a, 337c OSŘ)</a:t>
            </a:r>
          </a:p>
          <a:p>
            <a:r>
              <a:rPr lang="cs-CZ" dirty="0" smtClean="0"/>
              <a:t>povinnost doplnit jistotu (§ 2017)</a:t>
            </a:r>
          </a:p>
          <a:p>
            <a:r>
              <a:rPr lang="cs-CZ" dirty="0" smtClean="0"/>
              <a:t>jistota</a:t>
            </a:r>
          </a:p>
          <a:p>
            <a:pPr lvl="1"/>
            <a:r>
              <a:rPr lang="cs-CZ" dirty="0" smtClean="0"/>
              <a:t>a přídatné spoluvlastnictví (§ 1227)</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294</a:t>
            </a:fld>
            <a:endParaRPr lang="cs-CZ"/>
          </a:p>
        </p:txBody>
      </p:sp>
    </p:spTree>
    <p:extLst>
      <p:ext uri="{BB962C8B-B14F-4D97-AF65-F5344CB8AC3E}">
        <p14:creationId xmlns:p14="http://schemas.microsoft.com/office/powerpoint/2010/main" val="1211419125"/>
      </p:ext>
    </p:extLst>
  </p:cSld>
  <p:clrMapOvr>
    <a:masterClrMapping/>
  </p:clrMapOvr>
  <p:timing>
    <p:tnLst>
      <p:par>
        <p:cTn id="1" dur="indefinite" restart="never" nodeType="tmRoot"/>
      </p:par>
    </p:tnLst>
  </p:timing>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Ručení (§ 2018)</a:t>
            </a:r>
            <a:endParaRPr lang="cs-CZ" dirty="0"/>
          </a:p>
        </p:txBody>
      </p:sp>
      <p:sp>
        <p:nvSpPr>
          <p:cNvPr id="3" name="Zástupný symbol pro obsah 2"/>
          <p:cNvSpPr>
            <a:spLocks noGrp="1"/>
          </p:cNvSpPr>
          <p:nvPr>
            <p:ph idx="1"/>
          </p:nvPr>
        </p:nvSpPr>
        <p:spPr/>
        <p:txBody>
          <a:bodyPr/>
          <a:lstStyle/>
          <a:p>
            <a:r>
              <a:rPr lang="cs-CZ" dirty="0" smtClean="0"/>
              <a:t>převzato z § 303 </a:t>
            </a:r>
            <a:r>
              <a:rPr lang="cs-CZ" dirty="0" err="1" smtClean="0"/>
              <a:t>an</a:t>
            </a:r>
            <a:r>
              <a:rPr lang="cs-CZ" dirty="0" smtClean="0"/>
              <a:t>. </a:t>
            </a:r>
            <a:r>
              <a:rPr lang="cs-CZ" dirty="0" err="1" smtClean="0"/>
              <a:t>ObchZ</a:t>
            </a:r>
            <a:endParaRPr lang="cs-CZ" dirty="0" smtClean="0"/>
          </a:p>
          <a:p>
            <a:r>
              <a:rPr lang="cs-CZ" dirty="0" smtClean="0"/>
              <a:t>písemná forma</a:t>
            </a:r>
          </a:p>
          <a:p>
            <a:r>
              <a:rPr lang="cs-CZ" dirty="0" smtClean="0"/>
              <a:t>změny</a:t>
            </a:r>
          </a:p>
          <a:p>
            <a:pPr lvl="1"/>
            <a:r>
              <a:rPr lang="cs-CZ" dirty="0" smtClean="0"/>
              <a:t>zdůraznění </a:t>
            </a:r>
            <a:r>
              <a:rPr lang="cs-CZ" dirty="0" err="1" smtClean="0"/>
              <a:t>sml</a:t>
            </a:r>
            <a:r>
              <a:rPr lang="cs-CZ" dirty="0" smtClean="0"/>
              <a:t>. povahy (§ 2018/1/V2)</a:t>
            </a:r>
          </a:p>
          <a:p>
            <a:pPr lvl="1"/>
            <a:r>
              <a:rPr lang="cs-CZ" dirty="0" smtClean="0"/>
              <a:t>i za soubor dluhů</a:t>
            </a:r>
          </a:p>
          <a:p>
            <a:pPr lvl="1"/>
            <a:r>
              <a:rPr lang="cs-CZ" dirty="0" smtClean="0"/>
              <a:t>zachování </a:t>
            </a:r>
            <a:r>
              <a:rPr lang="cs-CZ" dirty="0" err="1" smtClean="0"/>
              <a:t>pr</a:t>
            </a:r>
            <a:r>
              <a:rPr lang="cs-CZ" dirty="0" smtClean="0"/>
              <a:t>. V u ručení na určitou dobu (§ 2021/2)</a:t>
            </a:r>
          </a:p>
          <a:p>
            <a:pPr lvl="2"/>
            <a:r>
              <a:rPr lang="cs-CZ" dirty="0" smtClean="0"/>
              <a:t>vyzval-li ručitele k plnění v této době</a:t>
            </a:r>
          </a:p>
          <a:p>
            <a:pPr lvl="1"/>
            <a:r>
              <a:rPr lang="cs-CZ" dirty="0" smtClean="0"/>
              <a:t>možnost odepření plnění ručitelem, jestliže nemožnost uspokojení D způsobil V (§ 2022; § 549 SOZ)</a:t>
            </a:r>
          </a:p>
          <a:p>
            <a:pPr lvl="1"/>
            <a:r>
              <a:rPr lang="cs-CZ" dirty="0" smtClean="0"/>
              <a:t>účinky uznání dluhu D vůči ručiteli (§ 2025/2; § 548/3 SOZ)</a:t>
            </a:r>
          </a:p>
          <a:p>
            <a:r>
              <a:rPr lang="cs-CZ" dirty="0" smtClean="0"/>
              <a:t>viz i § 1937 (subrogace), § 2011 (</a:t>
            </a:r>
            <a:r>
              <a:rPr lang="cs-CZ" dirty="0" err="1" smtClean="0"/>
              <a:t>inf</a:t>
            </a:r>
            <a:r>
              <a:rPr lang="cs-CZ" dirty="0" smtClean="0"/>
              <a:t>. o výši D)</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295</a:t>
            </a:fld>
            <a:endParaRPr lang="cs-CZ"/>
          </a:p>
        </p:txBody>
      </p:sp>
    </p:spTree>
    <p:extLst>
      <p:ext uri="{BB962C8B-B14F-4D97-AF65-F5344CB8AC3E}">
        <p14:creationId xmlns:p14="http://schemas.microsoft.com/office/powerpoint/2010/main" val="2613547734"/>
      </p:ext>
    </p:extLst>
  </p:cSld>
  <p:clrMapOvr>
    <a:masterClrMapping/>
  </p:clrMapOvr>
  <p:timing>
    <p:tnLst>
      <p:par>
        <p:cTn id="1" dur="indefinite" restart="never" nodeType="tmRoot"/>
      </p:par>
    </p:tnLst>
  </p:timing>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Zajišťovací převod práva</a:t>
            </a:r>
            <a:endParaRPr lang="cs-CZ" dirty="0"/>
          </a:p>
        </p:txBody>
      </p:sp>
      <p:sp>
        <p:nvSpPr>
          <p:cNvPr id="3" name="Zástupný symbol pro obsah 2"/>
          <p:cNvSpPr>
            <a:spLocks noGrp="1"/>
          </p:cNvSpPr>
          <p:nvPr>
            <p:ph idx="1"/>
          </p:nvPr>
        </p:nvSpPr>
        <p:spPr>
          <a:xfrm>
            <a:off x="457200" y="1600200"/>
            <a:ext cx="8229600" cy="5069160"/>
          </a:xfrm>
        </p:spPr>
        <p:txBody>
          <a:bodyPr>
            <a:normAutofit/>
          </a:bodyPr>
          <a:lstStyle/>
          <a:p>
            <a:r>
              <a:rPr lang="cs-CZ" dirty="0" smtClean="0"/>
              <a:t>zajištění dluhu D dočasným převodem práva D </a:t>
            </a:r>
            <a:r>
              <a:rPr lang="cs-CZ" u="sng" dirty="0" smtClean="0"/>
              <a:t>nebo T</a:t>
            </a:r>
            <a:r>
              <a:rPr lang="cs-CZ" dirty="0" smtClean="0"/>
              <a:t> (§ 2040; NS 31 Odo 495/2006 z 15.10.2008 překonán)</a:t>
            </a:r>
          </a:p>
          <a:p>
            <a:pPr lvl="1"/>
            <a:r>
              <a:rPr lang="cs-CZ" dirty="0" smtClean="0"/>
              <a:t>v případě ZPP vlastnického vykonává ten, u koho věc je prostou správu (§ 2042) → nesmí zcizovat nebo zatěžovat</a:t>
            </a:r>
          </a:p>
          <a:p>
            <a:pPr lvl="2"/>
            <a:r>
              <a:rPr lang="cs-CZ" dirty="0" smtClean="0"/>
              <a:t>x NŠ a ochrana </a:t>
            </a:r>
            <a:r>
              <a:rPr lang="cs-CZ" dirty="0" err="1" smtClean="0"/>
              <a:t>dobrověrného</a:t>
            </a:r>
            <a:r>
              <a:rPr lang="cs-CZ" dirty="0" smtClean="0"/>
              <a:t> nabyvatele</a:t>
            </a:r>
          </a:p>
          <a:p>
            <a:r>
              <a:rPr lang="cs-CZ" dirty="0" smtClean="0"/>
              <a:t>PDV, že jde o převod s rozvazovací podmínkou (§ 2040/2)</a:t>
            </a:r>
          </a:p>
          <a:p>
            <a:pPr lvl="1"/>
            <a:r>
              <a:rPr lang="cs-CZ" u="sng" dirty="0" smtClean="0"/>
              <a:t>→ lze i jako fiduciární převod</a:t>
            </a:r>
          </a:p>
          <a:p>
            <a:r>
              <a:rPr lang="cs-CZ" dirty="0" smtClean="0"/>
              <a:t>ochrana 3. os. u věcí (§ 2041)</a:t>
            </a:r>
          </a:p>
          <a:p>
            <a:pPr lvl="1"/>
            <a:r>
              <a:rPr lang="cs-CZ" dirty="0" smtClean="0"/>
              <a:t>zapisovaných do VS – ZPP vzniká zápisem do VS (vč. dočasnosti)</a:t>
            </a:r>
          </a:p>
          <a:p>
            <a:pPr lvl="1"/>
            <a:r>
              <a:rPr lang="cs-CZ" dirty="0" smtClean="0"/>
              <a:t>nezapisovaných (§ 1107; možnost zániku závady)</a:t>
            </a:r>
          </a:p>
          <a:p>
            <a:r>
              <a:rPr lang="cs-CZ" dirty="0" smtClean="0"/>
              <a:t>vhodné dohodnout (jinak má V </a:t>
            </a:r>
            <a:r>
              <a:rPr lang="cs-CZ" dirty="0" err="1" smtClean="0"/>
              <a:t>důk</a:t>
            </a:r>
            <a:r>
              <a:rPr lang="cs-CZ" dirty="0" smtClean="0"/>
              <a:t>. břemeno; 2044/2/V2)</a:t>
            </a:r>
          </a:p>
          <a:p>
            <a:pPr lvl="1"/>
            <a:r>
              <a:rPr lang="cs-CZ" dirty="0" smtClean="0"/>
              <a:t>výši dluhu</a:t>
            </a:r>
          </a:p>
          <a:p>
            <a:pPr lvl="1"/>
            <a:r>
              <a:rPr lang="cs-CZ" dirty="0" smtClean="0"/>
              <a:t>„hodnověrné“ (znalec, </a:t>
            </a:r>
            <a:r>
              <a:rPr lang="cs-CZ" dirty="0" err="1" smtClean="0"/>
              <a:t>pořiz</a:t>
            </a:r>
            <a:r>
              <a:rPr lang="cs-CZ" dirty="0" smtClean="0"/>
              <a:t>. či </a:t>
            </a:r>
            <a:r>
              <a:rPr lang="cs-CZ" dirty="0" err="1" smtClean="0"/>
              <a:t>obv</a:t>
            </a:r>
            <a:r>
              <a:rPr lang="cs-CZ" dirty="0" smtClean="0"/>
              <a:t>. cena) ocenění převedeného </a:t>
            </a:r>
            <a:r>
              <a:rPr lang="cs-CZ" dirty="0" err="1" smtClean="0"/>
              <a:t>pr</a:t>
            </a:r>
            <a:r>
              <a:rPr lang="cs-CZ" dirty="0" smtClean="0"/>
              <a:t>.</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296</a:t>
            </a:fld>
            <a:endParaRPr lang="cs-CZ"/>
          </a:p>
        </p:txBody>
      </p:sp>
    </p:spTree>
    <p:extLst>
      <p:ext uri="{BB962C8B-B14F-4D97-AF65-F5344CB8AC3E}">
        <p14:creationId xmlns:p14="http://schemas.microsoft.com/office/powerpoint/2010/main" val="783383328"/>
      </p:ext>
    </p:extLst>
  </p:cSld>
  <p:clrMapOvr>
    <a:masterClrMapping/>
  </p:clrMapOvr>
  <p:timing>
    <p:tnLst>
      <p:par>
        <p:cTn id="1" dur="indefinite" restart="never" nodeType="tmRoot"/>
      </p:par>
    </p:tnLst>
  </p:timing>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pominutí důvodu ZPP (§ 2043)</a:t>
            </a:r>
          </a:p>
          <a:p>
            <a:pPr lvl="1"/>
            <a:r>
              <a:rPr lang="cs-CZ" dirty="0"/>
              <a:t>návrat věci k D nebo T</a:t>
            </a:r>
          </a:p>
          <a:p>
            <a:pPr lvl="2"/>
            <a:r>
              <a:rPr lang="cs-CZ" dirty="0"/>
              <a:t>splněním rezolutivní podmínky</a:t>
            </a:r>
          </a:p>
          <a:p>
            <a:pPr lvl="2"/>
            <a:r>
              <a:rPr lang="cs-CZ" dirty="0"/>
              <a:t>zpětným převodem</a:t>
            </a:r>
          </a:p>
          <a:p>
            <a:pPr lvl="3"/>
            <a:r>
              <a:rPr lang="cs-CZ" dirty="0"/>
              <a:t>x promlčení zajištěné pohledávky není důvod (§ 616)</a:t>
            </a:r>
          </a:p>
          <a:p>
            <a:pPr lvl="1"/>
            <a:r>
              <a:rPr lang="cs-CZ" dirty="0"/>
              <a:t>povinnost vydat (</a:t>
            </a:r>
            <a:r>
              <a:rPr lang="cs-CZ" dirty="0" err="1"/>
              <a:t>disp</a:t>
            </a:r>
            <a:r>
              <a:rPr lang="cs-CZ" dirty="0"/>
              <a:t>.)</a:t>
            </a:r>
          </a:p>
          <a:p>
            <a:pPr lvl="2"/>
            <a:r>
              <a:rPr lang="cs-CZ" dirty="0"/>
              <a:t>co z převedeného </a:t>
            </a:r>
            <a:r>
              <a:rPr lang="cs-CZ" dirty="0" err="1"/>
              <a:t>pr</a:t>
            </a:r>
            <a:r>
              <a:rPr lang="cs-CZ" dirty="0"/>
              <a:t>. získal</a:t>
            </a:r>
          </a:p>
          <a:p>
            <a:pPr lvl="2"/>
            <a:r>
              <a:rPr lang="cs-CZ" dirty="0"/>
              <a:t>co k němu přibylo</a:t>
            </a:r>
          </a:p>
          <a:p>
            <a:pPr lvl="2"/>
            <a:r>
              <a:rPr lang="cs-CZ" dirty="0"/>
              <a:t>proti náhradě účelně vynaložených nákladů</a:t>
            </a:r>
          </a:p>
          <a:p>
            <a:r>
              <a:rPr lang="cs-CZ" dirty="0"/>
              <a:t>při nesplnění zajištěného </a:t>
            </a:r>
            <a:r>
              <a:rPr lang="cs-CZ" dirty="0" smtClean="0"/>
              <a:t>dluhu (§ 2044)</a:t>
            </a:r>
            <a:endParaRPr lang="cs-CZ" dirty="0"/>
          </a:p>
          <a:p>
            <a:pPr lvl="1"/>
            <a:r>
              <a:rPr lang="cs-CZ" dirty="0" smtClean="0"/>
              <a:t>končí podmíněnost převodu </a:t>
            </a:r>
            <a:r>
              <a:rPr lang="cs-CZ" dirty="0" err="1" smtClean="0"/>
              <a:t>pr</a:t>
            </a:r>
            <a:r>
              <a:rPr lang="cs-CZ" dirty="0" smtClean="0"/>
              <a:t>.</a:t>
            </a:r>
          </a:p>
          <a:p>
            <a:pPr lvl="2"/>
            <a:r>
              <a:rPr lang="cs-CZ" dirty="0" smtClean="0"/>
              <a:t>zmaření rozvazovací podmínky</a:t>
            </a:r>
          </a:p>
          <a:p>
            <a:pPr lvl="2"/>
            <a:r>
              <a:rPr lang="cs-CZ" dirty="0" smtClean="0"/>
              <a:t>zánik </a:t>
            </a:r>
            <a:r>
              <a:rPr lang="cs-CZ" dirty="0" err="1" smtClean="0"/>
              <a:t>pov</a:t>
            </a:r>
            <a:r>
              <a:rPr lang="cs-CZ" dirty="0" smtClean="0"/>
              <a:t>. převést </a:t>
            </a:r>
            <a:r>
              <a:rPr lang="cs-CZ" dirty="0" err="1" smtClean="0"/>
              <a:t>pr</a:t>
            </a:r>
            <a:r>
              <a:rPr lang="cs-CZ" dirty="0" smtClean="0"/>
              <a:t>. zpět</a:t>
            </a:r>
          </a:p>
          <a:p>
            <a:pPr lvl="1"/>
            <a:r>
              <a:rPr lang="cs-CZ" dirty="0" smtClean="0"/>
              <a:t>účelem ZPP je snazší uspokojení </a:t>
            </a:r>
            <a:r>
              <a:rPr lang="cs-CZ" dirty="0" err="1" smtClean="0"/>
              <a:t>pohl</a:t>
            </a:r>
            <a:r>
              <a:rPr lang="cs-CZ" dirty="0" smtClean="0"/>
              <a:t>., ne obohacení V</a:t>
            </a:r>
          </a:p>
          <a:p>
            <a:pPr lvl="2"/>
            <a:r>
              <a:rPr lang="cs-CZ" dirty="0" smtClean="0"/>
              <a:t>→ převyšuje-li obvyklá cena práva zajištěnou pohledávku + účelné náklady</a:t>
            </a:r>
            <a:r>
              <a:rPr lang="cs-CZ" dirty="0"/>
              <a:t> </a:t>
            </a:r>
            <a:r>
              <a:rPr lang="cs-CZ" dirty="0" smtClean="0"/>
              <a:t>je V povinen vyplatit rozdíl D nebo T</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297</a:t>
            </a:fld>
            <a:endParaRPr lang="cs-CZ"/>
          </a:p>
        </p:txBody>
      </p:sp>
    </p:spTree>
    <p:extLst>
      <p:ext uri="{BB962C8B-B14F-4D97-AF65-F5344CB8AC3E}">
        <p14:creationId xmlns:p14="http://schemas.microsoft.com/office/powerpoint/2010/main" val="1008427782"/>
      </p:ext>
    </p:extLst>
  </p:cSld>
  <p:clrMapOvr>
    <a:masterClrMapping/>
  </p:clrMapOvr>
  <p:timing>
    <p:tnLst>
      <p:par>
        <p:cTn id="1" dur="indefinite" restart="never" nodeType="tmRoot"/>
      </p:par>
    </p:tnLst>
  </p:timing>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Dohoda o srážkách ze mzdy</a:t>
            </a:r>
            <a:endParaRPr lang="cs-CZ" dirty="0"/>
          </a:p>
        </p:txBody>
      </p:sp>
      <p:sp>
        <p:nvSpPr>
          <p:cNvPr id="3" name="Zástupný symbol pro obsah 2"/>
          <p:cNvSpPr>
            <a:spLocks noGrp="1"/>
          </p:cNvSpPr>
          <p:nvPr>
            <p:ph idx="1"/>
          </p:nvPr>
        </p:nvSpPr>
        <p:spPr>
          <a:xfrm>
            <a:off x="457200" y="1600200"/>
            <a:ext cx="8229600" cy="4781128"/>
          </a:xfrm>
        </p:spPr>
        <p:txBody>
          <a:bodyPr>
            <a:normAutofit fontScale="92500" lnSpcReduction="20000"/>
          </a:bodyPr>
          <a:lstStyle/>
          <a:p>
            <a:r>
              <a:rPr lang="cs-CZ" u="sng" dirty="0" smtClean="0"/>
              <a:t>lze k zajištění jakéhokoliv dluhu</a:t>
            </a:r>
          </a:p>
          <a:p>
            <a:r>
              <a:rPr lang="cs-CZ" dirty="0" smtClean="0"/>
              <a:t>dohoda V a D (§ 2045; § 551 </a:t>
            </a:r>
            <a:r>
              <a:rPr lang="cs-CZ" dirty="0" err="1" smtClean="0"/>
              <a:t>ObčZ</a:t>
            </a:r>
            <a:r>
              <a:rPr lang="cs-CZ" dirty="0" smtClean="0"/>
              <a:t> a § 145 </a:t>
            </a:r>
            <a:r>
              <a:rPr lang="cs-CZ" dirty="0" err="1" smtClean="0"/>
              <a:t>an</a:t>
            </a:r>
            <a:r>
              <a:rPr lang="cs-CZ" dirty="0" smtClean="0"/>
              <a:t>. </a:t>
            </a:r>
            <a:r>
              <a:rPr lang="cs-CZ" dirty="0" err="1" smtClean="0"/>
              <a:t>ZPr</a:t>
            </a:r>
            <a:r>
              <a:rPr lang="cs-CZ" dirty="0" smtClean="0"/>
              <a:t>)</a:t>
            </a:r>
          </a:p>
          <a:p>
            <a:pPr lvl="1"/>
            <a:r>
              <a:rPr lang="cs-CZ" dirty="0" smtClean="0"/>
              <a:t>nutný předchozí souhlas Zele (x RN)</a:t>
            </a:r>
          </a:p>
          <a:p>
            <a:pPr lvl="1"/>
            <a:r>
              <a:rPr lang="cs-CZ" dirty="0" smtClean="0"/>
              <a:t>vůči Zeli – T účinky předložením</a:t>
            </a:r>
          </a:p>
          <a:p>
            <a:r>
              <a:rPr lang="cs-CZ" dirty="0" smtClean="0"/>
              <a:t>srážky ze</a:t>
            </a:r>
          </a:p>
          <a:p>
            <a:pPr lvl="1"/>
            <a:r>
              <a:rPr lang="cs-CZ" dirty="0" smtClean="0"/>
              <a:t>mzdy</a:t>
            </a:r>
          </a:p>
          <a:p>
            <a:pPr lvl="1"/>
            <a:r>
              <a:rPr lang="cs-CZ" dirty="0" smtClean="0"/>
              <a:t>platu</a:t>
            </a:r>
          </a:p>
          <a:p>
            <a:pPr lvl="1"/>
            <a:r>
              <a:rPr lang="cs-CZ" dirty="0" smtClean="0"/>
              <a:t>odměny ze </a:t>
            </a:r>
            <a:r>
              <a:rPr lang="cs-CZ" dirty="0" err="1" smtClean="0"/>
              <a:t>sml</a:t>
            </a:r>
            <a:r>
              <a:rPr lang="cs-CZ" dirty="0" smtClean="0"/>
              <a:t>. o výkonu závislé práce zakládající mezi </a:t>
            </a:r>
            <a:r>
              <a:rPr lang="cs-CZ" dirty="0" err="1" smtClean="0"/>
              <a:t>Zcem</a:t>
            </a:r>
            <a:r>
              <a:rPr lang="cs-CZ" dirty="0" smtClean="0"/>
              <a:t> a Zlem obdobný závazek</a:t>
            </a:r>
          </a:p>
          <a:p>
            <a:pPr lvl="1"/>
            <a:r>
              <a:rPr lang="cs-CZ" dirty="0" smtClean="0"/>
              <a:t>nebo jejich náhrady</a:t>
            </a:r>
          </a:p>
          <a:p>
            <a:r>
              <a:rPr lang="cs-CZ" dirty="0" smtClean="0"/>
              <a:t>až do výše jejich ½</a:t>
            </a:r>
          </a:p>
          <a:p>
            <a:r>
              <a:rPr lang="cs-CZ" dirty="0" smtClean="0"/>
              <a:t>náklady spojené s placením srážek nese Zel u první dohody</a:t>
            </a:r>
          </a:p>
          <a:p>
            <a:pPr lvl="1"/>
            <a:r>
              <a:rPr lang="cs-CZ" dirty="0" smtClean="0"/>
              <a:t>u dalších jdou k tíži </a:t>
            </a:r>
            <a:r>
              <a:rPr lang="cs-CZ" dirty="0" err="1" smtClean="0"/>
              <a:t>Zce</a:t>
            </a:r>
            <a:r>
              <a:rPr lang="cs-CZ" dirty="0" smtClean="0"/>
              <a:t> (§ 2046)</a:t>
            </a:r>
          </a:p>
          <a:p>
            <a:r>
              <a:rPr lang="cs-CZ" dirty="0" smtClean="0"/>
              <a:t>použije se i pro jiné příjmy, s nimiž se při výkonu rozhodnutí nakládá jako se mzdou nebo platem (§ 2047; § 299 OSŘ)</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298</a:t>
            </a:fld>
            <a:endParaRPr lang="cs-CZ"/>
          </a:p>
        </p:txBody>
      </p:sp>
    </p:spTree>
    <p:extLst>
      <p:ext uri="{BB962C8B-B14F-4D97-AF65-F5344CB8AC3E}">
        <p14:creationId xmlns:p14="http://schemas.microsoft.com/office/powerpoint/2010/main" val="3529987444"/>
      </p:ext>
    </p:extLst>
  </p:cSld>
  <p:clrMapOvr>
    <a:masterClrMapping/>
  </p:clrMapOvr>
  <p:timing>
    <p:tnLst>
      <p:par>
        <p:cTn id="1" dur="indefinite" restart="never" nodeType="tmRoot"/>
      </p:par>
    </p:tnLst>
  </p:timing>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Smluvní (konvenční) pokuta</a:t>
            </a:r>
            <a:endParaRPr lang="cs-CZ" dirty="0"/>
          </a:p>
        </p:txBody>
      </p:sp>
      <p:sp>
        <p:nvSpPr>
          <p:cNvPr id="3" name="Zástupný symbol pro obsah 2"/>
          <p:cNvSpPr>
            <a:spLocks noGrp="1"/>
          </p:cNvSpPr>
          <p:nvPr>
            <p:ph idx="1"/>
          </p:nvPr>
        </p:nvSpPr>
        <p:spPr>
          <a:xfrm>
            <a:off x="457200" y="1600200"/>
            <a:ext cx="8229600" cy="5257800"/>
          </a:xfrm>
        </p:spPr>
        <p:txBody>
          <a:bodyPr>
            <a:normAutofit fontScale="92500" lnSpcReduction="10000"/>
          </a:bodyPr>
          <a:lstStyle/>
          <a:p>
            <a:r>
              <a:rPr lang="cs-CZ" dirty="0"/>
              <a:t>povinnost zaplatit sjednanou částku </a:t>
            </a:r>
            <a:r>
              <a:rPr lang="cs-CZ" dirty="0" smtClean="0"/>
              <a:t>nebo poskytnout jiné plnění </a:t>
            </a:r>
            <a:r>
              <a:rPr lang="cs-CZ" dirty="0" smtClean="0">
                <a:solidFill>
                  <a:schemeClr val="accent6">
                    <a:lumMod val="75000"/>
                  </a:schemeClr>
                </a:solidFill>
              </a:rPr>
              <a:t>za </a:t>
            </a:r>
            <a:r>
              <a:rPr lang="cs-CZ" dirty="0">
                <a:solidFill>
                  <a:schemeClr val="accent6">
                    <a:lumMod val="75000"/>
                  </a:schemeClr>
                </a:solidFill>
              </a:rPr>
              <a:t>porušení </a:t>
            </a:r>
            <a:r>
              <a:rPr lang="cs-CZ" u="sng" dirty="0" smtClean="0">
                <a:solidFill>
                  <a:schemeClr val="accent6">
                    <a:lumMod val="75000"/>
                  </a:schemeClr>
                </a:solidFill>
              </a:rPr>
              <a:t>smluvené</a:t>
            </a:r>
            <a:r>
              <a:rPr lang="cs-CZ" dirty="0" smtClean="0">
                <a:solidFill>
                  <a:schemeClr val="accent6">
                    <a:lumMod val="75000"/>
                  </a:schemeClr>
                </a:solidFill>
              </a:rPr>
              <a:t> povinnosti</a:t>
            </a:r>
            <a:r>
              <a:rPr lang="cs-CZ" dirty="0">
                <a:solidFill>
                  <a:schemeClr val="accent6">
                    <a:lumMod val="75000"/>
                  </a:schemeClr>
                </a:solidFill>
              </a:rPr>
              <a:t>, i když škoda nevznikla</a:t>
            </a:r>
          </a:p>
          <a:p>
            <a:r>
              <a:rPr lang="cs-CZ" dirty="0" smtClean="0"/>
              <a:t>smluvní → nestačí </a:t>
            </a:r>
            <a:r>
              <a:rPr lang="cs-CZ" dirty="0"/>
              <a:t>jednostranné prohlášení </a:t>
            </a:r>
            <a:r>
              <a:rPr lang="cs-CZ" dirty="0" smtClean="0"/>
              <a:t>D (NS 33 </a:t>
            </a:r>
            <a:r>
              <a:rPr lang="cs-CZ" dirty="0" err="1" smtClean="0"/>
              <a:t>ICdo</a:t>
            </a:r>
            <a:r>
              <a:rPr lang="cs-CZ" dirty="0" smtClean="0"/>
              <a:t> 15/2012-88 z 31. 10. 2012)</a:t>
            </a:r>
          </a:p>
          <a:p>
            <a:r>
              <a:rPr lang="cs-CZ" dirty="0" smtClean="0"/>
              <a:t>náležitosti (</a:t>
            </a:r>
            <a:r>
              <a:rPr lang="cs-CZ" u="sng" dirty="0" smtClean="0"/>
              <a:t>vypadla písemná forma</a:t>
            </a:r>
            <a:r>
              <a:rPr lang="cs-CZ" dirty="0" smtClean="0"/>
              <a:t>)</a:t>
            </a:r>
            <a:endParaRPr lang="cs-CZ" dirty="0"/>
          </a:p>
          <a:p>
            <a:pPr lvl="1"/>
            <a:r>
              <a:rPr lang="cs-CZ" dirty="0"/>
              <a:t>zajišťovaná smluvní </a:t>
            </a:r>
            <a:r>
              <a:rPr lang="cs-CZ" dirty="0" smtClean="0"/>
              <a:t>povinnost</a:t>
            </a:r>
            <a:endParaRPr lang="cs-CZ" dirty="0"/>
          </a:p>
          <a:p>
            <a:pPr lvl="2"/>
            <a:r>
              <a:rPr lang="cs-CZ" dirty="0"/>
              <a:t>raději určit individuálně (většina </a:t>
            </a:r>
            <a:r>
              <a:rPr lang="cs-CZ" dirty="0" smtClean="0"/>
              <a:t>judikatury; NS 23 </a:t>
            </a:r>
            <a:r>
              <a:rPr lang="cs-CZ" dirty="0" err="1" smtClean="0"/>
              <a:t>Cdo</a:t>
            </a:r>
            <a:r>
              <a:rPr lang="cs-CZ" dirty="0" smtClean="0"/>
              <a:t> 4281/2011 z 19.3.2012)</a:t>
            </a:r>
            <a:endParaRPr lang="cs-CZ" dirty="0"/>
          </a:p>
          <a:p>
            <a:pPr lvl="2"/>
            <a:r>
              <a:rPr lang="cs-CZ" dirty="0"/>
              <a:t>x jakékoliv </a:t>
            </a:r>
            <a:r>
              <a:rPr lang="cs-CZ" dirty="0" err="1"/>
              <a:t>pov</a:t>
            </a:r>
            <a:r>
              <a:rPr lang="cs-CZ" dirty="0"/>
              <a:t>. ze smlouvy </a:t>
            </a:r>
            <a:r>
              <a:rPr lang="cs-CZ" dirty="0" smtClean="0"/>
              <a:t>(NS </a:t>
            </a:r>
            <a:r>
              <a:rPr lang="cs-CZ" dirty="0"/>
              <a:t>32 </a:t>
            </a:r>
            <a:r>
              <a:rPr lang="cs-CZ" dirty="0" err="1"/>
              <a:t>Cdo</a:t>
            </a:r>
            <a:r>
              <a:rPr lang="cs-CZ" dirty="0"/>
              <a:t> 493/2011 z 22.7.2012</a:t>
            </a:r>
            <a:r>
              <a:rPr lang="cs-CZ" dirty="0" smtClean="0"/>
              <a:t>)</a:t>
            </a:r>
          </a:p>
          <a:p>
            <a:pPr lvl="2"/>
            <a:r>
              <a:rPr lang="cs-CZ" dirty="0"/>
              <a:t>x </a:t>
            </a:r>
            <a:r>
              <a:rPr lang="cs-CZ" dirty="0" smtClean="0"/>
              <a:t>výkon práva (NS </a:t>
            </a:r>
            <a:r>
              <a:rPr lang="cs-CZ" dirty="0"/>
              <a:t>3 </a:t>
            </a:r>
            <a:r>
              <a:rPr lang="cs-CZ" dirty="0" err="1"/>
              <a:t>Cdon</a:t>
            </a:r>
            <a:r>
              <a:rPr lang="cs-CZ" dirty="0"/>
              <a:t> </a:t>
            </a:r>
            <a:r>
              <a:rPr lang="cs-CZ" dirty="0" smtClean="0"/>
              <a:t>1398/96 z 21. 10. 2004)</a:t>
            </a:r>
          </a:p>
          <a:p>
            <a:pPr lvl="2"/>
            <a:r>
              <a:rPr lang="cs-CZ" dirty="0" smtClean="0"/>
              <a:t>x hybrid (por. </a:t>
            </a:r>
            <a:r>
              <a:rPr lang="cs-CZ" dirty="0" err="1" smtClean="0"/>
              <a:t>pov</a:t>
            </a:r>
            <a:r>
              <a:rPr lang="cs-CZ" dirty="0" smtClean="0"/>
              <a:t>. </a:t>
            </a:r>
            <a:r>
              <a:rPr lang="en-US" dirty="0" smtClean="0"/>
              <a:t>&amp; </a:t>
            </a:r>
            <a:r>
              <a:rPr lang="cs-CZ" dirty="0" smtClean="0"/>
              <a:t>výkon </a:t>
            </a:r>
            <a:r>
              <a:rPr lang="en-US" dirty="0" err="1" smtClean="0"/>
              <a:t>pr</a:t>
            </a:r>
            <a:r>
              <a:rPr lang="cs-CZ" dirty="0" err="1" smtClean="0"/>
              <a:t>áva</a:t>
            </a:r>
            <a:r>
              <a:rPr lang="cs-CZ" dirty="0" smtClean="0"/>
              <a:t>; NS 32 Odo 1113/2003 z 30.11.2004)</a:t>
            </a:r>
            <a:endParaRPr lang="cs-CZ" dirty="0"/>
          </a:p>
          <a:p>
            <a:pPr lvl="1"/>
            <a:r>
              <a:rPr lang="cs-CZ" dirty="0"/>
              <a:t>výše SP nebo způsob jejího </a:t>
            </a:r>
            <a:r>
              <a:rPr lang="cs-CZ" dirty="0" smtClean="0"/>
              <a:t>určení (</a:t>
            </a:r>
            <a:r>
              <a:rPr lang="cs-CZ" u="sng" dirty="0" smtClean="0"/>
              <a:t>i nepeněžitá</a:t>
            </a:r>
            <a:r>
              <a:rPr lang="cs-CZ" dirty="0" smtClean="0"/>
              <a:t>); např.</a:t>
            </a:r>
          </a:p>
          <a:p>
            <a:pPr lvl="2"/>
            <a:r>
              <a:rPr lang="cs-CZ" dirty="0" smtClean="0"/>
              <a:t>fixní výše (5.000 Kč)</a:t>
            </a:r>
          </a:p>
          <a:p>
            <a:pPr lvl="2"/>
            <a:r>
              <a:rPr lang="cs-CZ" dirty="0" smtClean="0"/>
              <a:t>% z hodnoty plnění (5% z nezaplacené části kupní ceny)</a:t>
            </a:r>
          </a:p>
          <a:p>
            <a:pPr lvl="2"/>
            <a:r>
              <a:rPr lang="cs-CZ" dirty="0" smtClean="0"/>
              <a:t>částka nebo % za určitou dobu porušení (0,05 % z kupní ceny za každý započatý den prodlení); k obcházení úroku z prodlení srov. NS 29 </a:t>
            </a:r>
            <a:r>
              <a:rPr lang="cs-CZ" dirty="0" err="1" smtClean="0"/>
              <a:t>Cdo</a:t>
            </a:r>
            <a:r>
              <a:rPr lang="cs-CZ" dirty="0" smtClean="0"/>
              <a:t> 335/2000 z 31. 10. 2000</a:t>
            </a:r>
          </a:p>
          <a:p>
            <a:endParaRPr lang="cs-CZ" u="sng"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299</a:t>
            </a:fld>
            <a:endParaRPr lang="cs-CZ"/>
          </a:p>
        </p:txBody>
      </p:sp>
    </p:spTree>
    <p:extLst>
      <p:ext uri="{BB962C8B-B14F-4D97-AF65-F5344CB8AC3E}">
        <p14:creationId xmlns:p14="http://schemas.microsoft.com/office/powerpoint/2010/main" val="654115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endParaRPr lang="cs-CZ" dirty="0"/>
          </a:p>
        </p:txBody>
      </p:sp>
      <p:sp>
        <p:nvSpPr>
          <p:cNvPr id="5" name="Zástupný symbol pro obsah 4"/>
          <p:cNvSpPr>
            <a:spLocks noGrp="1"/>
          </p:cNvSpPr>
          <p:nvPr>
            <p:ph idx="1"/>
          </p:nvPr>
        </p:nvSpPr>
        <p:spPr/>
        <p:txBody>
          <a:bodyPr>
            <a:normAutofit/>
          </a:bodyPr>
          <a:lstStyle/>
          <a:p>
            <a:pPr lvl="1"/>
            <a:r>
              <a:rPr lang="cs-CZ" dirty="0" smtClean="0"/>
              <a:t>173</a:t>
            </a:r>
            <a:r>
              <a:rPr lang="cs-CZ" dirty="0"/>
              <a:t>. </a:t>
            </a:r>
            <a:r>
              <a:rPr lang="cs-CZ" dirty="0" err="1"/>
              <a:t>z.č</a:t>
            </a:r>
            <a:r>
              <a:rPr lang="cs-CZ" dirty="0"/>
              <a:t>. 227/1997 Sb., … (zákon o nadacích a nadačních fondech)</a:t>
            </a:r>
          </a:p>
          <a:p>
            <a:pPr lvl="1"/>
            <a:r>
              <a:rPr lang="cs-CZ" dirty="0"/>
              <a:t>187. </a:t>
            </a:r>
            <a:r>
              <a:rPr lang="cs-CZ" dirty="0" err="1"/>
              <a:t>z.č</a:t>
            </a:r>
            <a:r>
              <a:rPr lang="cs-CZ" dirty="0"/>
              <a:t>. 591/1992 Sb., o cenných papírech</a:t>
            </a:r>
          </a:p>
          <a:p>
            <a:pPr lvl="1"/>
            <a:r>
              <a:rPr lang="cs-CZ" dirty="0"/>
              <a:t>205. </a:t>
            </a:r>
            <a:r>
              <a:rPr lang="cs-CZ" dirty="0" err="1"/>
              <a:t>z.č</a:t>
            </a:r>
            <a:r>
              <a:rPr lang="cs-CZ" dirty="0"/>
              <a:t>. 37/2004 Sb., … (zákon o pojistné smlouvě)</a:t>
            </a:r>
          </a:p>
          <a:p>
            <a:pPr lvl="1"/>
            <a:r>
              <a:rPr lang="cs-CZ" dirty="0" smtClean="0"/>
              <a:t>211. </a:t>
            </a:r>
            <a:r>
              <a:rPr lang="cs-CZ" dirty="0" err="1" smtClean="0"/>
              <a:t>n.v.č</a:t>
            </a:r>
            <a:r>
              <a:rPr lang="cs-CZ" dirty="0" smtClean="0"/>
              <a:t>. 142/1994 Sb., (výše úroku a poplatku z prodlení)</a:t>
            </a:r>
          </a:p>
          <a:p>
            <a:pPr lvl="1"/>
            <a:r>
              <a:rPr lang="cs-CZ" dirty="0" smtClean="0"/>
              <a:t>214. </a:t>
            </a:r>
            <a:r>
              <a:rPr lang="cs-CZ" dirty="0" err="1"/>
              <a:t>n.v.č</a:t>
            </a:r>
            <a:r>
              <a:rPr lang="cs-CZ" dirty="0"/>
              <a:t>. </a:t>
            </a:r>
            <a:r>
              <a:rPr lang="cs-CZ" dirty="0" smtClean="0"/>
              <a:t>258/1995 Sb., kterým se provádí občanský zákoník</a:t>
            </a:r>
          </a:p>
          <a:p>
            <a:pPr lvl="1"/>
            <a:r>
              <a:rPr lang="cs-CZ" dirty="0" smtClean="0"/>
              <a:t>216. </a:t>
            </a:r>
            <a:r>
              <a:rPr lang="cs-CZ" dirty="0" err="1" smtClean="0"/>
              <a:t>n.v.č</a:t>
            </a:r>
            <a:r>
              <a:rPr lang="cs-CZ" dirty="0" smtClean="0"/>
              <a:t>. 371/2004 Sb., (vzorové stanovy SVJ)</a:t>
            </a:r>
          </a:p>
          <a:p>
            <a:pPr lvl="1"/>
            <a:r>
              <a:rPr lang="cs-CZ" dirty="0" smtClean="0"/>
              <a:t>218. </a:t>
            </a:r>
            <a:r>
              <a:rPr lang="cs-CZ" dirty="0" err="1" smtClean="0"/>
              <a:t>v.č</a:t>
            </a:r>
            <a:r>
              <a:rPr lang="cs-CZ" dirty="0" smtClean="0"/>
              <a:t>. 47/1964 Sb., o peněžních službách občanům</a:t>
            </a:r>
          </a:p>
          <a:p>
            <a:pPr lvl="1"/>
            <a:r>
              <a:rPr lang="cs-CZ" dirty="0" smtClean="0"/>
              <a:t>222. </a:t>
            </a:r>
            <a:r>
              <a:rPr lang="cs-CZ" dirty="0" err="1" smtClean="0"/>
              <a:t>v.č</a:t>
            </a:r>
            <a:r>
              <a:rPr lang="cs-CZ" dirty="0" smtClean="0"/>
              <a:t>. 133/1964 Sb., o silničním přepravním řádu</a:t>
            </a:r>
          </a:p>
          <a:p>
            <a:pPr lvl="1"/>
            <a:r>
              <a:rPr lang="cs-CZ" dirty="0" smtClean="0"/>
              <a:t>237. </a:t>
            </a:r>
            <a:r>
              <a:rPr lang="cs-CZ" dirty="0" err="1" smtClean="0"/>
              <a:t>v.č</a:t>
            </a:r>
            <a:r>
              <a:rPr lang="cs-CZ" dirty="0" smtClean="0"/>
              <a:t>. 440/2001 Sb., o odškodnění bolesti a ztížení společenského uplatnění</a:t>
            </a:r>
          </a:p>
          <a:p>
            <a:pPr lvl="1"/>
            <a:endParaRPr lang="cs-CZ" dirty="0"/>
          </a:p>
        </p:txBody>
      </p:sp>
      <p:sp>
        <p:nvSpPr>
          <p:cNvPr id="2" name="Zástupný symbol pro číslo snímku 1"/>
          <p:cNvSpPr>
            <a:spLocks noGrp="1"/>
          </p:cNvSpPr>
          <p:nvPr>
            <p:ph type="sldNum" sz="quarter" idx="12"/>
          </p:nvPr>
        </p:nvSpPr>
        <p:spPr/>
        <p:txBody>
          <a:bodyPr/>
          <a:lstStyle/>
          <a:p>
            <a:fld id="{CA236EB0-B64D-4057-A451-20319D1DB345}" type="slidenum">
              <a:rPr lang="cs-CZ" smtClean="0"/>
              <a:t>3</a:t>
            </a:fld>
            <a:endParaRPr lang="cs-CZ"/>
          </a:p>
        </p:txBody>
      </p:sp>
    </p:spTree>
    <p:extLst>
      <p:ext uri="{BB962C8B-B14F-4D97-AF65-F5344CB8AC3E}">
        <p14:creationId xmlns:p14="http://schemas.microsoft.com/office/powerpoint/2010/main" val="22516289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Judikatura § 13</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princip legitimního očekávání</a:t>
            </a:r>
          </a:p>
          <a:p>
            <a:r>
              <a:rPr lang="cs-CZ" dirty="0" smtClean="0"/>
              <a:t>případy shodný v podstatných znacích s dříve rozhodnutým případem má být rozhodnut obdobně („</a:t>
            </a:r>
            <a:r>
              <a:rPr lang="cs-CZ" dirty="0" err="1" smtClean="0"/>
              <a:t>stare</a:t>
            </a:r>
            <a:r>
              <a:rPr lang="cs-CZ" dirty="0" smtClean="0"/>
              <a:t> </a:t>
            </a:r>
            <a:r>
              <a:rPr lang="cs-CZ" dirty="0" err="1" smtClean="0"/>
              <a:t>decisis</a:t>
            </a:r>
            <a:r>
              <a:rPr lang="cs-CZ" dirty="0" smtClean="0"/>
              <a:t>“; precedentní působení)</a:t>
            </a:r>
          </a:p>
          <a:p>
            <a:pPr lvl="1"/>
            <a:r>
              <a:rPr lang="cs-CZ" dirty="0" smtClean="0"/>
              <a:t>x odchýlení se musí být odůvodněno</a:t>
            </a:r>
          </a:p>
          <a:p>
            <a:pPr lvl="2"/>
            <a:r>
              <a:rPr lang="cs-CZ" dirty="0"/>
              <a:t>„Judikatura nemůže být bez vývoje a není vyloučeno, aby (a to i při nezměněné právní úpravě) byla nejen doplňována o nové interpretační závěry, ale i měněna. Každá změna rozhodovací soudní praxe, zvláště jde-li o praxi nejvyšší soudní instance povolané i k sjednocování judikatury nižších soudů, je ovšem jevem ve své podstatě nežádoucím, neboť takovouto změnou zjevně je narušen jeden z principů demokratického právního státu, a to princip předvídatelnosti soudního rozhodování. </a:t>
            </a:r>
            <a:r>
              <a:rPr lang="cs-CZ" dirty="0" smtClean="0"/>
              <a:t>… </a:t>
            </a:r>
            <a:r>
              <a:rPr lang="cs-CZ" dirty="0"/>
              <a:t>povinnosti soudů přistupovat ke změně judikatury nejen opatrně a zdrženlivě (tj. výlučně v nezbytných případech opodstatňujících překročení principu předvídatelnosti), ale též s důkladným odůvodněním takového postupu; jeho součástí nezbytně by mělo být přesvědčivé vysvětlení toho, proč, vzdor očekávání respektu k dosavadní rozhodovací praxi, bylo rozhodnuto jinak.“ (IV. ÚS </a:t>
            </a:r>
            <a:r>
              <a:rPr lang="cs-CZ" dirty="0" smtClean="0"/>
              <a:t>2170/08 z 12. 5. 2009)</a:t>
            </a:r>
          </a:p>
          <a:p>
            <a:pPr lvl="1"/>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30</a:t>
            </a:fld>
            <a:endParaRPr lang="cs-CZ"/>
          </a:p>
        </p:txBody>
      </p:sp>
    </p:spTree>
    <p:extLst>
      <p:ext uri="{BB962C8B-B14F-4D97-AF65-F5344CB8AC3E}">
        <p14:creationId xmlns:p14="http://schemas.microsoft.com/office/powerpoint/2010/main" val="2606365785"/>
      </p:ext>
    </p:extLst>
  </p:cSld>
  <p:clrMapOvr>
    <a:masterClrMapping/>
  </p:clrMapOvr>
  <p:timing>
    <p:tnLst>
      <p:par>
        <p:cTn id="1" dur="indefinite" restart="never" nodeType="tmRoot"/>
      </p:par>
    </p:tnLst>
  </p:timing>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141168"/>
          </a:xfrm>
        </p:spPr>
        <p:txBody>
          <a:bodyPr>
            <a:normAutofit/>
          </a:bodyPr>
          <a:lstStyle/>
          <a:p>
            <a:r>
              <a:rPr lang="cs-CZ" dirty="0"/>
              <a:t>použije se i na pokutu stanovenou pro porušení </a:t>
            </a:r>
            <a:r>
              <a:rPr lang="cs-CZ" u="sng" dirty="0"/>
              <a:t>smluvní</a:t>
            </a:r>
            <a:r>
              <a:rPr lang="cs-CZ" dirty="0"/>
              <a:t> povinnosti právním předpisem (penále)</a:t>
            </a:r>
          </a:p>
          <a:p>
            <a:r>
              <a:rPr lang="cs-CZ" u="sng" dirty="0"/>
              <a:t>→ ujednání o „SP“ pro případ, že nastane jiná skutečnost, není SP, ale je platné (odstupné, </a:t>
            </a:r>
            <a:r>
              <a:rPr lang="cs-CZ" u="sng" dirty="0" err="1"/>
              <a:t>inominát</a:t>
            </a:r>
            <a:r>
              <a:rPr lang="cs-CZ" u="sng" dirty="0"/>
              <a:t>,…)</a:t>
            </a:r>
          </a:p>
          <a:p>
            <a:r>
              <a:rPr lang="cs-CZ" dirty="0"/>
              <a:t>x nájemce bydlení (§ 2239; srov. ale § 13 </a:t>
            </a:r>
            <a:r>
              <a:rPr lang="cs-CZ" dirty="0" err="1"/>
              <a:t>z.č</a:t>
            </a:r>
            <a:r>
              <a:rPr lang="cs-CZ" dirty="0"/>
              <a:t>. 67/2013 Sb.)</a:t>
            </a:r>
          </a:p>
          <a:p>
            <a:r>
              <a:rPr lang="cs-CZ" u="sng" dirty="0" smtClean="0"/>
              <a:t>ex lege bez ohledu na zavinění (objektivní princip)</a:t>
            </a:r>
          </a:p>
          <a:p>
            <a:pPr lvl="1"/>
            <a:r>
              <a:rPr lang="cs-CZ" u="sng" dirty="0" smtClean="0"/>
              <a:t>ex lege bez liberace (</a:t>
            </a:r>
            <a:r>
              <a:rPr lang="cs-CZ" u="sng" dirty="0" err="1" smtClean="0"/>
              <a:t>disp</a:t>
            </a:r>
            <a:r>
              <a:rPr lang="cs-CZ" u="sng" dirty="0" smtClean="0"/>
              <a:t>.)</a:t>
            </a:r>
            <a:endParaRPr lang="cs-CZ" dirty="0" smtClean="0"/>
          </a:p>
          <a:p>
            <a:r>
              <a:rPr lang="cs-CZ" dirty="0" smtClean="0"/>
              <a:t>zaplacení SP nezbavuje D </a:t>
            </a:r>
            <a:r>
              <a:rPr lang="cs-CZ" dirty="0" err="1" smtClean="0"/>
              <a:t>pov</a:t>
            </a:r>
            <a:r>
              <a:rPr lang="cs-CZ" dirty="0" smtClean="0"/>
              <a:t>. splnit dluh (§ 2049)</a:t>
            </a:r>
          </a:p>
          <a:p>
            <a:pPr lvl="1"/>
            <a:r>
              <a:rPr lang="cs-CZ" dirty="0" smtClean="0"/>
              <a:t>x tzv. nepravá smluvní pokuta</a:t>
            </a:r>
          </a:p>
          <a:p>
            <a:r>
              <a:rPr lang="cs-CZ" dirty="0" smtClean="0"/>
              <a:t>SP je paušalizovanou NŠ (§ 2050; reparační funkce)</a:t>
            </a:r>
          </a:p>
          <a:p>
            <a:r>
              <a:rPr lang="cs-CZ" dirty="0" smtClean="0"/>
              <a:t>splatnost </a:t>
            </a:r>
            <a:r>
              <a:rPr lang="cs-CZ" dirty="0"/>
              <a:t>smluvní pokuty ex lege nestanovena → sjednat</a:t>
            </a:r>
          </a:p>
          <a:p>
            <a:r>
              <a:rPr lang="cs-CZ" dirty="0" smtClean="0"/>
              <a:t>odstoupení bez vlivu na dospělou SP (§ 2005/2)</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300</a:t>
            </a:fld>
            <a:endParaRPr lang="cs-CZ"/>
          </a:p>
        </p:txBody>
      </p:sp>
    </p:spTree>
    <p:extLst>
      <p:ext uri="{BB962C8B-B14F-4D97-AF65-F5344CB8AC3E}">
        <p14:creationId xmlns:p14="http://schemas.microsoft.com/office/powerpoint/2010/main" val="960472180"/>
      </p:ext>
    </p:extLst>
  </p:cSld>
  <p:clrMapOvr>
    <a:masterClrMapping/>
  </p:clrMapOvr>
  <p:timing>
    <p:tnLst>
      <p:par>
        <p:cTn id="1" dur="indefinite" restart="never" nodeType="tmRoot"/>
      </p:par>
    </p:tnLst>
  </p:timing>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141168"/>
          </a:xfrm>
        </p:spPr>
        <p:txBody>
          <a:bodyPr>
            <a:normAutofit lnSpcReduction="10000"/>
          </a:bodyPr>
          <a:lstStyle/>
          <a:p>
            <a:r>
              <a:rPr lang="cs-CZ" u="sng" dirty="0" smtClean="0"/>
              <a:t>soudní moderace (x nicotnost)</a:t>
            </a:r>
            <a:endParaRPr lang="cs-CZ" dirty="0" smtClean="0"/>
          </a:p>
          <a:p>
            <a:pPr lvl="1"/>
            <a:r>
              <a:rPr lang="cs-CZ" dirty="0" smtClean="0"/>
              <a:t>nepřiměřeně vysoké smluvní pokuty</a:t>
            </a:r>
          </a:p>
          <a:p>
            <a:pPr lvl="2"/>
            <a:r>
              <a:rPr lang="cs-CZ" dirty="0"/>
              <a:t>úměrně hodnotě a významu zajišťované </a:t>
            </a:r>
            <a:r>
              <a:rPr lang="cs-CZ" dirty="0" smtClean="0"/>
              <a:t>pohledávky</a:t>
            </a:r>
            <a:endParaRPr lang="cs-CZ" dirty="0"/>
          </a:p>
          <a:p>
            <a:pPr lvl="2"/>
            <a:r>
              <a:rPr lang="cs-CZ" dirty="0"/>
              <a:t>zejména přihlédnout k … účelu smluvní pokuty, k okolnostem, za nichž byla sjednána, k výši zajištěné částky, ke vzájemnému poměru výše hlavního závazku a smluvní pokuty, k příčinám, proč celková výše smluvní pokuty dostoupila požadované částky, apod. Zákon zde ponechává soudu širokou možnost uvážení, aby rozhodnutí o platnosti smluvního ujednání věřitele a dlužníka v konkrétní věci odpovídalo obecně sdílenému pojetí ekvity a mravnosti. (NS 21 </a:t>
            </a:r>
            <a:r>
              <a:rPr lang="cs-CZ" dirty="0" err="1"/>
              <a:t>Cdo</a:t>
            </a:r>
            <a:r>
              <a:rPr lang="cs-CZ" dirty="0"/>
              <a:t> </a:t>
            </a:r>
            <a:r>
              <a:rPr lang="cs-CZ" dirty="0" smtClean="0"/>
              <a:t>4430/2007 z 6.11.2009)</a:t>
            </a:r>
          </a:p>
          <a:p>
            <a:pPr lvl="1"/>
            <a:r>
              <a:rPr lang="cs-CZ" dirty="0" smtClean="0"/>
              <a:t>s přihlédnutím k hodnotě a významu </a:t>
            </a:r>
            <a:r>
              <a:rPr lang="cs-CZ" u="sng" dirty="0" smtClean="0"/>
              <a:t>zajišťované (?)</a:t>
            </a:r>
            <a:r>
              <a:rPr lang="cs-CZ" dirty="0" smtClean="0"/>
              <a:t> </a:t>
            </a:r>
            <a:r>
              <a:rPr lang="cs-CZ" dirty="0" err="1" smtClean="0"/>
              <a:t>pov</a:t>
            </a:r>
            <a:r>
              <a:rPr lang="cs-CZ" dirty="0" smtClean="0"/>
              <a:t>.</a:t>
            </a:r>
          </a:p>
          <a:p>
            <a:pPr lvl="1"/>
            <a:r>
              <a:rPr lang="cs-CZ" dirty="0" smtClean="0"/>
              <a:t>až do výše z por. SP </a:t>
            </a:r>
            <a:r>
              <a:rPr lang="cs-CZ" dirty="0" err="1" smtClean="0"/>
              <a:t>zaj</a:t>
            </a:r>
            <a:r>
              <a:rPr lang="cs-CZ" dirty="0" smtClean="0"/>
              <a:t>. </a:t>
            </a:r>
            <a:r>
              <a:rPr lang="cs-CZ" dirty="0" err="1" smtClean="0"/>
              <a:t>pov</a:t>
            </a:r>
            <a:r>
              <a:rPr lang="cs-CZ" dirty="0" smtClean="0"/>
              <a:t>. již vzniklé škody</a:t>
            </a:r>
          </a:p>
          <a:p>
            <a:pPr lvl="2"/>
            <a:r>
              <a:rPr lang="cs-CZ" dirty="0" smtClean="0"/>
              <a:t>NŠ vzniklé později limitována výši SP</a:t>
            </a:r>
          </a:p>
          <a:p>
            <a:pPr lvl="1"/>
            <a:r>
              <a:rPr lang="cs-CZ" u="sng" dirty="0"/>
              <a:t> (jen) na návrh D</a:t>
            </a:r>
            <a:r>
              <a:rPr lang="cs-CZ" dirty="0"/>
              <a:t> (x NS </a:t>
            </a:r>
            <a:r>
              <a:rPr lang="cs-CZ" dirty="0" smtClean="0"/>
              <a:t>32 </a:t>
            </a:r>
            <a:r>
              <a:rPr lang="cs-CZ" dirty="0" err="1"/>
              <a:t>Cdo</a:t>
            </a:r>
            <a:r>
              <a:rPr lang="cs-CZ" dirty="0"/>
              <a:t> </a:t>
            </a:r>
            <a:r>
              <a:rPr lang="cs-CZ" dirty="0" smtClean="0"/>
              <a:t>3853/2007 z  10.1.2008 </a:t>
            </a:r>
            <a:r>
              <a:rPr lang="cs-CZ" dirty="0" err="1" smtClean="0"/>
              <a:t>overruled</a:t>
            </a:r>
            <a:r>
              <a:rPr lang="cs-CZ" dirty="0" smtClean="0"/>
              <a:t>)</a:t>
            </a:r>
          </a:p>
          <a:p>
            <a:pPr lvl="2"/>
            <a:r>
              <a:rPr lang="cs-CZ" dirty="0" smtClean="0"/>
              <a:t>je možné soudní moderaci vyloučit?</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301</a:t>
            </a:fld>
            <a:endParaRPr lang="cs-CZ"/>
          </a:p>
        </p:txBody>
      </p:sp>
    </p:spTree>
    <p:extLst>
      <p:ext uri="{BB962C8B-B14F-4D97-AF65-F5344CB8AC3E}">
        <p14:creationId xmlns:p14="http://schemas.microsoft.com/office/powerpoint/2010/main" val="2204950380"/>
      </p:ext>
    </p:extLst>
  </p:cSld>
  <p:clrMapOvr>
    <a:masterClrMapping/>
  </p:clrMapOvr>
  <p:timing>
    <p:tnLst>
      <p:par>
        <p:cTn id="1" dur="indefinite" restart="never" nodeType="tmRoot"/>
      </p:par>
    </p:tnLst>
  </p:timing>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Uznání dluhu</a:t>
            </a:r>
            <a:endParaRPr lang="cs-CZ" dirty="0"/>
          </a:p>
        </p:txBody>
      </p:sp>
      <p:sp>
        <p:nvSpPr>
          <p:cNvPr id="3" name="Zástupný symbol pro obsah 2"/>
          <p:cNvSpPr>
            <a:spLocks noGrp="1"/>
          </p:cNvSpPr>
          <p:nvPr>
            <p:ph idx="1"/>
          </p:nvPr>
        </p:nvSpPr>
        <p:spPr>
          <a:xfrm>
            <a:off x="467544" y="1700808"/>
            <a:ext cx="8229600" cy="4824536"/>
          </a:xfrm>
        </p:spPr>
        <p:txBody>
          <a:bodyPr>
            <a:normAutofit fontScale="92500" lnSpcReduction="10000"/>
          </a:bodyPr>
          <a:lstStyle/>
          <a:p>
            <a:r>
              <a:rPr lang="cs-CZ" dirty="0"/>
              <a:t>uzná-li někdo </a:t>
            </a:r>
            <a:r>
              <a:rPr lang="cs-CZ" dirty="0" smtClean="0">
                <a:solidFill>
                  <a:schemeClr val="accent6">
                    <a:lumMod val="75000"/>
                  </a:schemeClr>
                </a:solidFill>
              </a:rPr>
              <a:t>písemným prohlášením</a:t>
            </a:r>
            <a:r>
              <a:rPr lang="cs-CZ" strike="dblStrike" dirty="0" smtClean="0">
                <a:solidFill>
                  <a:schemeClr val="accent6">
                    <a:lumMod val="75000"/>
                  </a:schemeClr>
                </a:solidFill>
              </a:rPr>
              <a:t>, </a:t>
            </a:r>
            <a:r>
              <a:rPr lang="cs-CZ" strike="dblStrike" dirty="0">
                <a:solidFill>
                  <a:schemeClr val="accent6">
                    <a:lumMod val="75000"/>
                  </a:schemeClr>
                </a:solidFill>
              </a:rPr>
              <a:t>že zaplatí </a:t>
            </a:r>
            <a:r>
              <a:rPr lang="cs-CZ" dirty="0">
                <a:solidFill>
                  <a:schemeClr val="accent6">
                    <a:lumMod val="75000"/>
                  </a:schemeClr>
                </a:solidFill>
              </a:rPr>
              <a:t>svůj dluh </a:t>
            </a:r>
            <a:r>
              <a:rPr lang="cs-CZ" dirty="0" smtClean="0">
                <a:solidFill>
                  <a:schemeClr val="accent6">
                    <a:lumMod val="75000"/>
                  </a:schemeClr>
                </a:solidFill>
              </a:rPr>
              <a:t>co </a:t>
            </a:r>
            <a:r>
              <a:rPr lang="cs-CZ" dirty="0">
                <a:solidFill>
                  <a:schemeClr val="accent6">
                    <a:lumMod val="75000"/>
                  </a:schemeClr>
                </a:solidFill>
              </a:rPr>
              <a:t>do důvodu i </a:t>
            </a:r>
            <a:r>
              <a:rPr lang="cs-CZ" dirty="0" smtClean="0">
                <a:solidFill>
                  <a:schemeClr val="accent6">
                    <a:lumMod val="75000"/>
                  </a:schemeClr>
                </a:solidFill>
              </a:rPr>
              <a:t>výše (§ 2053)</a:t>
            </a:r>
          </a:p>
          <a:p>
            <a:pPr lvl="1">
              <a:lnSpc>
                <a:spcPct val="80000"/>
              </a:lnSpc>
              <a:defRPr/>
            </a:pPr>
            <a:r>
              <a:rPr lang="cs-CZ" dirty="0"/>
              <a:t>má se za to, že dluh </a:t>
            </a:r>
            <a:r>
              <a:rPr lang="cs-CZ" dirty="0" smtClean="0"/>
              <a:t>v </a:t>
            </a:r>
            <a:r>
              <a:rPr lang="cs-CZ" dirty="0"/>
              <a:t>době uznání </a:t>
            </a:r>
            <a:r>
              <a:rPr lang="cs-CZ" dirty="0" smtClean="0"/>
              <a:t>trval</a:t>
            </a:r>
            <a:endParaRPr lang="cs-CZ" dirty="0"/>
          </a:p>
          <a:p>
            <a:pPr lvl="2">
              <a:lnSpc>
                <a:spcPct val="80000"/>
              </a:lnSpc>
              <a:defRPr/>
            </a:pPr>
            <a:r>
              <a:rPr lang="cs-CZ" dirty="0"/>
              <a:t>vyvratitelná PD (procesně § 133 OSŘ)</a:t>
            </a:r>
          </a:p>
          <a:p>
            <a:pPr lvl="3">
              <a:lnSpc>
                <a:spcPct val="80000"/>
              </a:lnSpc>
              <a:defRPr/>
            </a:pPr>
            <a:r>
              <a:rPr lang="cs-CZ" sz="1800" dirty="0"/>
              <a:t>V nemusí prokazovat existenci, právní důvod ani trvání dluhu </a:t>
            </a:r>
          </a:p>
          <a:p>
            <a:pPr lvl="3">
              <a:lnSpc>
                <a:spcPct val="80000"/>
              </a:lnSpc>
              <a:defRPr/>
            </a:pPr>
            <a:r>
              <a:rPr lang="cs-CZ" sz="1800" dirty="0"/>
              <a:t>D může dokázat, že dluh nevznikl nebo již zanikl</a:t>
            </a:r>
          </a:p>
          <a:p>
            <a:pPr lvl="1"/>
            <a:r>
              <a:rPr lang="cs-CZ" dirty="0" smtClean="0"/>
              <a:t>obnovení nároku (§ 653) s promlčecí L 10 let </a:t>
            </a:r>
            <a:r>
              <a:rPr lang="cs-CZ" u="sng" dirty="0" smtClean="0"/>
              <a:t>(§ 639</a:t>
            </a:r>
            <a:r>
              <a:rPr lang="cs-CZ" dirty="0" smtClean="0"/>
              <a:t>, 640-642, </a:t>
            </a:r>
            <a:r>
              <a:rPr lang="cs-CZ" u="sng" dirty="0" smtClean="0"/>
              <a:t>653</a:t>
            </a:r>
            <a:r>
              <a:rPr lang="cs-CZ" dirty="0" smtClean="0"/>
              <a:t>)</a:t>
            </a:r>
          </a:p>
          <a:p>
            <a:pPr lvl="1"/>
            <a:r>
              <a:rPr lang="cs-CZ" dirty="0" smtClean="0">
                <a:solidFill>
                  <a:schemeClr val="accent6">
                    <a:lumMod val="75000"/>
                  </a:schemeClr>
                </a:solidFill>
              </a:rPr>
              <a:t>i </a:t>
            </a:r>
            <a:r>
              <a:rPr lang="cs-CZ" dirty="0">
                <a:solidFill>
                  <a:schemeClr val="accent6">
                    <a:lumMod val="75000"/>
                  </a:schemeClr>
                </a:solidFill>
              </a:rPr>
              <a:t>promlčený bez ohledu na </a:t>
            </a:r>
            <a:r>
              <a:rPr lang="cs-CZ" dirty="0" smtClean="0">
                <a:solidFill>
                  <a:schemeClr val="accent6">
                    <a:lumMod val="75000"/>
                  </a:schemeClr>
                </a:solidFill>
              </a:rPr>
              <a:t>vědomost</a:t>
            </a:r>
            <a:endParaRPr lang="cs-CZ" dirty="0" smtClean="0"/>
          </a:p>
          <a:p>
            <a:r>
              <a:rPr lang="cs-CZ" dirty="0" smtClean="0"/>
              <a:t>není-li pohledávka promlčena (§ 2054/3)</a:t>
            </a:r>
          </a:p>
          <a:p>
            <a:pPr lvl="1"/>
            <a:r>
              <a:rPr lang="cs-CZ" dirty="0" smtClean="0"/>
              <a:t>za uznání dluhu se považuje (PF; § 2054/1) </a:t>
            </a:r>
          </a:p>
          <a:p>
            <a:pPr lvl="2"/>
            <a:r>
              <a:rPr lang="cs-CZ" dirty="0" smtClean="0"/>
              <a:t>placení úroku (</a:t>
            </a:r>
            <a:r>
              <a:rPr lang="cs-CZ" dirty="0" err="1" smtClean="0"/>
              <a:t>sml</a:t>
            </a:r>
            <a:r>
              <a:rPr lang="cs-CZ" dirty="0" smtClean="0"/>
              <a:t>. i z </a:t>
            </a:r>
            <a:r>
              <a:rPr lang="cs-CZ" dirty="0" err="1" smtClean="0"/>
              <a:t>prodl</a:t>
            </a:r>
            <a:r>
              <a:rPr lang="cs-CZ" dirty="0" smtClean="0"/>
              <a:t>.) D ohledně částky, z níž se platí</a:t>
            </a:r>
          </a:p>
          <a:p>
            <a:pPr lvl="1"/>
            <a:r>
              <a:rPr lang="cs-CZ" dirty="0" smtClean="0"/>
              <a:t>částečné plnění D má účinky (?) uznání zbytku dluhu (§ 2054/2)</a:t>
            </a:r>
          </a:p>
          <a:p>
            <a:pPr lvl="2"/>
            <a:r>
              <a:rPr lang="cs-CZ" dirty="0" smtClean="0"/>
              <a:t>lze-li na to z okolností soudit</a:t>
            </a:r>
          </a:p>
          <a:p>
            <a:r>
              <a:rPr lang="cs-CZ" dirty="0" smtClean="0"/>
              <a:t>uznání dluhu je dlužní úpis (§ 1952)</a:t>
            </a:r>
          </a:p>
          <a:p>
            <a:r>
              <a:rPr lang="cs-CZ" dirty="0" smtClean="0"/>
              <a:t>účinky vůči ručiteli s jeho souhlasem (§ 2025/2)</a:t>
            </a:r>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302</a:t>
            </a:fld>
            <a:endParaRPr lang="cs-CZ"/>
          </a:p>
        </p:txBody>
      </p:sp>
    </p:spTree>
    <p:extLst>
      <p:ext uri="{BB962C8B-B14F-4D97-AF65-F5344CB8AC3E}">
        <p14:creationId xmlns:p14="http://schemas.microsoft.com/office/powerpoint/2010/main" val="4141056226"/>
      </p:ext>
    </p:extLst>
  </p:cSld>
  <p:clrMapOvr>
    <a:masterClrMapping/>
  </p:clrMapOvr>
  <p:timing>
    <p:tnLst>
      <p:par>
        <p:cTn id="1" dur="indefinite" restart="never" nodeType="tmRoot"/>
      </p:par>
    </p:tnLst>
  </p:timing>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Závazky z PJ dvou a </a:t>
            </a:r>
            <a:r>
              <a:rPr lang="cs-CZ" dirty="0" err="1" smtClean="0"/>
              <a:t>vícestr</a:t>
            </a:r>
            <a:r>
              <a:rPr lang="cs-CZ" dirty="0" smtClean="0"/>
              <a:t>.</a:t>
            </a:r>
            <a:endParaRPr lang="cs-CZ" dirty="0"/>
          </a:p>
        </p:txBody>
      </p:sp>
      <p:sp>
        <p:nvSpPr>
          <p:cNvPr id="3" name="Zástupný symbol pro obsah 2"/>
          <p:cNvSpPr>
            <a:spLocks noGrp="1"/>
          </p:cNvSpPr>
          <p:nvPr>
            <p:ph idx="1"/>
          </p:nvPr>
        </p:nvSpPr>
        <p:spPr>
          <a:xfrm>
            <a:off x="457200" y="1556792"/>
            <a:ext cx="3826768" cy="5141168"/>
          </a:xfrm>
        </p:spPr>
        <p:txBody>
          <a:bodyPr>
            <a:normAutofit fontScale="70000" lnSpcReduction="20000"/>
          </a:bodyPr>
          <a:lstStyle/>
          <a:p>
            <a:r>
              <a:rPr lang="cs-CZ" dirty="0" smtClean="0"/>
              <a:t>převedení věci do vlastnictví jiného</a:t>
            </a:r>
          </a:p>
          <a:p>
            <a:pPr lvl="1"/>
            <a:r>
              <a:rPr lang="cs-CZ" dirty="0" smtClean="0"/>
              <a:t>darování (§ 2055)</a:t>
            </a:r>
          </a:p>
          <a:p>
            <a:pPr lvl="1"/>
            <a:r>
              <a:rPr lang="cs-CZ" dirty="0" smtClean="0"/>
              <a:t>koupě (§ 2079)</a:t>
            </a:r>
          </a:p>
          <a:p>
            <a:pPr lvl="1"/>
            <a:r>
              <a:rPr lang="cs-CZ" dirty="0" smtClean="0"/>
              <a:t>směna (§ 2184)</a:t>
            </a:r>
          </a:p>
          <a:p>
            <a:r>
              <a:rPr lang="cs-CZ" dirty="0" smtClean="0"/>
              <a:t>přenechání věci k užití jinému</a:t>
            </a:r>
          </a:p>
          <a:p>
            <a:pPr lvl="1"/>
            <a:r>
              <a:rPr lang="cs-CZ" dirty="0" err="1" smtClean="0"/>
              <a:t>výprosa</a:t>
            </a:r>
            <a:r>
              <a:rPr lang="cs-CZ" dirty="0" smtClean="0"/>
              <a:t> (§ 2189)</a:t>
            </a:r>
          </a:p>
          <a:p>
            <a:pPr lvl="1"/>
            <a:r>
              <a:rPr lang="cs-CZ" dirty="0" smtClean="0"/>
              <a:t>výpůjčka (§ 2193)</a:t>
            </a:r>
          </a:p>
          <a:p>
            <a:pPr lvl="1"/>
            <a:r>
              <a:rPr lang="cs-CZ" dirty="0"/>
              <a:t>nájem (§ </a:t>
            </a:r>
            <a:r>
              <a:rPr lang="cs-CZ" dirty="0" smtClean="0"/>
              <a:t>2201)</a:t>
            </a:r>
          </a:p>
          <a:p>
            <a:pPr lvl="1"/>
            <a:r>
              <a:rPr lang="cs-CZ" dirty="0" smtClean="0"/>
              <a:t>pacht </a:t>
            </a:r>
            <a:r>
              <a:rPr lang="cs-CZ" dirty="0"/>
              <a:t>(§ </a:t>
            </a:r>
            <a:r>
              <a:rPr lang="cs-CZ" dirty="0" smtClean="0"/>
              <a:t>2332)</a:t>
            </a:r>
          </a:p>
          <a:p>
            <a:pPr lvl="1"/>
            <a:r>
              <a:rPr lang="cs-CZ" dirty="0"/>
              <a:t>licence (§ </a:t>
            </a:r>
            <a:r>
              <a:rPr lang="cs-CZ" dirty="0" smtClean="0"/>
              <a:t>2358)</a:t>
            </a:r>
          </a:p>
          <a:p>
            <a:pPr lvl="1"/>
            <a:r>
              <a:rPr lang="cs-CZ" dirty="0"/>
              <a:t>zápůjčka (§ </a:t>
            </a:r>
            <a:r>
              <a:rPr lang="cs-CZ" dirty="0" smtClean="0"/>
              <a:t>2390)</a:t>
            </a:r>
          </a:p>
          <a:p>
            <a:pPr lvl="1"/>
            <a:r>
              <a:rPr lang="cs-CZ" dirty="0"/>
              <a:t>úvěr (§ </a:t>
            </a:r>
            <a:r>
              <a:rPr lang="cs-CZ" dirty="0" smtClean="0"/>
              <a:t>2395)</a:t>
            </a:r>
          </a:p>
          <a:p>
            <a:r>
              <a:rPr lang="cs-CZ" dirty="0"/>
              <a:t>pracovní poměr (§ </a:t>
            </a:r>
            <a:r>
              <a:rPr lang="cs-CZ" dirty="0" smtClean="0"/>
              <a:t>2401)</a:t>
            </a:r>
          </a:p>
          <a:p>
            <a:r>
              <a:rPr lang="cs-CZ" dirty="0" smtClean="0"/>
              <a:t>závazky ze </a:t>
            </a:r>
            <a:r>
              <a:rPr lang="cs-CZ" dirty="0"/>
              <a:t>schovacích </a:t>
            </a:r>
            <a:r>
              <a:rPr lang="cs-CZ" dirty="0" smtClean="0"/>
              <a:t>smluv</a:t>
            </a:r>
          </a:p>
          <a:p>
            <a:pPr lvl="1"/>
            <a:r>
              <a:rPr lang="cs-CZ" dirty="0"/>
              <a:t>úschova </a:t>
            </a:r>
            <a:r>
              <a:rPr lang="cs-CZ" dirty="0" smtClean="0"/>
              <a:t>(§ 2402)</a:t>
            </a:r>
            <a:endParaRPr lang="cs-CZ" dirty="0"/>
          </a:p>
          <a:p>
            <a:pPr lvl="1"/>
            <a:r>
              <a:rPr lang="cs-CZ" dirty="0"/>
              <a:t>skladování </a:t>
            </a:r>
            <a:r>
              <a:rPr lang="cs-CZ" dirty="0" smtClean="0"/>
              <a:t>(§ 2415)</a:t>
            </a:r>
          </a:p>
          <a:p>
            <a:r>
              <a:rPr lang="cs-CZ" dirty="0" smtClean="0"/>
              <a:t>závazky ze smluv příkazního typu</a:t>
            </a:r>
          </a:p>
          <a:p>
            <a:pPr lvl="1"/>
            <a:r>
              <a:rPr lang="cs-CZ" dirty="0" smtClean="0"/>
              <a:t>příkaz</a:t>
            </a:r>
            <a:r>
              <a:rPr lang="cs-CZ" dirty="0"/>
              <a:t> (§ </a:t>
            </a:r>
            <a:r>
              <a:rPr lang="cs-CZ" dirty="0" smtClean="0"/>
              <a:t>2430)</a:t>
            </a:r>
          </a:p>
          <a:p>
            <a:pPr lvl="1"/>
            <a:r>
              <a:rPr lang="cs-CZ" dirty="0"/>
              <a:t>zprostředkování (§ </a:t>
            </a:r>
            <a:r>
              <a:rPr lang="cs-CZ" dirty="0" smtClean="0"/>
              <a:t>2445)</a:t>
            </a:r>
          </a:p>
          <a:p>
            <a:pPr lvl="1"/>
            <a:r>
              <a:rPr lang="cs-CZ" dirty="0"/>
              <a:t>komise  (§ </a:t>
            </a:r>
            <a:r>
              <a:rPr lang="cs-CZ" dirty="0" smtClean="0"/>
              <a:t>2455)</a:t>
            </a:r>
          </a:p>
          <a:p>
            <a:pPr lvl="1"/>
            <a:r>
              <a:rPr lang="cs-CZ" dirty="0"/>
              <a:t>zasílatelství </a:t>
            </a:r>
            <a:r>
              <a:rPr lang="cs-CZ" dirty="0" smtClean="0"/>
              <a:t>(§ 2471)</a:t>
            </a:r>
          </a:p>
          <a:p>
            <a:pPr lvl="1"/>
            <a:r>
              <a:rPr lang="cs-CZ" dirty="0"/>
              <a:t>obchodní zastoupení (§ </a:t>
            </a:r>
            <a:r>
              <a:rPr lang="cs-CZ" dirty="0" smtClean="0"/>
              <a:t>2483)</a:t>
            </a:r>
            <a:endParaRPr lang="cs-CZ" dirty="0"/>
          </a:p>
        </p:txBody>
      </p:sp>
      <p:sp>
        <p:nvSpPr>
          <p:cNvPr id="4" name="Zástupný symbol pro obsah 2"/>
          <p:cNvSpPr txBox="1">
            <a:spLocks/>
          </p:cNvSpPr>
          <p:nvPr/>
        </p:nvSpPr>
        <p:spPr>
          <a:xfrm>
            <a:off x="4283968" y="1556792"/>
            <a:ext cx="4860032" cy="51411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a:lstStyle>
          <a:p>
            <a:r>
              <a:rPr lang="cs-CZ" sz="1700" dirty="0" smtClean="0"/>
              <a:t>zájezd (§ 2521)</a:t>
            </a:r>
          </a:p>
          <a:p>
            <a:r>
              <a:rPr lang="cs-CZ" sz="1700" dirty="0" smtClean="0"/>
              <a:t>závazky ze smluv o přepravě</a:t>
            </a:r>
          </a:p>
          <a:p>
            <a:pPr lvl="1"/>
            <a:r>
              <a:rPr lang="cs-CZ" sz="1400" dirty="0" smtClean="0"/>
              <a:t>přeprava osob a věcí (§ 2550)</a:t>
            </a:r>
          </a:p>
          <a:p>
            <a:pPr lvl="1"/>
            <a:r>
              <a:rPr lang="cs-CZ" sz="1400" dirty="0" smtClean="0"/>
              <a:t>provoz dopravního prostředku (§ 2582)</a:t>
            </a:r>
          </a:p>
          <a:p>
            <a:r>
              <a:rPr lang="cs-CZ" sz="1700" dirty="0" smtClean="0"/>
              <a:t>dílo (§ 2586)</a:t>
            </a:r>
          </a:p>
          <a:p>
            <a:r>
              <a:rPr lang="cs-CZ" sz="1700" dirty="0" smtClean="0"/>
              <a:t>péče o zdraví (§ 2636)</a:t>
            </a:r>
          </a:p>
          <a:p>
            <a:r>
              <a:rPr lang="cs-CZ" sz="1700" dirty="0" smtClean="0"/>
              <a:t>kontrolní činnost (§ 2652)</a:t>
            </a:r>
          </a:p>
          <a:p>
            <a:r>
              <a:rPr lang="cs-CZ" sz="1700" dirty="0" smtClean="0"/>
              <a:t>závazky ze </a:t>
            </a:r>
            <a:r>
              <a:rPr lang="cs-CZ" sz="1700" dirty="0" err="1" smtClean="0"/>
              <a:t>sml</a:t>
            </a:r>
            <a:r>
              <a:rPr lang="cs-CZ" sz="1700" dirty="0" smtClean="0"/>
              <a:t>. o účtu, jednorázovém vkladu, akreditivu a inkasu (§ 2662)</a:t>
            </a:r>
          </a:p>
          <a:p>
            <a:r>
              <a:rPr lang="cs-CZ" sz="1700" dirty="0" smtClean="0"/>
              <a:t>závazky ze zaopatřovacích smluv</a:t>
            </a:r>
          </a:p>
          <a:p>
            <a:pPr lvl="1"/>
            <a:r>
              <a:rPr lang="cs-CZ" sz="1400" dirty="0" smtClean="0"/>
              <a:t>důchod (§ 2701)</a:t>
            </a:r>
          </a:p>
          <a:p>
            <a:pPr lvl="1"/>
            <a:r>
              <a:rPr lang="cs-CZ" sz="1400" dirty="0" smtClean="0"/>
              <a:t>výměnek (§ 2707)</a:t>
            </a:r>
          </a:p>
          <a:p>
            <a:r>
              <a:rPr lang="cs-CZ" sz="1700" dirty="0" smtClean="0"/>
              <a:t>společnost (§ 2706)</a:t>
            </a:r>
          </a:p>
          <a:p>
            <a:r>
              <a:rPr lang="cs-CZ" sz="1700" dirty="0" smtClean="0"/>
              <a:t>tichá společnost (§ 2747)</a:t>
            </a:r>
          </a:p>
          <a:p>
            <a:r>
              <a:rPr lang="cs-CZ" sz="1700" dirty="0" smtClean="0"/>
              <a:t>závazky z odvážných smluv (§ 2756)</a:t>
            </a:r>
          </a:p>
          <a:p>
            <a:pPr lvl="1"/>
            <a:r>
              <a:rPr lang="cs-CZ" sz="1400" dirty="0" smtClean="0"/>
              <a:t>pojištění (§ 2758)</a:t>
            </a:r>
          </a:p>
          <a:p>
            <a:pPr lvl="1"/>
            <a:r>
              <a:rPr lang="cs-CZ" sz="1400" dirty="0" smtClean="0"/>
              <a:t>sázka, hra a los (§ 2873)</a:t>
            </a:r>
          </a:p>
        </p:txBody>
      </p:sp>
      <p:sp>
        <p:nvSpPr>
          <p:cNvPr id="5" name="Zástupný symbol pro číslo snímku 4"/>
          <p:cNvSpPr>
            <a:spLocks noGrp="1"/>
          </p:cNvSpPr>
          <p:nvPr>
            <p:ph type="sldNum" sz="quarter" idx="12"/>
          </p:nvPr>
        </p:nvSpPr>
        <p:spPr/>
        <p:txBody>
          <a:bodyPr/>
          <a:lstStyle/>
          <a:p>
            <a:fld id="{CA236EB0-B64D-4057-A451-20319D1DB345}" type="slidenum">
              <a:rPr lang="cs-CZ" smtClean="0"/>
              <a:t>303</a:t>
            </a:fld>
            <a:endParaRPr lang="cs-CZ"/>
          </a:p>
        </p:txBody>
      </p:sp>
    </p:spTree>
    <p:extLst>
      <p:ext uri="{BB962C8B-B14F-4D97-AF65-F5344CB8AC3E}">
        <p14:creationId xmlns:p14="http://schemas.microsoft.com/office/powerpoint/2010/main" val="3102242872"/>
      </p:ext>
    </p:extLst>
  </p:cSld>
  <p:clrMapOvr>
    <a:masterClrMapping/>
  </p:clrMapOvr>
  <p:timing>
    <p:tnLst>
      <p:par>
        <p:cTn id="1" dur="indefinite" restart="never" nodeType="tmRoot"/>
      </p:par>
    </p:tnLst>
  </p:timing>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Závazky z PJ </a:t>
            </a:r>
            <a:r>
              <a:rPr lang="cs-CZ" dirty="0" smtClean="0"/>
              <a:t>jednostranných</a:t>
            </a:r>
            <a:endParaRPr lang="cs-CZ" dirty="0"/>
          </a:p>
        </p:txBody>
      </p:sp>
      <p:sp>
        <p:nvSpPr>
          <p:cNvPr id="3" name="Zástupný symbol pro obsah 2"/>
          <p:cNvSpPr>
            <a:spLocks noGrp="1"/>
          </p:cNvSpPr>
          <p:nvPr>
            <p:ph idx="1"/>
          </p:nvPr>
        </p:nvSpPr>
        <p:spPr/>
        <p:txBody>
          <a:bodyPr/>
          <a:lstStyle/>
          <a:p>
            <a:r>
              <a:rPr lang="cs-CZ" dirty="0" smtClean="0"/>
              <a:t>veřejný příslib</a:t>
            </a:r>
            <a:endParaRPr lang="cs-CZ" dirty="0"/>
          </a:p>
          <a:p>
            <a:pPr lvl="1"/>
            <a:r>
              <a:rPr lang="cs-CZ" dirty="0"/>
              <a:t>příslib odměny (§ 2884)</a:t>
            </a:r>
          </a:p>
          <a:p>
            <a:pPr lvl="1"/>
            <a:r>
              <a:rPr lang="cs-CZ" dirty="0"/>
              <a:t>vypsání ceny (§ 2887)</a:t>
            </a:r>
          </a:p>
          <a:p>
            <a:r>
              <a:rPr lang="cs-CZ" dirty="0"/>
              <a:t>slib odškodnění (§ </a:t>
            </a:r>
            <a:r>
              <a:rPr lang="cs-CZ" dirty="0" smtClean="0"/>
              <a:t>2890)</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304</a:t>
            </a:fld>
            <a:endParaRPr lang="cs-CZ"/>
          </a:p>
        </p:txBody>
      </p:sp>
    </p:spTree>
    <p:extLst>
      <p:ext uri="{BB962C8B-B14F-4D97-AF65-F5344CB8AC3E}">
        <p14:creationId xmlns:p14="http://schemas.microsoft.com/office/powerpoint/2010/main" val="574190896"/>
      </p:ext>
    </p:extLst>
  </p:cSld>
  <p:clrMapOvr>
    <a:masterClrMapping/>
  </p:clrMapOvr>
  <p:timing>
    <p:tnLst>
      <p:par>
        <p:cTn id="1" dur="indefinite" restart="never" nodeType="tmRoot"/>
      </p:par>
    </p:tnLst>
  </p:timing>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Darování (</a:t>
            </a:r>
            <a:r>
              <a:rPr lang="cs-CZ" dirty="0" err="1" smtClean="0"/>
              <a:t>donatio</a:t>
            </a:r>
            <a:r>
              <a:rPr lang="cs-CZ" dirty="0" smtClean="0"/>
              <a:t>)</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právní úprava: § 2055-2078 (§ 855-871 OZ1937)</a:t>
            </a:r>
          </a:p>
          <a:p>
            <a:r>
              <a:rPr lang="cs-CZ" dirty="0" smtClean="0"/>
              <a:t>strany: dárce a obdarovaný</a:t>
            </a:r>
          </a:p>
          <a:p>
            <a:r>
              <a:rPr lang="cs-CZ" dirty="0" smtClean="0"/>
              <a:t>podstata: bezúplatný dobrovolný převod vlastnického práva k věci (reálné) nebo závazek k němu (konsensuální)</a:t>
            </a:r>
          </a:p>
          <a:p>
            <a:pPr lvl="1"/>
            <a:r>
              <a:rPr lang="cs-CZ" dirty="0" smtClean="0"/>
              <a:t>liberalita = dobrovolná </a:t>
            </a:r>
            <a:r>
              <a:rPr lang="cs-CZ" dirty="0"/>
              <a:t>úsluha druhému, za niž nečekáme </a:t>
            </a:r>
            <a:r>
              <a:rPr lang="cs-CZ" dirty="0" smtClean="0"/>
              <a:t>odplaty</a:t>
            </a:r>
          </a:p>
          <a:p>
            <a:pPr lvl="1"/>
            <a:r>
              <a:rPr lang="cs-CZ" dirty="0" smtClean="0"/>
              <a:t>x ostatní liberality nezávazné (absence vůle se </a:t>
            </a:r>
            <a:r>
              <a:rPr lang="cs-CZ" dirty="0" err="1" smtClean="0"/>
              <a:t>sml</a:t>
            </a:r>
            <a:r>
              <a:rPr lang="cs-CZ" dirty="0" smtClean="0"/>
              <a:t>. vázat § 2055/2)</a:t>
            </a:r>
          </a:p>
          <a:p>
            <a:pPr lvl="1"/>
            <a:r>
              <a:rPr lang="cs-CZ" dirty="0" smtClean="0"/>
              <a:t>bezúplatnost vylučuje, aby jím zanikla jiná </a:t>
            </a:r>
            <a:r>
              <a:rPr lang="cs-CZ" dirty="0" err="1" smtClean="0"/>
              <a:t>pov</a:t>
            </a:r>
            <a:r>
              <a:rPr lang="cs-CZ" dirty="0" smtClean="0"/>
              <a:t>. dárce (</a:t>
            </a:r>
            <a:r>
              <a:rPr lang="cs-CZ" dirty="0" err="1" smtClean="0"/>
              <a:t>datio</a:t>
            </a:r>
            <a:r>
              <a:rPr lang="cs-CZ" dirty="0" smtClean="0"/>
              <a:t> in </a:t>
            </a:r>
            <a:r>
              <a:rPr lang="cs-CZ" dirty="0" err="1" smtClean="0"/>
              <a:t>solutum</a:t>
            </a:r>
            <a:r>
              <a:rPr lang="cs-CZ" dirty="0" smtClean="0"/>
              <a:t>, narovnání, novace)</a:t>
            </a:r>
          </a:p>
          <a:p>
            <a:pPr lvl="1"/>
            <a:r>
              <a:rPr lang="cs-CZ" dirty="0" smtClean="0"/>
              <a:t>vědomé </a:t>
            </a:r>
            <a:r>
              <a:rPr lang="cs-CZ" dirty="0"/>
              <a:t>plnění za účelem zcela nemožným vylučuje BO (§ </a:t>
            </a:r>
            <a:r>
              <a:rPr lang="cs-CZ" dirty="0" smtClean="0"/>
              <a:t>2998; skryté darování)</a:t>
            </a:r>
          </a:p>
          <a:p>
            <a:pPr lvl="1"/>
            <a:r>
              <a:rPr lang="cs-CZ" dirty="0" smtClean="0"/>
              <a:t>nejde o BO (viz i § 2992)</a:t>
            </a:r>
          </a:p>
          <a:p>
            <a:r>
              <a:rPr lang="cs-CZ" dirty="0" smtClean="0"/>
              <a:t>daný slib zavazuje (§ 3/2/d) NOZ) a § 2056?</a:t>
            </a:r>
          </a:p>
          <a:p>
            <a:pPr lvl="1"/>
            <a:r>
              <a:rPr lang="cs-CZ" dirty="0" smtClean="0"/>
              <a:t>slib daru zavazuje jen k náhradě nákladů účelně vynaložených v očekávání daru</a:t>
            </a:r>
          </a:p>
          <a:p>
            <a:r>
              <a:rPr lang="cs-CZ" dirty="0" smtClean="0"/>
              <a:t>písemná forma </a:t>
            </a:r>
            <a:r>
              <a:rPr lang="cs-CZ" dirty="0"/>
              <a:t>darování</a:t>
            </a:r>
            <a:endParaRPr lang="cs-CZ" dirty="0" smtClean="0"/>
          </a:p>
          <a:p>
            <a:pPr lvl="1"/>
            <a:r>
              <a:rPr lang="cs-CZ" dirty="0" smtClean="0"/>
              <a:t>nemovité věci (§ 560, § 561/2)</a:t>
            </a:r>
          </a:p>
          <a:p>
            <a:pPr lvl="1"/>
            <a:r>
              <a:rPr lang="cs-CZ" dirty="0" smtClean="0"/>
              <a:t>věci zapsané do VS (§ 2057/1; mimo nemovitostí např. </a:t>
            </a:r>
            <a:r>
              <a:rPr lang="cs-CZ" dirty="0" err="1" smtClean="0"/>
              <a:t>ochr</a:t>
            </a:r>
            <a:r>
              <a:rPr lang="cs-CZ" dirty="0" smtClean="0"/>
              <a:t>. zn.)</a:t>
            </a:r>
          </a:p>
          <a:p>
            <a:pPr lvl="1"/>
            <a:r>
              <a:rPr lang="cs-CZ" dirty="0" smtClean="0"/>
              <a:t>konsensuální (§ 2057/2; i darování podpory)</a:t>
            </a:r>
          </a:p>
          <a:p>
            <a:pPr lvl="1"/>
            <a:endParaRPr lang="cs-CZ" dirty="0" smtClean="0"/>
          </a:p>
          <a:p>
            <a:pPr lvl="1"/>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305</a:t>
            </a:fld>
            <a:endParaRPr lang="cs-CZ"/>
          </a:p>
        </p:txBody>
      </p:sp>
    </p:spTree>
    <p:extLst>
      <p:ext uri="{BB962C8B-B14F-4D97-AF65-F5344CB8AC3E}">
        <p14:creationId xmlns:p14="http://schemas.microsoft.com/office/powerpoint/2010/main" val="41524401"/>
      </p:ext>
    </p:extLst>
  </p:cSld>
  <p:clrMapOvr>
    <a:masterClrMapping/>
  </p:clrMapOvr>
  <p:timing>
    <p:tnLst>
      <p:par>
        <p:cTn id="1" dur="indefinite" restart="never" nodeType="tmRoot"/>
      </p:par>
    </p:tnLst>
  </p:timing>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smtClean="0"/>
              <a:t>darování majetku (§ 2058; § 944 OZO)</a:t>
            </a:r>
          </a:p>
          <a:p>
            <a:pPr lvl="1"/>
            <a:r>
              <a:rPr lang="cs-CZ" dirty="0" smtClean="0"/>
              <a:t>současného (ke dni účinnosti </a:t>
            </a:r>
            <a:r>
              <a:rPr lang="cs-CZ" dirty="0" err="1" smtClean="0"/>
              <a:t>sml</a:t>
            </a:r>
            <a:r>
              <a:rPr lang="cs-CZ" dirty="0" smtClean="0"/>
              <a:t>.)</a:t>
            </a:r>
          </a:p>
          <a:p>
            <a:pPr lvl="1"/>
            <a:r>
              <a:rPr lang="cs-CZ" dirty="0" smtClean="0"/>
              <a:t>budoucího – max. ½ (x RN)</a:t>
            </a:r>
          </a:p>
          <a:p>
            <a:r>
              <a:rPr lang="cs-CZ" dirty="0" smtClean="0"/>
              <a:t>darování věci, kterou </a:t>
            </a:r>
            <a:r>
              <a:rPr lang="cs-CZ" smtClean="0"/>
              <a:t>dárce nemá (obecně § 1760)</a:t>
            </a:r>
            <a:endParaRPr lang="cs-CZ" dirty="0" smtClean="0"/>
          </a:p>
          <a:p>
            <a:pPr lvl="1"/>
            <a:r>
              <a:rPr lang="cs-CZ" dirty="0" smtClean="0"/>
              <a:t>je platné, jen zaváže-li se dárce ve </a:t>
            </a:r>
            <a:r>
              <a:rPr lang="cs-CZ" dirty="0" err="1" smtClean="0"/>
              <a:t>sml</a:t>
            </a:r>
            <a:r>
              <a:rPr lang="cs-CZ" dirty="0" smtClean="0"/>
              <a:t>. věc nabýt (x RN)</a:t>
            </a:r>
          </a:p>
          <a:p>
            <a:pPr lvl="1"/>
            <a:r>
              <a:rPr lang="cs-CZ" dirty="0" smtClean="0"/>
              <a:t>i více věcí určených druhem a množstvím (ADZ 805)</a:t>
            </a:r>
          </a:p>
          <a:p>
            <a:r>
              <a:rPr lang="cs-CZ" dirty="0" err="1" smtClean="0"/>
              <a:t>spec</a:t>
            </a:r>
            <a:r>
              <a:rPr lang="cs-CZ" dirty="0" smtClean="0"/>
              <a:t>. </a:t>
            </a:r>
            <a:r>
              <a:rPr lang="cs-CZ" dirty="0" err="1" smtClean="0"/>
              <a:t>clausula</a:t>
            </a:r>
            <a:r>
              <a:rPr lang="cs-CZ" dirty="0" smtClean="0"/>
              <a:t> </a:t>
            </a:r>
            <a:r>
              <a:rPr lang="cs-CZ" dirty="0" err="1" smtClean="0"/>
              <a:t>rebus</a:t>
            </a:r>
            <a:r>
              <a:rPr lang="cs-CZ" dirty="0" smtClean="0"/>
              <a:t> sic </a:t>
            </a:r>
            <a:r>
              <a:rPr lang="cs-CZ" dirty="0" err="1" smtClean="0"/>
              <a:t>standibus</a:t>
            </a:r>
            <a:r>
              <a:rPr lang="cs-CZ" dirty="0" smtClean="0"/>
              <a:t> (§ 2059; x obecný § 1765)</a:t>
            </a:r>
          </a:p>
          <a:p>
            <a:pPr lvl="1"/>
            <a:r>
              <a:rPr lang="cs-CZ" dirty="0" smtClean="0"/>
              <a:t>při konsensuálním darování</a:t>
            </a:r>
          </a:p>
          <a:p>
            <a:pPr lvl="1"/>
            <a:r>
              <a:rPr lang="cs-CZ" dirty="0" smtClean="0"/>
              <a:t>změna okolností, pro kterou by plnění podle </a:t>
            </a:r>
            <a:r>
              <a:rPr lang="cs-CZ" dirty="0" err="1" smtClean="0"/>
              <a:t>sml</a:t>
            </a:r>
            <a:r>
              <a:rPr lang="cs-CZ" dirty="0" smtClean="0"/>
              <a:t>. </a:t>
            </a:r>
          </a:p>
          <a:p>
            <a:pPr lvl="2"/>
            <a:r>
              <a:rPr lang="cs-CZ" dirty="0" smtClean="0"/>
              <a:t>již plněné možno odvolat pro nouzi § 2068</a:t>
            </a:r>
          </a:p>
          <a:p>
            <a:pPr lvl="1"/>
            <a:r>
              <a:rPr lang="cs-CZ" dirty="0" smtClean="0"/>
              <a:t>vážně ohrozilo (alt.)</a:t>
            </a:r>
          </a:p>
          <a:p>
            <a:pPr lvl="2"/>
            <a:r>
              <a:rPr lang="cs-CZ" dirty="0" smtClean="0"/>
              <a:t>dárcovu výživu</a:t>
            </a:r>
          </a:p>
          <a:p>
            <a:pPr lvl="2"/>
            <a:r>
              <a:rPr lang="cs-CZ" dirty="0" smtClean="0"/>
              <a:t>plnění dárcovy vyživovací </a:t>
            </a:r>
            <a:r>
              <a:rPr lang="cs-CZ" dirty="0" err="1" smtClean="0"/>
              <a:t>pov</a:t>
            </a:r>
            <a:r>
              <a:rPr lang="cs-CZ" dirty="0" smtClean="0"/>
              <a:t>.</a:t>
            </a:r>
          </a:p>
          <a:p>
            <a:pPr lvl="1"/>
            <a:r>
              <a:rPr lang="cs-CZ" dirty="0" smtClean="0"/>
              <a:t>→ dárce má možnost odstoupit</a:t>
            </a:r>
          </a:p>
          <a:p>
            <a:pPr lvl="2"/>
            <a:r>
              <a:rPr lang="cs-CZ" dirty="0" smtClean="0"/>
              <a:t>při částečném plnění ohledně toho, co dosud nesplnil (x § 2004/2)</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306</a:t>
            </a:fld>
            <a:endParaRPr lang="cs-CZ"/>
          </a:p>
        </p:txBody>
      </p:sp>
    </p:spTree>
    <p:extLst>
      <p:ext uri="{BB962C8B-B14F-4D97-AF65-F5344CB8AC3E}">
        <p14:creationId xmlns:p14="http://schemas.microsoft.com/office/powerpoint/2010/main" val="1851066547"/>
      </p:ext>
    </p:extLst>
  </p:cSld>
  <p:clrMapOvr>
    <a:masterClrMapping/>
  </p:clrMapOvr>
  <p:timing>
    <p:tnLst>
      <p:par>
        <p:cTn id="1" dur="indefinite" restart="never" nodeType="tmRoot"/>
      </p:par>
    </p:tnLst>
  </p:timing>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4853136"/>
          </a:xfrm>
        </p:spPr>
        <p:txBody>
          <a:bodyPr>
            <a:normAutofit fontScale="77500" lnSpcReduction="20000"/>
          </a:bodyPr>
          <a:lstStyle/>
          <a:p>
            <a:r>
              <a:rPr lang="cs-CZ" dirty="0" smtClean="0"/>
              <a:t>odměnné darování (§ 2060; § 940 OZO; tzv. </a:t>
            </a:r>
            <a:r>
              <a:rPr lang="cs-CZ" dirty="0" err="1" smtClean="0"/>
              <a:t>renumeratorní</a:t>
            </a:r>
            <a:r>
              <a:rPr lang="cs-CZ" dirty="0" smtClean="0"/>
              <a:t>)</a:t>
            </a:r>
          </a:p>
          <a:p>
            <a:pPr lvl="1"/>
            <a:r>
              <a:rPr lang="cs-CZ" dirty="0" smtClean="0"/>
              <a:t>není úplatou za protiplnění, ale čestnou odměnou </a:t>
            </a:r>
          </a:p>
          <a:p>
            <a:pPr lvl="1"/>
            <a:r>
              <a:rPr lang="cs-CZ" dirty="0"/>
              <a:t>Odměnným darováním (§ 2060 NOZ) je např. spropitné, dary služebnictvu, dar zachránci života a dobrovolné </a:t>
            </a:r>
            <a:r>
              <a:rPr lang="cs-CZ" dirty="0" err="1"/>
              <a:t>sportule</a:t>
            </a:r>
            <a:r>
              <a:rPr lang="cs-CZ" dirty="0"/>
              <a:t> za výkony duchovních různých církví. Jest toto též velmi zajímavým problémem sociálním: na jedné straně snad reflex dřívějších poměrů nevolnických, na druhé straně reflex útvaru aristokratického</a:t>
            </a:r>
            <a:r>
              <a:rPr lang="cs-CZ" dirty="0" smtClean="0"/>
              <a:t>. (</a:t>
            </a:r>
            <a:r>
              <a:rPr lang="en-US" dirty="0" err="1" smtClean="0"/>
              <a:t>voln</a:t>
            </a:r>
            <a:r>
              <a:rPr lang="cs-CZ" dirty="0" smtClean="0"/>
              <a:t>ě</a:t>
            </a:r>
            <a:r>
              <a:rPr lang="en-US" dirty="0" smtClean="0"/>
              <a:t> </a:t>
            </a:r>
            <a:r>
              <a:rPr lang="en-US" dirty="0" err="1" smtClean="0"/>
              <a:t>dle</a:t>
            </a:r>
            <a:r>
              <a:rPr lang="en-US" dirty="0" smtClean="0"/>
              <a:t> </a:t>
            </a:r>
            <a:r>
              <a:rPr lang="cs-CZ" dirty="0" smtClean="0"/>
              <a:t>R</a:t>
            </a:r>
            <a:r>
              <a:rPr lang="en-US" dirty="0" smtClean="0"/>
              <a:t>&amp;S</a:t>
            </a:r>
            <a:r>
              <a:rPr lang="cs-CZ" dirty="0" smtClean="0"/>
              <a:t>)</a:t>
            </a:r>
            <a:endParaRPr lang="cs-CZ" dirty="0"/>
          </a:p>
          <a:p>
            <a:r>
              <a:rPr lang="cs-CZ" dirty="0" smtClean="0"/>
              <a:t>obdarování navzájem (§ 2061; § 942 OZO; </a:t>
            </a:r>
            <a:r>
              <a:rPr lang="cs-CZ" dirty="0" err="1"/>
              <a:t>negotium</a:t>
            </a:r>
            <a:r>
              <a:rPr lang="cs-CZ" dirty="0"/>
              <a:t> </a:t>
            </a:r>
            <a:r>
              <a:rPr lang="cs-CZ" dirty="0" err="1"/>
              <a:t>mixtum</a:t>
            </a:r>
            <a:r>
              <a:rPr lang="cs-CZ" dirty="0"/>
              <a:t> </a:t>
            </a:r>
            <a:r>
              <a:rPr lang="cs-CZ" dirty="0" err="1"/>
              <a:t>cum</a:t>
            </a:r>
            <a:r>
              <a:rPr lang="cs-CZ" dirty="0"/>
              <a:t> </a:t>
            </a:r>
            <a:r>
              <a:rPr lang="cs-CZ" dirty="0" err="1"/>
              <a:t>donatione</a:t>
            </a:r>
            <a:r>
              <a:rPr lang="cs-CZ" dirty="0" smtClean="0"/>
              <a:t>)</a:t>
            </a:r>
          </a:p>
          <a:p>
            <a:pPr lvl="1"/>
            <a:r>
              <a:rPr lang="cs-CZ" dirty="0" smtClean="0"/>
              <a:t>jde o darování ve výši rozdílu hodnoty plnění (§ 492/1), jsou-li dary vzájemně podmíněny (x dary o vánocích)</a:t>
            </a:r>
          </a:p>
          <a:p>
            <a:pPr lvl="2"/>
            <a:r>
              <a:rPr lang="cs-CZ" dirty="0" smtClean="0"/>
              <a:t>Rouček </a:t>
            </a:r>
            <a:r>
              <a:rPr lang="en-US" dirty="0" smtClean="0"/>
              <a:t>&amp;</a:t>
            </a:r>
            <a:r>
              <a:rPr lang="cs-CZ" dirty="0" smtClean="0"/>
              <a:t> Sedláček:  „</a:t>
            </a:r>
            <a:r>
              <a:rPr lang="cs-CZ" u="sng" dirty="0" smtClean="0"/>
              <a:t>Dosah </a:t>
            </a:r>
            <a:r>
              <a:rPr lang="cs-CZ" u="sng" dirty="0"/>
              <a:t>ustanovení tohoto je dosti temný;</a:t>
            </a:r>
            <a:r>
              <a:rPr lang="cs-CZ" dirty="0"/>
              <a:t> není jisto, zda se to týká formy darovacího slibu, odvolání daru, správy, ustanovení o omylu. Nejlépe je považovati celé jednání za celek a od případu k případu je podříditi buď ustanovením o smlouvách vzájemných anebo ustanovením o darování, podle toho, co bude vhodnější</a:t>
            </a:r>
            <a:r>
              <a:rPr lang="cs-CZ" dirty="0" smtClean="0"/>
              <a:t>.“</a:t>
            </a:r>
          </a:p>
          <a:p>
            <a:r>
              <a:rPr lang="cs-CZ" dirty="0" smtClean="0"/>
              <a:t>darování podpory (§ 2062; § 955 OZO; dědice nezavazuje, NSJ)</a:t>
            </a:r>
          </a:p>
          <a:p>
            <a:r>
              <a:rPr lang="cs-CZ" dirty="0"/>
              <a:t>darování </a:t>
            </a:r>
            <a:r>
              <a:rPr lang="cs-CZ" dirty="0" err="1"/>
              <a:t>mortis</a:t>
            </a:r>
            <a:r>
              <a:rPr lang="cs-CZ" dirty="0"/>
              <a:t> </a:t>
            </a:r>
            <a:r>
              <a:rPr lang="cs-CZ" dirty="0" smtClean="0"/>
              <a:t>causa</a:t>
            </a:r>
          </a:p>
          <a:p>
            <a:pPr lvl="1"/>
            <a:r>
              <a:rPr lang="cs-CZ" dirty="0" smtClean="0"/>
              <a:t>se zpravidla posuzuje jako odkaz (§ 2063), </a:t>
            </a:r>
          </a:p>
          <a:p>
            <a:pPr lvl="1"/>
            <a:r>
              <a:rPr lang="cs-CZ" dirty="0" smtClean="0"/>
              <a:t>dárce se </a:t>
            </a:r>
            <a:r>
              <a:rPr lang="cs-CZ" dirty="0" err="1" smtClean="0"/>
              <a:t>pr</a:t>
            </a:r>
            <a:r>
              <a:rPr lang="cs-CZ" dirty="0" smtClean="0"/>
              <a:t>. odvolat dar</a:t>
            </a:r>
          </a:p>
          <a:p>
            <a:pPr lvl="2"/>
            <a:r>
              <a:rPr lang="cs-CZ" dirty="0" smtClean="0"/>
              <a:t>nevzdal → pak se za odkaz považuje (§ 1594/2; PF)</a:t>
            </a:r>
          </a:p>
          <a:p>
            <a:pPr lvl="2"/>
            <a:r>
              <a:rPr lang="cs-CZ" dirty="0" smtClean="0"/>
              <a:t>vzdal </a:t>
            </a:r>
            <a:r>
              <a:rPr lang="en-US" dirty="0" smtClean="0"/>
              <a:t>&amp; v</a:t>
            </a:r>
            <a:r>
              <a:rPr lang="cs-CZ" dirty="0" smtClean="0"/>
              <a:t>y</a:t>
            </a:r>
            <a:r>
              <a:rPr lang="en-US" dirty="0" smtClean="0"/>
              <a:t>dal o tom</a:t>
            </a:r>
            <a:r>
              <a:rPr lang="cs-CZ" dirty="0"/>
              <a:t>,</a:t>
            </a:r>
            <a:r>
              <a:rPr lang="en-US" dirty="0"/>
              <a:t> </a:t>
            </a:r>
            <a:r>
              <a:rPr lang="en-US" dirty="0" err="1"/>
              <a:t>listinu</a:t>
            </a:r>
            <a:r>
              <a:rPr lang="en-US" dirty="0"/>
              <a:t> </a:t>
            </a:r>
            <a:r>
              <a:rPr lang="en-US" dirty="0" err="1" smtClean="0"/>
              <a:t>obdarovan</a:t>
            </a:r>
            <a:r>
              <a:rPr lang="cs-CZ" dirty="0" smtClean="0"/>
              <a:t>é</a:t>
            </a:r>
            <a:r>
              <a:rPr lang="en-US" dirty="0" smtClean="0"/>
              <a:t>mu</a:t>
            </a:r>
            <a:r>
              <a:rPr lang="cs-CZ" dirty="0" smtClean="0"/>
              <a:t>, který dar přijal→ řídí se darováním</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307</a:t>
            </a:fld>
            <a:endParaRPr lang="cs-CZ"/>
          </a:p>
        </p:txBody>
      </p:sp>
    </p:spTree>
    <p:extLst>
      <p:ext uri="{BB962C8B-B14F-4D97-AF65-F5344CB8AC3E}">
        <p14:creationId xmlns:p14="http://schemas.microsoft.com/office/powerpoint/2010/main" val="1111342235"/>
      </p:ext>
    </p:extLst>
  </p:cSld>
  <p:clrMapOvr>
    <a:masterClrMapping/>
  </p:clrMapOvr>
  <p:timing>
    <p:tnLst>
      <p:par>
        <p:cTn id="1" dur="indefinite" restart="never" nodeType="tmRoot"/>
      </p:par>
    </p:tnLst>
  </p:timing>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dar s příkazem (§ 2064; </a:t>
            </a:r>
            <a:r>
              <a:rPr lang="cs-CZ" dirty="0" err="1" smtClean="0"/>
              <a:t>donatio</a:t>
            </a:r>
            <a:r>
              <a:rPr lang="cs-CZ" dirty="0" smtClean="0"/>
              <a:t> sub </a:t>
            </a:r>
            <a:r>
              <a:rPr lang="cs-CZ" dirty="0" err="1" smtClean="0"/>
              <a:t>modo</a:t>
            </a:r>
            <a:r>
              <a:rPr lang="cs-CZ" dirty="0" smtClean="0"/>
              <a:t>)</a:t>
            </a:r>
          </a:p>
          <a:p>
            <a:pPr lvl="1"/>
            <a:r>
              <a:rPr lang="cs-CZ" dirty="0" smtClean="0"/>
              <a:t>dárce může požadovat splnění příkazu, jen pokud sám (s?)plnil</a:t>
            </a:r>
          </a:p>
          <a:p>
            <a:pPr lvl="1"/>
            <a:r>
              <a:rPr lang="cs-CZ" dirty="0" smtClean="0"/>
              <a:t>zvl. </a:t>
            </a:r>
            <a:r>
              <a:rPr lang="cs-CZ" dirty="0" err="1" smtClean="0"/>
              <a:t>opr</a:t>
            </a:r>
            <a:r>
              <a:rPr lang="cs-CZ" dirty="0" smtClean="0"/>
              <a:t>. u příkazu ve veřejném zájmu</a:t>
            </a:r>
          </a:p>
          <a:p>
            <a:pPr lvl="1"/>
            <a:r>
              <a:rPr lang="cs-CZ" dirty="0" smtClean="0"/>
              <a:t>příkaz zavazuje obdarovaného k jeho co nejúplnějšímu splnění</a:t>
            </a:r>
          </a:p>
          <a:p>
            <a:pPr lvl="2"/>
            <a:r>
              <a:rPr lang="cs-CZ" dirty="0" smtClean="0"/>
              <a:t>x rozvazovací podmínka nikoliv a musí se splnit úplně</a:t>
            </a:r>
          </a:p>
          <a:p>
            <a:pPr lvl="1"/>
            <a:r>
              <a:rPr lang="cs-CZ" dirty="0" smtClean="0"/>
              <a:t>příkaz může žalovat jen dárce</a:t>
            </a:r>
          </a:p>
          <a:p>
            <a:pPr lvl="2"/>
            <a:r>
              <a:rPr lang="cs-CZ" dirty="0" smtClean="0"/>
              <a:t>x </a:t>
            </a:r>
            <a:r>
              <a:rPr lang="cs-CZ" dirty="0" err="1" smtClean="0"/>
              <a:t>contract</a:t>
            </a:r>
            <a:r>
              <a:rPr lang="cs-CZ" dirty="0" smtClean="0"/>
              <a:t> in </a:t>
            </a:r>
            <a:r>
              <a:rPr lang="cs-CZ" dirty="0" err="1" smtClean="0"/>
              <a:t>favorem</a:t>
            </a:r>
            <a:r>
              <a:rPr lang="cs-CZ" dirty="0" smtClean="0"/>
              <a:t> T i T</a:t>
            </a:r>
          </a:p>
          <a:p>
            <a:pPr lvl="1"/>
            <a:r>
              <a:rPr lang="cs-CZ" dirty="0" smtClean="0"/>
              <a:t>při odvolání daru → 2077</a:t>
            </a:r>
          </a:p>
          <a:p>
            <a:r>
              <a:rPr lang="cs-CZ" dirty="0" smtClean="0"/>
              <a:t>pokud dárce odpovídá za dar (§ 2065)</a:t>
            </a:r>
          </a:p>
          <a:p>
            <a:pPr lvl="1"/>
            <a:r>
              <a:rPr lang="cs-CZ" u="sng" dirty="0" smtClean="0"/>
              <a:t>daruje-li vědomě (x omyl) cizí věc</a:t>
            </a:r>
          </a:p>
          <a:p>
            <a:pPr lvl="1"/>
            <a:r>
              <a:rPr lang="cs-CZ" dirty="0" smtClean="0"/>
              <a:t>daruje-li věc s vadou, o které ví, ale neupozornil na ní</a:t>
            </a:r>
          </a:p>
          <a:p>
            <a:pPr lvl="1"/>
            <a:r>
              <a:rPr lang="cs-CZ" dirty="0" smtClean="0"/>
              <a:t>→ obdarovaný (alt.)</a:t>
            </a:r>
          </a:p>
          <a:p>
            <a:pPr lvl="2"/>
            <a:r>
              <a:rPr lang="cs-CZ" dirty="0" smtClean="0"/>
              <a:t>NŠ</a:t>
            </a:r>
          </a:p>
          <a:p>
            <a:pPr lvl="2"/>
            <a:r>
              <a:rPr lang="cs-CZ" dirty="0" smtClean="0"/>
              <a:t>odstoupení</a:t>
            </a:r>
          </a:p>
          <a:p>
            <a:r>
              <a:rPr lang="cs-CZ" dirty="0" smtClean="0"/>
              <a:t>dárce v péči zařízení poskytujícího zdrav. nebo soc. služby (§ 2067; x RN; dle ADZ 808 se jí může dovolat jen dárce)</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308</a:t>
            </a:fld>
            <a:endParaRPr lang="cs-CZ"/>
          </a:p>
        </p:txBody>
      </p:sp>
    </p:spTree>
    <p:extLst>
      <p:ext uri="{BB962C8B-B14F-4D97-AF65-F5344CB8AC3E}">
        <p14:creationId xmlns:p14="http://schemas.microsoft.com/office/powerpoint/2010/main" val="2027385137"/>
      </p:ext>
    </p:extLst>
  </p:cSld>
  <p:clrMapOvr>
    <a:masterClrMapping/>
  </p:clrMapOvr>
  <p:timing>
    <p:tnLst>
      <p:par>
        <p:cTn id="1" dur="indefinite" restart="never" nodeType="tmRoot"/>
      </p:par>
    </p:tnLst>
  </p:timing>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odvolání daru</a:t>
            </a:r>
          </a:p>
          <a:p>
            <a:pPr lvl="1"/>
            <a:r>
              <a:rPr lang="cs-CZ" dirty="0" smtClean="0"/>
              <a:t>dar je zásadně neodvolatelný</a:t>
            </a:r>
          </a:p>
          <a:p>
            <a:pPr lvl="1"/>
            <a:r>
              <a:rPr lang="cs-CZ" u="sng" dirty="0" smtClean="0"/>
              <a:t>upadnutí do nouze, pro kterou dárce nemá ani </a:t>
            </a:r>
            <a:r>
              <a:rPr lang="cs-CZ" u="sng" dirty="0"/>
              <a:t>na nutnou </a:t>
            </a:r>
            <a:r>
              <a:rPr lang="cs-CZ" u="sng" dirty="0" smtClean="0"/>
              <a:t>výživu (§ 2068; § 947 OZO)</a:t>
            </a:r>
          </a:p>
          <a:p>
            <a:pPr lvl="2"/>
            <a:r>
              <a:rPr lang="cs-CZ" dirty="0" smtClean="0"/>
              <a:t>vlastní</a:t>
            </a:r>
          </a:p>
          <a:p>
            <a:pPr lvl="2"/>
            <a:r>
              <a:rPr lang="cs-CZ" dirty="0" smtClean="0"/>
              <a:t>osoby, k jejíž výživě je podle zákona povinen</a:t>
            </a:r>
          </a:p>
          <a:p>
            <a:pPr lvl="2"/>
            <a:r>
              <a:rPr lang="cs-CZ" dirty="0" smtClean="0"/>
              <a:t>x nouze vyvolaná úmyslně nebo z hrubé nedbalosti (§ 2071)</a:t>
            </a:r>
          </a:p>
          <a:p>
            <a:pPr lvl="1"/>
            <a:r>
              <a:rPr lang="cs-CZ" dirty="0" smtClean="0"/>
              <a:t>pro nevděk (§ 2072)</a:t>
            </a:r>
          </a:p>
          <a:p>
            <a:pPr lvl="2"/>
            <a:r>
              <a:rPr lang="cs-CZ" dirty="0" smtClean="0"/>
              <a:t>obdarovaný dárci ublížil</a:t>
            </a:r>
          </a:p>
          <a:p>
            <a:pPr lvl="3"/>
            <a:r>
              <a:rPr lang="en-US" dirty="0" smtClean="0"/>
              <a:t>&amp; v </a:t>
            </a:r>
            <a:r>
              <a:rPr lang="cs-CZ" dirty="0" smtClean="0"/>
              <a:t>odůvodněných případech i osobě dárci blízké </a:t>
            </a:r>
          </a:p>
          <a:p>
            <a:pPr lvl="4"/>
            <a:r>
              <a:rPr lang="cs-CZ" dirty="0" smtClean="0"/>
              <a:t>NS 33 Odo 134/2003 z 29.4.2003 </a:t>
            </a:r>
            <a:r>
              <a:rPr lang="cs-CZ" dirty="0" err="1" smtClean="0"/>
              <a:t>overruled</a:t>
            </a:r>
            <a:endParaRPr lang="cs-CZ" dirty="0" smtClean="0"/>
          </a:p>
          <a:p>
            <a:pPr lvl="3"/>
            <a:r>
              <a:rPr lang="cs-CZ" dirty="0" smtClean="0"/>
              <a:t>x dárce prominul</a:t>
            </a:r>
          </a:p>
          <a:p>
            <a:pPr lvl="2"/>
            <a:r>
              <a:rPr lang="cs-CZ" dirty="0" smtClean="0"/>
              <a:t>zjevně porušil dobré mravy</a:t>
            </a:r>
          </a:p>
          <a:p>
            <a:pPr lvl="2"/>
            <a:r>
              <a:rPr lang="cs-CZ" dirty="0" smtClean="0"/>
              <a:t>úmyslně nebo z hrubé nedbalosti</a:t>
            </a:r>
          </a:p>
          <a:p>
            <a:pPr lvl="2"/>
            <a:r>
              <a:rPr lang="cs-CZ" dirty="0" smtClean="0"/>
              <a:t>→ obdarovaný nepoctivým držitelem (§ 2073)</a:t>
            </a:r>
          </a:p>
          <a:p>
            <a:pPr lvl="2"/>
            <a:r>
              <a:rPr lang="cs-CZ" dirty="0" smtClean="0"/>
              <a:t>lhůta 1 rok (§ 2075; x nepřihlíží se)</a:t>
            </a:r>
          </a:p>
          <a:p>
            <a:pPr lvl="3"/>
            <a:r>
              <a:rPr lang="cs-CZ" dirty="0" smtClean="0"/>
              <a:t>srov. prioritu </a:t>
            </a:r>
            <a:r>
              <a:rPr lang="cs-CZ" dirty="0" err="1" smtClean="0"/>
              <a:t>subj</a:t>
            </a:r>
            <a:r>
              <a:rPr lang="cs-CZ" dirty="0" smtClean="0"/>
              <a:t>. L</a:t>
            </a:r>
          </a:p>
          <a:p>
            <a:pPr lvl="1"/>
            <a:r>
              <a:rPr lang="cs-CZ" dirty="0" smtClean="0"/>
              <a:t>k vzdání se </a:t>
            </a:r>
            <a:r>
              <a:rPr lang="cs-CZ" dirty="0" err="1" smtClean="0"/>
              <a:t>pr</a:t>
            </a:r>
            <a:r>
              <a:rPr lang="cs-CZ" dirty="0" smtClean="0"/>
              <a:t>. odvolat dar pro nouzi či nevděk se nepřihlíží (§ 2076)</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309</a:t>
            </a:fld>
            <a:endParaRPr lang="cs-CZ"/>
          </a:p>
        </p:txBody>
      </p:sp>
    </p:spTree>
    <p:extLst>
      <p:ext uri="{BB962C8B-B14F-4D97-AF65-F5344CB8AC3E}">
        <p14:creationId xmlns:p14="http://schemas.microsoft.com/office/powerpoint/2010/main" val="27193859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Svépomoc - § 14</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ohrožení </a:t>
            </a:r>
            <a:r>
              <a:rPr lang="cs-CZ" dirty="0" err="1" smtClean="0"/>
              <a:t>pr</a:t>
            </a:r>
            <a:r>
              <a:rPr lang="cs-CZ" dirty="0" smtClean="0"/>
              <a:t>. </a:t>
            </a:r>
            <a:r>
              <a:rPr lang="en-US" dirty="0" smtClean="0"/>
              <a:t>&amp;</a:t>
            </a:r>
            <a:r>
              <a:rPr lang="cs-CZ" dirty="0" smtClean="0"/>
              <a:t> zřejmé, že zásah VM by přišel pozdě (/1)</a:t>
            </a:r>
          </a:p>
          <a:p>
            <a:pPr lvl="1"/>
            <a:r>
              <a:rPr lang="cs-CZ" dirty="0" smtClean="0"/>
              <a:t>sám (objektivně) přiměřeným způsobem pomoci</a:t>
            </a:r>
          </a:p>
          <a:p>
            <a:r>
              <a:rPr lang="cs-CZ" dirty="0" smtClean="0"/>
              <a:t>hrozí bezprostřední </a:t>
            </a:r>
            <a:r>
              <a:rPr lang="cs-CZ" dirty="0" err="1" smtClean="0"/>
              <a:t>neopr</a:t>
            </a:r>
            <a:r>
              <a:rPr lang="cs-CZ" dirty="0" smtClean="0"/>
              <a:t>. zásah</a:t>
            </a:r>
          </a:p>
          <a:p>
            <a:pPr lvl="1"/>
            <a:r>
              <a:rPr lang="cs-CZ" dirty="0" smtClean="0"/>
              <a:t>každý ohrožený odvrátit</a:t>
            </a:r>
          </a:p>
          <a:p>
            <a:pPr lvl="1"/>
            <a:r>
              <a:rPr lang="cs-CZ" dirty="0" smtClean="0"/>
              <a:t>úsilím a prostředky, které se osobě v jeho postavení musí jevit vzhledem k okolnostem jako přiměřené</a:t>
            </a:r>
          </a:p>
          <a:p>
            <a:r>
              <a:rPr lang="cs-CZ" dirty="0" smtClean="0"/>
              <a:t>+ je-li svépomocí zajišťováno </a:t>
            </a:r>
            <a:r>
              <a:rPr lang="cs-CZ" dirty="0" err="1" smtClean="0"/>
              <a:t>pr</a:t>
            </a:r>
            <a:r>
              <a:rPr lang="cs-CZ" dirty="0" smtClean="0"/>
              <a:t>., které by bez ní bylo zmařeno (zadržení zloděje)</a:t>
            </a:r>
          </a:p>
          <a:p>
            <a:pPr lvl="1"/>
            <a:r>
              <a:rPr lang="cs-CZ" dirty="0" smtClean="0"/>
              <a:t>obrátí se </a:t>
            </a:r>
            <a:r>
              <a:rPr lang="cs-CZ" dirty="0" err="1" smtClean="0"/>
              <a:t>svépomocník</a:t>
            </a:r>
            <a:r>
              <a:rPr lang="cs-CZ" dirty="0" smtClean="0"/>
              <a:t> bez zbytečného odkladu na příslušný orgán VM</a:t>
            </a:r>
          </a:p>
          <a:p>
            <a:pPr lvl="1"/>
            <a:r>
              <a:rPr lang="cs-CZ" dirty="0" smtClean="0"/>
              <a:t>původně samostatný třetí odstavec</a:t>
            </a:r>
          </a:p>
          <a:p>
            <a:r>
              <a:rPr lang="cs-CZ" dirty="0" smtClean="0"/>
              <a:t>srov. i speciální uchování držby (§ 1006)</a:t>
            </a:r>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31</a:t>
            </a:fld>
            <a:endParaRPr lang="cs-CZ"/>
          </a:p>
        </p:txBody>
      </p:sp>
    </p:spTree>
    <p:extLst>
      <p:ext uri="{BB962C8B-B14F-4D97-AF65-F5344CB8AC3E}">
        <p14:creationId xmlns:p14="http://schemas.microsoft.com/office/powerpoint/2010/main" val="1168558805"/>
      </p:ext>
    </p:extLst>
  </p:cSld>
  <p:clrMapOvr>
    <a:masterClrMapping/>
  </p:clrMapOvr>
  <p:timing>
    <p:tnLst>
      <p:par>
        <p:cTn id="1" dur="indefinite" restart="never" nodeType="tmRoot"/>
      </p:par>
    </p:tnLst>
  </p:timing>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Koupě (</a:t>
            </a:r>
            <a:r>
              <a:rPr lang="cs-CZ" dirty="0" err="1" smtClean="0"/>
              <a:t>emptio-venditio</a:t>
            </a:r>
            <a:r>
              <a:rPr lang="cs-CZ" dirty="0" smtClean="0"/>
              <a:t>)</a:t>
            </a:r>
            <a:endParaRPr lang="cs-CZ" dirty="0"/>
          </a:p>
        </p:txBody>
      </p:sp>
      <p:sp>
        <p:nvSpPr>
          <p:cNvPr id="3" name="Zástupný symbol pro obsah 2"/>
          <p:cNvSpPr>
            <a:spLocks noGrp="1"/>
          </p:cNvSpPr>
          <p:nvPr>
            <p:ph idx="1"/>
          </p:nvPr>
        </p:nvSpPr>
        <p:spPr/>
        <p:txBody>
          <a:bodyPr>
            <a:normAutofit fontScale="92500"/>
          </a:bodyPr>
          <a:lstStyle/>
          <a:p>
            <a:r>
              <a:rPr lang="cs-CZ" dirty="0"/>
              <a:t>právní úprava</a:t>
            </a:r>
          </a:p>
          <a:p>
            <a:pPr lvl="1"/>
            <a:r>
              <a:rPr lang="cs-CZ" dirty="0"/>
              <a:t>obecná </a:t>
            </a:r>
            <a:r>
              <a:rPr lang="cs-CZ" dirty="0" err="1"/>
              <a:t>ust</a:t>
            </a:r>
            <a:r>
              <a:rPr lang="cs-CZ" dirty="0"/>
              <a:t>. (§ 2079-2084)</a:t>
            </a:r>
          </a:p>
          <a:p>
            <a:pPr lvl="1"/>
            <a:r>
              <a:rPr lang="cs-CZ" dirty="0"/>
              <a:t>koupě movité věci (§ 2085-2127)</a:t>
            </a:r>
          </a:p>
          <a:p>
            <a:pPr lvl="1"/>
            <a:r>
              <a:rPr lang="cs-CZ" dirty="0"/>
              <a:t>koupě nemovité věci (§ 2128-2131)</a:t>
            </a:r>
          </a:p>
          <a:p>
            <a:pPr lvl="1"/>
            <a:r>
              <a:rPr lang="cs-CZ" dirty="0"/>
              <a:t>vedlejší ujednání při kupní </a:t>
            </a:r>
            <a:r>
              <a:rPr lang="cs-CZ" dirty="0" err="1"/>
              <a:t>sml</a:t>
            </a:r>
            <a:r>
              <a:rPr lang="cs-CZ" dirty="0"/>
              <a:t>. (§ 2132-2157)</a:t>
            </a:r>
          </a:p>
          <a:p>
            <a:pPr lvl="1"/>
            <a:r>
              <a:rPr lang="cs-CZ" dirty="0"/>
              <a:t>zvl. </a:t>
            </a:r>
            <a:r>
              <a:rPr lang="cs-CZ" dirty="0" err="1"/>
              <a:t>ust</a:t>
            </a:r>
            <a:r>
              <a:rPr lang="cs-CZ" dirty="0"/>
              <a:t>. o prodeji zboží v obchodě (§ 2158-2174)</a:t>
            </a:r>
          </a:p>
          <a:p>
            <a:pPr lvl="1"/>
            <a:r>
              <a:rPr lang="cs-CZ" dirty="0"/>
              <a:t>zvl. ustanovení o koupi závodu (§ 2175-2183)</a:t>
            </a:r>
          </a:p>
          <a:p>
            <a:r>
              <a:rPr lang="cs-CZ" dirty="0" smtClean="0"/>
              <a:t>strany</a:t>
            </a:r>
            <a:endParaRPr lang="cs-CZ" dirty="0"/>
          </a:p>
          <a:p>
            <a:pPr lvl="1"/>
            <a:r>
              <a:rPr lang="cs-CZ" dirty="0" smtClean="0"/>
              <a:t>středověk </a:t>
            </a:r>
            <a:r>
              <a:rPr lang="cs-CZ" dirty="0" err="1"/>
              <a:t>sml</a:t>
            </a:r>
            <a:r>
              <a:rPr lang="cs-CZ" dirty="0"/>
              <a:t>. trhová (</a:t>
            </a:r>
            <a:r>
              <a:rPr lang="cs-CZ" dirty="0" err="1"/>
              <a:t>soukupové</a:t>
            </a:r>
            <a:r>
              <a:rPr lang="cs-CZ" dirty="0"/>
              <a:t>)</a:t>
            </a:r>
          </a:p>
          <a:p>
            <a:pPr lvl="1"/>
            <a:r>
              <a:rPr lang="cs-CZ" dirty="0"/>
              <a:t>§ 1053 </a:t>
            </a:r>
            <a:r>
              <a:rPr lang="cs-CZ" dirty="0" err="1"/>
              <a:t>an</a:t>
            </a:r>
            <a:r>
              <a:rPr lang="cs-CZ" dirty="0"/>
              <a:t>. </a:t>
            </a:r>
            <a:r>
              <a:rPr lang="cs-CZ" dirty="0" smtClean="0"/>
              <a:t>OZO </a:t>
            </a:r>
            <a:r>
              <a:rPr lang="cs-CZ" dirty="0" err="1"/>
              <a:t>sml</a:t>
            </a:r>
            <a:r>
              <a:rPr lang="cs-CZ" dirty="0"/>
              <a:t>. trhová (kupec a prodavač</a:t>
            </a:r>
            <a:r>
              <a:rPr lang="cs-CZ" dirty="0" smtClean="0"/>
              <a:t>)</a:t>
            </a:r>
          </a:p>
          <a:p>
            <a:pPr lvl="1"/>
            <a:r>
              <a:rPr lang="cs-CZ" dirty="0"/>
              <a:t>od OZ 1950 </a:t>
            </a:r>
            <a:r>
              <a:rPr lang="cs-CZ" dirty="0" err="1"/>
              <a:t>sml</a:t>
            </a:r>
            <a:r>
              <a:rPr lang="cs-CZ" dirty="0"/>
              <a:t>. kupní (§ 366 </a:t>
            </a:r>
            <a:r>
              <a:rPr lang="cs-CZ" dirty="0" err="1"/>
              <a:t>an</a:t>
            </a:r>
            <a:r>
              <a:rPr lang="cs-CZ" dirty="0" smtClean="0"/>
              <a:t>.; kupující a prodávající)</a:t>
            </a:r>
          </a:p>
          <a:p>
            <a:r>
              <a:rPr lang="cs-CZ" dirty="0" smtClean="0"/>
              <a:t>podstata: převod vlastnického práva k věci za úplatu (§ 2079/1)</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310</a:t>
            </a:fld>
            <a:endParaRPr lang="cs-CZ"/>
          </a:p>
        </p:txBody>
      </p:sp>
    </p:spTree>
    <p:extLst>
      <p:ext uri="{BB962C8B-B14F-4D97-AF65-F5344CB8AC3E}">
        <p14:creationId xmlns:p14="http://schemas.microsoft.com/office/powerpoint/2010/main" val="2444823002"/>
      </p:ext>
    </p:extLst>
  </p:cSld>
  <p:clrMapOvr>
    <a:masterClrMapping/>
  </p:clrMapOvr>
  <p:timing>
    <p:tnLst>
      <p:par>
        <p:cTn id="1" dur="indefinite" restart="never" nodeType="tmRoot"/>
      </p:par>
    </p:tnLst>
  </p:timing>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smtClean="0"/>
              <a:t>společná ustanovení</a:t>
            </a:r>
          </a:p>
          <a:p>
            <a:pPr lvl="1"/>
            <a:r>
              <a:rPr lang="cs-CZ" dirty="0" smtClean="0"/>
              <a:t>P a K zavázáni splnit současně, NSJ (§ 2079/2)</a:t>
            </a:r>
          </a:p>
          <a:p>
            <a:pPr lvl="1"/>
            <a:r>
              <a:rPr lang="cs-CZ" dirty="0" smtClean="0"/>
              <a:t>postačí ujednat způsob určení KC (§ 2080), jinak § 1792/1</a:t>
            </a:r>
          </a:p>
          <a:p>
            <a:pPr lvl="2"/>
            <a:r>
              <a:rPr lang="cs-CZ" dirty="0" smtClean="0"/>
              <a:t>např</a:t>
            </a:r>
            <a:r>
              <a:rPr lang="cs-CZ" dirty="0"/>
              <a:t>. znalecký </a:t>
            </a:r>
            <a:r>
              <a:rPr lang="cs-CZ" dirty="0" smtClean="0"/>
              <a:t>posudek, cenová arbitráž</a:t>
            </a:r>
            <a:endParaRPr lang="cs-CZ" dirty="0"/>
          </a:p>
          <a:p>
            <a:pPr lvl="2"/>
            <a:r>
              <a:rPr lang="cs-CZ" dirty="0" smtClean="0"/>
              <a:t>u </a:t>
            </a:r>
            <a:r>
              <a:rPr lang="cs-CZ" dirty="0" err="1" smtClean="0"/>
              <a:t>mov</a:t>
            </a:r>
            <a:r>
              <a:rPr lang="cs-CZ" dirty="0" smtClean="0"/>
              <a:t>. věcí srov. § 2085/2</a:t>
            </a:r>
          </a:p>
          <a:p>
            <a:pPr lvl="1"/>
            <a:r>
              <a:rPr lang="cs-CZ" dirty="0" smtClean="0"/>
              <a:t>náklady spojené s (§ 2081)</a:t>
            </a:r>
          </a:p>
          <a:p>
            <a:pPr lvl="2"/>
            <a:r>
              <a:rPr lang="cs-CZ" dirty="0" smtClean="0"/>
              <a:t>odevzdáním v místě plnění nese P</a:t>
            </a:r>
          </a:p>
          <a:p>
            <a:pPr lvl="2"/>
            <a:r>
              <a:rPr lang="cs-CZ" dirty="0" smtClean="0"/>
              <a:t>převzetím K</a:t>
            </a:r>
          </a:p>
          <a:p>
            <a:pPr lvl="1"/>
            <a:r>
              <a:rPr lang="cs-CZ" dirty="0" smtClean="0"/>
              <a:t>přechod nebezpečí škody (§ 2082)</a:t>
            </a:r>
          </a:p>
          <a:p>
            <a:pPr lvl="2"/>
            <a:r>
              <a:rPr lang="cs-CZ" dirty="0" smtClean="0"/>
              <a:t>současně s nabytím vlastnického práva</a:t>
            </a:r>
          </a:p>
          <a:p>
            <a:pPr lvl="3"/>
            <a:r>
              <a:rPr lang="cs-CZ" dirty="0" smtClean="0"/>
              <a:t>je-li to dřív než odevzdáním, P až do něj schovatelem</a:t>
            </a:r>
          </a:p>
          <a:p>
            <a:pPr lvl="2"/>
            <a:r>
              <a:rPr lang="cs-CZ" dirty="0" smtClean="0"/>
              <a:t>při odkládací podmínce nejdříve jejím splněním</a:t>
            </a:r>
          </a:p>
          <a:p>
            <a:pPr lvl="1"/>
            <a:r>
              <a:rPr lang="cs-CZ" dirty="0" smtClean="0"/>
              <a:t>koupě naděje (</a:t>
            </a:r>
            <a:r>
              <a:rPr lang="cs-CZ" dirty="0" err="1" smtClean="0"/>
              <a:t>emptio</a:t>
            </a:r>
            <a:r>
              <a:rPr lang="cs-CZ" dirty="0" smtClean="0"/>
              <a:t> </a:t>
            </a:r>
            <a:r>
              <a:rPr lang="cs-CZ" dirty="0" err="1" smtClean="0"/>
              <a:t>spei</a:t>
            </a:r>
            <a:r>
              <a:rPr lang="cs-CZ" dirty="0" smtClean="0"/>
              <a:t>; § 2083; obecně § 1918; § 595 SOZ)</a:t>
            </a:r>
          </a:p>
          <a:p>
            <a:pPr lvl="2"/>
            <a:r>
              <a:rPr lang="cs-CZ" dirty="0" smtClean="0"/>
              <a:t>odvážná </a:t>
            </a:r>
            <a:r>
              <a:rPr lang="cs-CZ" dirty="0" err="1" smtClean="0"/>
              <a:t>sml</a:t>
            </a:r>
            <a:r>
              <a:rPr lang="cs-CZ" dirty="0" smtClean="0"/>
              <a:t>. (§ 2756, 2757) → x CRSS (§ 1764 </a:t>
            </a:r>
            <a:r>
              <a:rPr lang="cs-CZ" dirty="0" err="1" smtClean="0"/>
              <a:t>an</a:t>
            </a:r>
            <a:r>
              <a:rPr lang="cs-CZ" dirty="0" smtClean="0"/>
              <a:t>.), x LE (§ 1793 </a:t>
            </a:r>
            <a:r>
              <a:rPr lang="cs-CZ" dirty="0" err="1" smtClean="0"/>
              <a:t>an</a:t>
            </a:r>
            <a:r>
              <a:rPr lang="cs-CZ" dirty="0" smtClean="0"/>
              <a:t>.)</a:t>
            </a:r>
          </a:p>
          <a:p>
            <a:pPr lvl="1"/>
            <a:r>
              <a:rPr lang="cs-CZ" dirty="0" err="1" smtClean="0"/>
              <a:t>pov</a:t>
            </a:r>
            <a:r>
              <a:rPr lang="cs-CZ" dirty="0" smtClean="0"/>
              <a:t>. P upozornit K na vady věci, o nichž ví</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311</a:t>
            </a:fld>
            <a:endParaRPr lang="cs-CZ"/>
          </a:p>
        </p:txBody>
      </p:sp>
    </p:spTree>
    <p:extLst>
      <p:ext uri="{BB962C8B-B14F-4D97-AF65-F5344CB8AC3E}">
        <p14:creationId xmlns:p14="http://schemas.microsoft.com/office/powerpoint/2010/main" val="399779364"/>
      </p:ext>
    </p:extLst>
  </p:cSld>
  <p:clrMapOvr>
    <a:masterClrMapping/>
  </p:clrMapOvr>
  <p:timing>
    <p:tnLst>
      <p:par>
        <p:cTn id="1" dur="indefinite" restart="never" nodeType="tmRoot"/>
      </p:par>
    </p:tnLst>
  </p:timing>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Koupě movité věci</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vymezení (§ 2085/1)</a:t>
            </a:r>
          </a:p>
          <a:p>
            <a:pPr lvl="1"/>
            <a:r>
              <a:rPr lang="cs-CZ" dirty="0" smtClean="0"/>
              <a:t>negativní</a:t>
            </a:r>
          </a:p>
          <a:p>
            <a:pPr lvl="2"/>
            <a:r>
              <a:rPr lang="cs-CZ" dirty="0" smtClean="0"/>
              <a:t>- předmětem nemovitost (§ 498/1)</a:t>
            </a:r>
          </a:p>
          <a:p>
            <a:pPr lvl="2"/>
            <a:r>
              <a:rPr lang="cs-CZ" u="sng" dirty="0" smtClean="0"/>
              <a:t>- převážná část </a:t>
            </a:r>
            <a:r>
              <a:rPr lang="cs-CZ" dirty="0" smtClean="0"/>
              <a:t>plnění dodavatele spočívá ve výkonu činnosti (hledisko práce; § 2086/2; </a:t>
            </a:r>
            <a:r>
              <a:rPr lang="cs-CZ" u="sng" dirty="0" smtClean="0"/>
              <a:t>nestačí montáž sama jako dle § 410/2 </a:t>
            </a:r>
            <a:r>
              <a:rPr lang="cs-CZ" u="sng" dirty="0" err="1" smtClean="0"/>
              <a:t>ObchZ</a:t>
            </a:r>
            <a:r>
              <a:rPr lang="cs-CZ" dirty="0" smtClean="0"/>
              <a:t>)</a:t>
            </a:r>
          </a:p>
          <a:p>
            <a:pPr lvl="2"/>
            <a:r>
              <a:rPr lang="cs-CZ" dirty="0" smtClean="0"/>
              <a:t>stavební práce (§ 2587v2)</a:t>
            </a:r>
          </a:p>
          <a:p>
            <a:pPr lvl="1"/>
            <a:r>
              <a:rPr lang="cs-CZ" dirty="0" smtClean="0"/>
              <a:t>+ oddělená součást věci nemovité, má-li být nabyta jako věc movitá</a:t>
            </a:r>
          </a:p>
          <a:p>
            <a:pPr lvl="1"/>
            <a:r>
              <a:rPr lang="cs-CZ" dirty="0" smtClean="0"/>
              <a:t>+ smlouva o dodání spotřebního zboží, které je nutné (spotřebitelem jako kupujícím - alt.) sestavit či vytvořit</a:t>
            </a:r>
          </a:p>
          <a:p>
            <a:pPr lvl="1"/>
            <a:r>
              <a:rPr lang="cs-CZ" dirty="0" smtClean="0"/>
              <a:t>+ smlouva o dodání věci, která má být vyrobena  (§ 2086/1)</a:t>
            </a:r>
          </a:p>
          <a:p>
            <a:pPr lvl="2"/>
            <a:r>
              <a:rPr lang="cs-CZ" dirty="0" smtClean="0"/>
              <a:t>x ledaže nabyvatel zavázán předat podstatnou část „surovin“ (hledisko materiálu)</a:t>
            </a:r>
          </a:p>
          <a:p>
            <a:r>
              <a:rPr lang="cs-CZ" dirty="0" smtClean="0"/>
              <a:t>vůle uzavřít KS bez určené KC (§ 2085/2)</a:t>
            </a:r>
          </a:p>
          <a:p>
            <a:pPr lvl="1"/>
            <a:r>
              <a:rPr lang="cs-CZ" dirty="0" smtClean="0"/>
              <a:t>→ PDN obvyklé ceny</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312</a:t>
            </a:fld>
            <a:endParaRPr lang="cs-CZ"/>
          </a:p>
        </p:txBody>
      </p:sp>
    </p:spTree>
    <p:extLst>
      <p:ext uri="{BB962C8B-B14F-4D97-AF65-F5344CB8AC3E}">
        <p14:creationId xmlns:p14="http://schemas.microsoft.com/office/powerpoint/2010/main" val="3148987282"/>
      </p:ext>
    </p:extLst>
  </p:cSld>
  <p:clrMapOvr>
    <a:masterClrMapping/>
  </p:clrMapOvr>
  <p:timing>
    <p:tnLst>
      <p:par>
        <p:cTn id="1" dur="indefinite" restart="never" nodeType="tmRoot"/>
      </p:par>
    </p:tnLst>
  </p:timing>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dirty="0" smtClean="0"/>
              <a:t>povinnosti P (§ 2087-2094; převzato z </a:t>
            </a:r>
            <a:r>
              <a:rPr lang="cs-CZ" dirty="0" err="1" smtClean="0"/>
              <a:t>ObchZ</a:t>
            </a:r>
            <a:r>
              <a:rPr lang="cs-CZ" dirty="0" smtClean="0"/>
              <a:t>)</a:t>
            </a:r>
          </a:p>
          <a:p>
            <a:pPr lvl="1"/>
            <a:r>
              <a:rPr lang="cs-CZ" dirty="0" smtClean="0"/>
              <a:t>§ 2087; § 411 </a:t>
            </a:r>
            <a:r>
              <a:rPr lang="cs-CZ" dirty="0" err="1"/>
              <a:t>ObchZ</a:t>
            </a:r>
            <a:endParaRPr lang="cs-CZ" dirty="0" smtClean="0"/>
          </a:p>
          <a:p>
            <a:pPr lvl="1"/>
            <a:r>
              <a:rPr lang="cs-CZ" dirty="0" smtClean="0"/>
              <a:t>§ 2088; § 412/3 </a:t>
            </a:r>
            <a:r>
              <a:rPr lang="cs-CZ" dirty="0" err="1"/>
              <a:t>ObchZ</a:t>
            </a:r>
            <a:endParaRPr lang="cs-CZ" dirty="0" smtClean="0"/>
          </a:p>
          <a:p>
            <a:pPr lvl="1"/>
            <a:r>
              <a:rPr lang="cs-CZ" dirty="0" smtClean="0"/>
              <a:t>§ 2089; § 452 </a:t>
            </a:r>
            <a:r>
              <a:rPr lang="cs-CZ" dirty="0" err="1"/>
              <a:t>ObchZ</a:t>
            </a:r>
            <a:endParaRPr lang="cs-CZ" dirty="0" smtClean="0"/>
          </a:p>
          <a:p>
            <a:pPr lvl="2"/>
            <a:r>
              <a:rPr lang="cs-CZ" dirty="0" smtClean="0"/>
              <a:t>§ 2089/2 určil-li dodatečné vlastnosti P, má K možnost odchylně určit bez zbytečného odkladu (</a:t>
            </a:r>
            <a:r>
              <a:rPr lang="cs-CZ" dirty="0" err="1" smtClean="0"/>
              <a:t>ObchZ</a:t>
            </a:r>
            <a:r>
              <a:rPr lang="cs-CZ" dirty="0" smtClean="0"/>
              <a:t> v přiměřené lhůtě), jinak je vázán</a:t>
            </a:r>
          </a:p>
          <a:p>
            <a:pPr lvl="1"/>
            <a:r>
              <a:rPr lang="cs-CZ" dirty="0" smtClean="0"/>
              <a:t>§ 2090; § 412/1 </a:t>
            </a:r>
            <a:r>
              <a:rPr lang="cs-CZ" dirty="0" err="1"/>
              <a:t>ObchZ</a:t>
            </a:r>
            <a:endParaRPr lang="cs-CZ" dirty="0" smtClean="0"/>
          </a:p>
          <a:p>
            <a:pPr lvl="2"/>
            <a:r>
              <a:rPr lang="cs-CZ" dirty="0" smtClean="0"/>
              <a:t>§ 2090/2 je-li K spotřebitel (§ 419), …</a:t>
            </a:r>
          </a:p>
          <a:p>
            <a:pPr lvl="1"/>
            <a:r>
              <a:rPr lang="cs-CZ" dirty="0" smtClean="0"/>
              <a:t>§ 2091; § 413 </a:t>
            </a:r>
            <a:r>
              <a:rPr lang="cs-CZ" dirty="0" err="1" smtClean="0"/>
              <a:t>ObchZ</a:t>
            </a:r>
            <a:endParaRPr lang="cs-CZ" dirty="0" smtClean="0"/>
          </a:p>
          <a:p>
            <a:pPr lvl="1"/>
            <a:r>
              <a:rPr lang="cs-CZ" dirty="0" smtClean="0"/>
              <a:t>§ 2092; § 414/2 </a:t>
            </a:r>
            <a:r>
              <a:rPr lang="cs-CZ" dirty="0" err="1" smtClean="0"/>
              <a:t>ObchZ</a:t>
            </a:r>
            <a:endParaRPr lang="cs-CZ" dirty="0" smtClean="0"/>
          </a:p>
          <a:p>
            <a:pPr lvl="1"/>
            <a:r>
              <a:rPr lang="cs-CZ" dirty="0" smtClean="0"/>
              <a:t>§ 2093; § 442/1 </a:t>
            </a:r>
            <a:r>
              <a:rPr lang="cs-CZ" dirty="0" err="1" smtClean="0"/>
              <a:t>ObchZ</a:t>
            </a:r>
            <a:endParaRPr lang="cs-CZ" dirty="0" smtClean="0"/>
          </a:p>
          <a:p>
            <a:pPr lvl="2"/>
            <a:r>
              <a:rPr lang="cs-CZ" dirty="0" smtClean="0"/>
              <a:t>x SS § 1838</a:t>
            </a:r>
          </a:p>
          <a:p>
            <a:pPr lvl="1"/>
            <a:r>
              <a:rPr lang="cs-CZ" dirty="0" smtClean="0"/>
              <a:t>§ 2094; § 418-419 </a:t>
            </a:r>
            <a:r>
              <a:rPr lang="cs-CZ" dirty="0" err="1" smtClean="0"/>
              <a:t>ObchZ</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313</a:t>
            </a:fld>
            <a:endParaRPr lang="cs-CZ"/>
          </a:p>
        </p:txBody>
      </p:sp>
    </p:spTree>
    <p:extLst>
      <p:ext uri="{BB962C8B-B14F-4D97-AF65-F5344CB8AC3E}">
        <p14:creationId xmlns:p14="http://schemas.microsoft.com/office/powerpoint/2010/main" val="4103277496"/>
      </p:ext>
    </p:extLst>
  </p:cSld>
  <p:clrMapOvr>
    <a:masterClrMapping/>
  </p:clrMapOvr>
  <p:timing>
    <p:tnLst>
      <p:par>
        <p:cTn id="1" dur="indefinite" restart="never" nodeType="tmRoot"/>
      </p:par>
    </p:tnLst>
  </p:timing>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předmět koupě (převzato z </a:t>
            </a:r>
            <a:r>
              <a:rPr lang="cs-CZ" dirty="0" err="1" smtClean="0"/>
              <a:t>ObchZ</a:t>
            </a:r>
            <a:r>
              <a:rPr lang="cs-CZ" dirty="0" smtClean="0"/>
              <a:t>)</a:t>
            </a:r>
          </a:p>
          <a:p>
            <a:pPr lvl="1"/>
            <a:r>
              <a:rPr lang="cs-CZ" dirty="0" smtClean="0"/>
              <a:t>§ 2095; § 420/1 a /2 </a:t>
            </a:r>
            <a:r>
              <a:rPr lang="cs-CZ" dirty="0" err="1" smtClean="0"/>
              <a:t>ObchZ</a:t>
            </a:r>
            <a:r>
              <a:rPr lang="cs-CZ" dirty="0" smtClean="0"/>
              <a:t>; jakost a provedení (</a:t>
            </a:r>
            <a:r>
              <a:rPr lang="cs-CZ" dirty="0" err="1" smtClean="0"/>
              <a:t>spec</a:t>
            </a:r>
            <a:r>
              <a:rPr lang="cs-CZ" dirty="0" smtClean="0"/>
              <a:t>. k § 1915)</a:t>
            </a:r>
          </a:p>
          <a:p>
            <a:pPr lvl="2"/>
            <a:r>
              <a:rPr lang="cs-CZ" dirty="0" smtClean="0"/>
              <a:t>ujednané</a:t>
            </a:r>
          </a:p>
          <a:p>
            <a:pPr lvl="2"/>
            <a:r>
              <a:rPr lang="cs-CZ" dirty="0" smtClean="0"/>
              <a:t>x vhodné pro účel </a:t>
            </a:r>
            <a:r>
              <a:rPr lang="cs-CZ" u="sng" dirty="0" smtClean="0"/>
              <a:t>patrný</a:t>
            </a:r>
            <a:r>
              <a:rPr lang="cs-CZ" dirty="0" smtClean="0"/>
              <a:t> ze </a:t>
            </a:r>
            <a:r>
              <a:rPr lang="cs-CZ" dirty="0" err="1" smtClean="0"/>
              <a:t>sml</a:t>
            </a:r>
            <a:r>
              <a:rPr lang="cs-CZ" dirty="0" smtClean="0"/>
              <a:t>. (</a:t>
            </a:r>
            <a:r>
              <a:rPr lang="cs-CZ" dirty="0" err="1" smtClean="0"/>
              <a:t>ObchZ</a:t>
            </a:r>
            <a:r>
              <a:rPr lang="cs-CZ" dirty="0" smtClean="0"/>
              <a:t> stanovený)</a:t>
            </a:r>
          </a:p>
          <a:p>
            <a:pPr lvl="2"/>
            <a:r>
              <a:rPr lang="cs-CZ" dirty="0" smtClean="0"/>
              <a:t>x vhodné pro účel obvyklý </a:t>
            </a:r>
            <a:r>
              <a:rPr lang="cs-CZ" dirty="0"/>
              <a:t>(</a:t>
            </a:r>
            <a:r>
              <a:rPr lang="cs-CZ" dirty="0" err="1" smtClean="0"/>
              <a:t>ObchZ</a:t>
            </a:r>
            <a:r>
              <a:rPr lang="cs-CZ" dirty="0" smtClean="0"/>
              <a:t> k němuž se zpravidla užívá)</a:t>
            </a:r>
          </a:p>
          <a:p>
            <a:pPr lvl="1"/>
            <a:r>
              <a:rPr lang="cs-CZ" dirty="0" smtClean="0"/>
              <a:t>§ 2096; § 420/2 </a:t>
            </a:r>
            <a:r>
              <a:rPr lang="cs-CZ" dirty="0" err="1" smtClean="0"/>
              <a:t>ObchZ</a:t>
            </a:r>
            <a:endParaRPr lang="cs-CZ" dirty="0" smtClean="0"/>
          </a:p>
          <a:p>
            <a:pPr lvl="1"/>
            <a:r>
              <a:rPr lang="cs-CZ" dirty="0" smtClean="0"/>
              <a:t>§ 2097; § 420/4 </a:t>
            </a:r>
            <a:r>
              <a:rPr lang="cs-CZ" dirty="0" err="1" smtClean="0"/>
              <a:t>ObchZ</a:t>
            </a:r>
            <a:r>
              <a:rPr lang="cs-CZ" dirty="0" smtClean="0"/>
              <a:t> zabalit a opatřit pro přepravu</a:t>
            </a:r>
          </a:p>
          <a:p>
            <a:pPr lvl="2"/>
            <a:r>
              <a:rPr lang="cs-CZ" dirty="0" smtClean="0"/>
              <a:t>jak ujednáno</a:t>
            </a:r>
          </a:p>
          <a:p>
            <a:pPr lvl="2"/>
            <a:r>
              <a:rPr lang="cs-CZ" dirty="0" smtClean="0"/>
              <a:t>x podle zvyklostí (</a:t>
            </a:r>
            <a:r>
              <a:rPr lang="cs-CZ" dirty="0" err="1" smtClean="0"/>
              <a:t>ObchZ</a:t>
            </a:r>
            <a:r>
              <a:rPr lang="cs-CZ" dirty="0" smtClean="0"/>
              <a:t> </a:t>
            </a:r>
            <a:r>
              <a:rPr lang="cs-CZ" dirty="0" err="1" smtClean="0"/>
              <a:t>zp</a:t>
            </a:r>
            <a:r>
              <a:rPr lang="cs-CZ" dirty="0" smtClean="0"/>
              <a:t>. obvyklým v obchodním styku)</a:t>
            </a:r>
          </a:p>
          <a:p>
            <a:pPr lvl="2"/>
            <a:r>
              <a:rPr lang="cs-CZ" dirty="0" smtClean="0"/>
              <a:t>x </a:t>
            </a:r>
            <a:r>
              <a:rPr lang="cs-CZ" dirty="0" err="1" smtClean="0"/>
              <a:t>zp</a:t>
            </a:r>
            <a:r>
              <a:rPr lang="cs-CZ" dirty="0" smtClean="0"/>
              <a:t>. potřebným pro uchování a ochranu</a:t>
            </a:r>
          </a:p>
          <a:p>
            <a:pPr lvl="1"/>
            <a:r>
              <a:rPr lang="cs-CZ" dirty="0" smtClean="0"/>
              <a:t>přibližné určení množství § 2098; § 421 </a:t>
            </a:r>
            <a:r>
              <a:rPr lang="cs-CZ" dirty="0" err="1" smtClean="0"/>
              <a:t>ObchZ</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314</a:t>
            </a:fld>
            <a:endParaRPr lang="cs-CZ"/>
          </a:p>
        </p:txBody>
      </p:sp>
    </p:spTree>
    <p:extLst>
      <p:ext uri="{BB962C8B-B14F-4D97-AF65-F5344CB8AC3E}">
        <p14:creationId xmlns:p14="http://schemas.microsoft.com/office/powerpoint/2010/main" val="3552428724"/>
      </p:ext>
    </p:extLst>
  </p:cSld>
  <p:clrMapOvr>
    <a:masterClrMapping/>
  </p:clrMapOvr>
  <p:timing>
    <p:tnLst>
      <p:par>
        <p:cTn id="1" dur="indefinite" restart="never" nodeType="tmRoot"/>
      </p:par>
    </p:tnLst>
  </p:timing>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4997152"/>
          </a:xfrm>
        </p:spPr>
        <p:txBody>
          <a:bodyPr>
            <a:normAutofit lnSpcReduction="10000"/>
          </a:bodyPr>
          <a:lstStyle/>
          <a:p>
            <a:r>
              <a:rPr lang="cs-CZ" dirty="0" err="1" smtClean="0"/>
              <a:t>pr</a:t>
            </a:r>
            <a:r>
              <a:rPr lang="cs-CZ" dirty="0" smtClean="0"/>
              <a:t>. z vadného plnění </a:t>
            </a:r>
            <a:r>
              <a:rPr lang="cs-CZ" dirty="0"/>
              <a:t>(převzato z </a:t>
            </a:r>
            <a:r>
              <a:rPr lang="cs-CZ" dirty="0" err="1"/>
              <a:t>ObchZ</a:t>
            </a:r>
            <a:r>
              <a:rPr lang="cs-CZ" dirty="0"/>
              <a:t>)</a:t>
            </a:r>
            <a:endParaRPr lang="cs-CZ" dirty="0" smtClean="0"/>
          </a:p>
          <a:p>
            <a:pPr lvl="1"/>
            <a:r>
              <a:rPr lang="cs-CZ" dirty="0" smtClean="0"/>
              <a:t>§ 2099; § 422</a:t>
            </a:r>
            <a:r>
              <a:rPr lang="cs-CZ" dirty="0"/>
              <a:t> </a:t>
            </a:r>
            <a:r>
              <a:rPr lang="cs-CZ" dirty="0" err="1" smtClean="0"/>
              <a:t>ObchZ</a:t>
            </a:r>
            <a:endParaRPr lang="cs-CZ" dirty="0" smtClean="0"/>
          </a:p>
          <a:p>
            <a:pPr lvl="1"/>
            <a:r>
              <a:rPr lang="cs-CZ" dirty="0" smtClean="0"/>
              <a:t>§ 2100; § 425</a:t>
            </a:r>
            <a:r>
              <a:rPr lang="cs-CZ" dirty="0"/>
              <a:t> </a:t>
            </a:r>
            <a:r>
              <a:rPr lang="cs-CZ" dirty="0" err="1" smtClean="0"/>
              <a:t>ObchZ</a:t>
            </a:r>
            <a:endParaRPr lang="cs-CZ" dirty="0" smtClean="0"/>
          </a:p>
          <a:p>
            <a:pPr lvl="2"/>
            <a:r>
              <a:rPr lang="cs-CZ" dirty="0" smtClean="0"/>
              <a:t>projeví až později/stane se zjevnou</a:t>
            </a:r>
          </a:p>
          <a:p>
            <a:pPr lvl="1"/>
            <a:r>
              <a:rPr lang="cs-CZ" dirty="0" smtClean="0"/>
              <a:t>§ 2101; § 426 a 418 </a:t>
            </a:r>
            <a:r>
              <a:rPr lang="cs-CZ" dirty="0" err="1" smtClean="0"/>
              <a:t>ObchZ</a:t>
            </a:r>
            <a:endParaRPr lang="cs-CZ" dirty="0" smtClean="0"/>
          </a:p>
          <a:p>
            <a:pPr lvl="1"/>
            <a:r>
              <a:rPr lang="cs-CZ" dirty="0" smtClean="0"/>
              <a:t>§ 2102; § 423 a 434 </a:t>
            </a:r>
            <a:r>
              <a:rPr lang="cs-CZ" dirty="0" err="1" smtClean="0"/>
              <a:t>ObchZ</a:t>
            </a:r>
            <a:endParaRPr lang="cs-CZ" dirty="0" smtClean="0"/>
          </a:p>
          <a:p>
            <a:pPr lvl="1"/>
            <a:r>
              <a:rPr lang="cs-CZ" dirty="0" smtClean="0"/>
              <a:t>§ 2103; § 424 (modifikováno)</a:t>
            </a:r>
          </a:p>
          <a:p>
            <a:pPr lvl="2"/>
            <a:r>
              <a:rPr lang="cs-CZ" dirty="0"/>
              <a:t>Kupující nemá práva z vadného plnění, jedná-li se o vadu, kterou musel s vynaložením obvyklé pozornosti poznat již při uzavření smlouvy. To neplatí, ujistil-li ho prodávající výslovně, že věc je bez vad, anebo zastřel-li vadu lstivě</a:t>
            </a:r>
            <a:r>
              <a:rPr lang="cs-CZ" dirty="0" smtClean="0"/>
              <a:t>.</a:t>
            </a:r>
          </a:p>
          <a:p>
            <a:pPr lvl="1"/>
            <a:r>
              <a:rPr lang="cs-CZ" dirty="0" smtClean="0"/>
              <a:t>§ 2104; § 427/1 </a:t>
            </a:r>
          </a:p>
          <a:p>
            <a:pPr lvl="2"/>
            <a:r>
              <a:rPr lang="cs-CZ" dirty="0" smtClean="0"/>
              <a:t>vypuštěno „přičemž se přihlédne k povaze zboží“</a:t>
            </a:r>
          </a:p>
          <a:p>
            <a:pPr lvl="2"/>
            <a:r>
              <a:rPr lang="cs-CZ" dirty="0" smtClean="0"/>
              <a:t>přidáno „přesvědčí se o jejích vlastnostech a množství“</a:t>
            </a:r>
          </a:p>
          <a:p>
            <a:pPr lvl="1"/>
            <a:r>
              <a:rPr lang="cs-CZ" dirty="0" smtClean="0"/>
              <a:t>§ 2105; § 427/2</a:t>
            </a:r>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315</a:t>
            </a:fld>
            <a:endParaRPr lang="cs-CZ"/>
          </a:p>
        </p:txBody>
      </p:sp>
    </p:spTree>
    <p:extLst>
      <p:ext uri="{BB962C8B-B14F-4D97-AF65-F5344CB8AC3E}">
        <p14:creationId xmlns:p14="http://schemas.microsoft.com/office/powerpoint/2010/main" val="3655510791"/>
      </p:ext>
    </p:extLst>
  </p:cSld>
  <p:clrMapOvr>
    <a:masterClrMapping/>
  </p:clrMapOvr>
  <p:timing>
    <p:tnLst>
      <p:par>
        <p:cTn id="1" dur="indefinite" restart="never" nodeType="tmRoot"/>
      </p:par>
    </p:tnLst>
  </p:timing>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141168"/>
          </a:xfrm>
        </p:spPr>
        <p:txBody>
          <a:bodyPr>
            <a:normAutofit fontScale="92500" lnSpcReduction="20000"/>
          </a:bodyPr>
          <a:lstStyle/>
          <a:p>
            <a:pPr lvl="1">
              <a:buClr>
                <a:srgbClr val="7598D9"/>
              </a:buClr>
            </a:pPr>
            <a:r>
              <a:rPr lang="cs-CZ" sz="1900" dirty="0">
                <a:solidFill>
                  <a:srgbClr val="575F6D"/>
                </a:solidFill>
              </a:rPr>
              <a:t>§ 2106; § </a:t>
            </a:r>
            <a:r>
              <a:rPr lang="cs-CZ" sz="1900" dirty="0" smtClean="0">
                <a:solidFill>
                  <a:srgbClr val="575F6D"/>
                </a:solidFill>
              </a:rPr>
              <a:t>436 </a:t>
            </a:r>
            <a:r>
              <a:rPr lang="cs-CZ" sz="1900" dirty="0" err="1" smtClean="0">
                <a:solidFill>
                  <a:srgbClr val="575F6D"/>
                </a:solidFill>
              </a:rPr>
              <a:t>ObchZ</a:t>
            </a:r>
            <a:r>
              <a:rPr lang="cs-CZ" sz="1900" dirty="0" smtClean="0">
                <a:solidFill>
                  <a:srgbClr val="575F6D"/>
                </a:solidFill>
              </a:rPr>
              <a:t>; podstatné porušení </a:t>
            </a:r>
            <a:r>
              <a:rPr lang="cs-CZ" sz="1900" dirty="0" err="1" smtClean="0">
                <a:solidFill>
                  <a:srgbClr val="575F6D"/>
                </a:solidFill>
              </a:rPr>
              <a:t>sml</a:t>
            </a:r>
            <a:r>
              <a:rPr lang="cs-CZ" sz="1900" dirty="0" smtClean="0">
                <a:solidFill>
                  <a:srgbClr val="575F6D"/>
                </a:solidFill>
              </a:rPr>
              <a:t>. (§ 2002; obecně x § 1923); K má </a:t>
            </a:r>
            <a:r>
              <a:rPr lang="cs-CZ" sz="1900" dirty="0" err="1" smtClean="0">
                <a:solidFill>
                  <a:srgbClr val="575F6D"/>
                </a:solidFill>
              </a:rPr>
              <a:t>pr</a:t>
            </a:r>
            <a:r>
              <a:rPr lang="cs-CZ" sz="1900" dirty="0" smtClean="0">
                <a:solidFill>
                  <a:srgbClr val="575F6D"/>
                </a:solidFill>
              </a:rPr>
              <a:t>.</a:t>
            </a:r>
          </a:p>
          <a:p>
            <a:pPr lvl="2">
              <a:buClr>
                <a:srgbClr val="7598D9"/>
              </a:buClr>
            </a:pPr>
            <a:r>
              <a:rPr lang="cs-CZ" sz="1700" dirty="0" smtClean="0">
                <a:solidFill>
                  <a:srgbClr val="575F6D"/>
                </a:solidFill>
              </a:rPr>
              <a:t>na </a:t>
            </a:r>
            <a:r>
              <a:rPr lang="cs-CZ" sz="1700" dirty="0">
                <a:solidFill>
                  <a:srgbClr val="575F6D"/>
                </a:solidFill>
              </a:rPr>
              <a:t>odstranění vady dodáním nové věci bez vady nebo dodáním chybějící </a:t>
            </a:r>
            <a:r>
              <a:rPr lang="cs-CZ" sz="1700" dirty="0" smtClean="0">
                <a:solidFill>
                  <a:srgbClr val="575F6D"/>
                </a:solidFill>
              </a:rPr>
              <a:t>věci </a:t>
            </a:r>
            <a:r>
              <a:rPr lang="cs-CZ" sz="1700" strike="dblStrike" dirty="0" smtClean="0">
                <a:solidFill>
                  <a:srgbClr val="575F6D"/>
                </a:solidFill>
              </a:rPr>
              <a:t>a </a:t>
            </a:r>
            <a:r>
              <a:rPr lang="cs-CZ" sz="1600" strike="dblStrike" dirty="0"/>
              <a:t>požadovat odstranění právních vad</a:t>
            </a:r>
            <a:r>
              <a:rPr lang="cs-CZ" sz="1700" dirty="0" smtClean="0">
                <a:solidFill>
                  <a:srgbClr val="575F6D"/>
                </a:solidFill>
              </a:rPr>
              <a:t>, → § 2107</a:t>
            </a:r>
            <a:endParaRPr lang="cs-CZ" sz="1700" dirty="0">
              <a:solidFill>
                <a:srgbClr val="575F6D"/>
              </a:solidFill>
            </a:endParaRPr>
          </a:p>
          <a:p>
            <a:pPr lvl="2">
              <a:buClr>
                <a:srgbClr val="7598D9"/>
              </a:buClr>
            </a:pPr>
            <a:r>
              <a:rPr lang="cs-CZ" sz="1700" dirty="0" smtClean="0">
                <a:solidFill>
                  <a:srgbClr val="575F6D"/>
                </a:solidFill>
              </a:rPr>
              <a:t>na </a:t>
            </a:r>
            <a:r>
              <a:rPr lang="cs-CZ" sz="1700" dirty="0">
                <a:solidFill>
                  <a:srgbClr val="575F6D"/>
                </a:solidFill>
              </a:rPr>
              <a:t>odstranění vady opravou věci,</a:t>
            </a:r>
          </a:p>
          <a:p>
            <a:pPr lvl="2">
              <a:buClr>
                <a:srgbClr val="7598D9"/>
              </a:buClr>
            </a:pPr>
            <a:r>
              <a:rPr lang="cs-CZ" sz="1700" dirty="0" smtClean="0">
                <a:solidFill>
                  <a:srgbClr val="575F6D"/>
                </a:solidFill>
              </a:rPr>
              <a:t>na </a:t>
            </a:r>
            <a:r>
              <a:rPr lang="cs-CZ" sz="1700" dirty="0">
                <a:solidFill>
                  <a:srgbClr val="575F6D"/>
                </a:solidFill>
              </a:rPr>
              <a:t>přiměřenou slevu z kupní ceny, nebo</a:t>
            </a:r>
          </a:p>
          <a:p>
            <a:pPr lvl="2">
              <a:buClr>
                <a:srgbClr val="7598D9"/>
              </a:buClr>
            </a:pPr>
            <a:r>
              <a:rPr lang="cs-CZ" sz="1700" dirty="0" smtClean="0">
                <a:solidFill>
                  <a:srgbClr val="575F6D"/>
                </a:solidFill>
              </a:rPr>
              <a:t>odstoupit </a:t>
            </a:r>
            <a:r>
              <a:rPr lang="cs-CZ" sz="1700" dirty="0">
                <a:solidFill>
                  <a:srgbClr val="575F6D"/>
                </a:solidFill>
              </a:rPr>
              <a:t>od </a:t>
            </a:r>
            <a:r>
              <a:rPr lang="cs-CZ" sz="1700" dirty="0" smtClean="0">
                <a:solidFill>
                  <a:srgbClr val="575F6D"/>
                </a:solidFill>
              </a:rPr>
              <a:t>smlouvy</a:t>
            </a:r>
          </a:p>
          <a:p>
            <a:pPr lvl="1">
              <a:buClr>
                <a:srgbClr val="7598D9"/>
              </a:buClr>
            </a:pPr>
            <a:r>
              <a:rPr lang="cs-CZ" sz="1900" dirty="0" smtClean="0">
                <a:solidFill>
                  <a:srgbClr val="575F6D"/>
                </a:solidFill>
              </a:rPr>
              <a:t>§ 2107; § 437 </a:t>
            </a:r>
            <a:r>
              <a:rPr lang="cs-CZ" sz="1900" dirty="0" err="1" smtClean="0">
                <a:solidFill>
                  <a:srgbClr val="575F6D"/>
                </a:solidFill>
              </a:rPr>
              <a:t>ObchZ</a:t>
            </a:r>
            <a:r>
              <a:rPr lang="cs-CZ" sz="1900" dirty="0" smtClean="0">
                <a:solidFill>
                  <a:srgbClr val="575F6D"/>
                </a:solidFill>
              </a:rPr>
              <a:t>; </a:t>
            </a:r>
            <a:r>
              <a:rPr lang="cs-CZ" sz="1900" dirty="0" err="1" smtClean="0">
                <a:solidFill>
                  <a:srgbClr val="575F6D"/>
                </a:solidFill>
              </a:rPr>
              <a:t>nepodstané</a:t>
            </a:r>
            <a:r>
              <a:rPr lang="cs-CZ" sz="1900" dirty="0" smtClean="0">
                <a:solidFill>
                  <a:srgbClr val="575F6D"/>
                </a:solidFill>
              </a:rPr>
              <a:t> porušení </a:t>
            </a:r>
            <a:r>
              <a:rPr lang="cs-CZ" sz="1900" dirty="0" err="1" smtClean="0">
                <a:solidFill>
                  <a:srgbClr val="575F6D"/>
                </a:solidFill>
              </a:rPr>
              <a:t>sml</a:t>
            </a:r>
            <a:r>
              <a:rPr lang="cs-CZ" sz="1900" dirty="0" smtClean="0">
                <a:solidFill>
                  <a:srgbClr val="575F6D"/>
                </a:solidFill>
              </a:rPr>
              <a:t>.; zjednodušeno; K </a:t>
            </a:r>
            <a:r>
              <a:rPr lang="cs-CZ" sz="1900" dirty="0">
                <a:solidFill>
                  <a:srgbClr val="575F6D"/>
                </a:solidFill>
              </a:rPr>
              <a:t>má </a:t>
            </a:r>
            <a:r>
              <a:rPr lang="cs-CZ" sz="1900" dirty="0" err="1">
                <a:solidFill>
                  <a:srgbClr val="575F6D"/>
                </a:solidFill>
              </a:rPr>
              <a:t>pr</a:t>
            </a:r>
            <a:r>
              <a:rPr lang="cs-CZ" sz="1900" dirty="0" smtClean="0">
                <a:solidFill>
                  <a:srgbClr val="575F6D"/>
                </a:solidFill>
              </a:rPr>
              <a:t>.</a:t>
            </a:r>
          </a:p>
          <a:p>
            <a:pPr lvl="2">
              <a:buClr>
                <a:srgbClr val="7598D9"/>
              </a:buClr>
            </a:pPr>
            <a:r>
              <a:rPr lang="cs-CZ" sz="1700" dirty="0" smtClean="0">
                <a:solidFill>
                  <a:srgbClr val="575F6D"/>
                </a:solidFill>
              </a:rPr>
              <a:t>odstranění vady, anebo</a:t>
            </a:r>
          </a:p>
          <a:p>
            <a:pPr lvl="2">
              <a:buClr>
                <a:srgbClr val="7598D9"/>
              </a:buClr>
            </a:pPr>
            <a:r>
              <a:rPr lang="cs-CZ" sz="1700" dirty="0" smtClean="0">
                <a:solidFill>
                  <a:srgbClr val="575F6D"/>
                </a:solidFill>
              </a:rPr>
              <a:t>přiměřenou slevu z kupní ceny</a:t>
            </a:r>
            <a:endParaRPr lang="cs-CZ" dirty="0" smtClean="0"/>
          </a:p>
          <a:p>
            <a:pPr lvl="1">
              <a:buClr>
                <a:srgbClr val="7598D9"/>
              </a:buClr>
            </a:pPr>
            <a:r>
              <a:rPr lang="cs-CZ" sz="1900" dirty="0" smtClean="0">
                <a:solidFill>
                  <a:srgbClr val="575F6D"/>
                </a:solidFill>
              </a:rPr>
              <a:t>„pozastávka“ § 2108; § 439/4 </a:t>
            </a:r>
            <a:r>
              <a:rPr lang="cs-CZ" sz="1900" dirty="0" err="1" smtClean="0">
                <a:solidFill>
                  <a:srgbClr val="575F6D"/>
                </a:solidFill>
              </a:rPr>
              <a:t>ObchZ</a:t>
            </a:r>
            <a:endParaRPr lang="cs-CZ" sz="1900" dirty="0" smtClean="0">
              <a:solidFill>
                <a:srgbClr val="575F6D"/>
              </a:solidFill>
            </a:endParaRPr>
          </a:p>
          <a:p>
            <a:pPr lvl="1">
              <a:buClr>
                <a:srgbClr val="7598D9"/>
              </a:buClr>
            </a:pPr>
            <a:r>
              <a:rPr lang="cs-CZ" sz="1900" dirty="0" smtClean="0">
                <a:solidFill>
                  <a:srgbClr val="575F6D"/>
                </a:solidFill>
              </a:rPr>
              <a:t>§ 2109; § 438 </a:t>
            </a:r>
            <a:r>
              <a:rPr lang="cs-CZ" sz="1900" dirty="0" err="1" smtClean="0">
                <a:solidFill>
                  <a:srgbClr val="575F6D"/>
                </a:solidFill>
              </a:rPr>
              <a:t>ObchZ</a:t>
            </a:r>
            <a:endParaRPr lang="cs-CZ" sz="1900" dirty="0" smtClean="0">
              <a:solidFill>
                <a:srgbClr val="575F6D"/>
              </a:solidFill>
            </a:endParaRPr>
          </a:p>
          <a:p>
            <a:pPr lvl="2">
              <a:buClr>
                <a:srgbClr val="7598D9"/>
              </a:buClr>
            </a:pPr>
            <a:r>
              <a:rPr lang="cs-CZ" sz="1700" strike="dblStrike" dirty="0" smtClean="0">
                <a:solidFill>
                  <a:srgbClr val="575F6D"/>
                </a:solidFill>
              </a:rPr>
              <a:t>„</a:t>
            </a:r>
            <a:r>
              <a:rPr lang="pl-PL" sz="1700" strike="dblStrike" dirty="0">
                <a:solidFill>
                  <a:srgbClr val="575F6D"/>
                </a:solidFill>
              </a:rPr>
              <a:t>ve stavu, v jakém mu bylo dodáno </a:t>
            </a:r>
            <a:r>
              <a:rPr lang="cs-CZ" sz="1700" strike="dblStrike" dirty="0" smtClean="0">
                <a:solidFill>
                  <a:srgbClr val="575F6D"/>
                </a:solidFill>
              </a:rPr>
              <a:t>“</a:t>
            </a:r>
            <a:r>
              <a:rPr lang="cs-CZ" sz="1700" dirty="0" smtClean="0">
                <a:solidFill>
                  <a:srgbClr val="575F6D"/>
                </a:solidFill>
              </a:rPr>
              <a:t> → § 2110</a:t>
            </a:r>
          </a:p>
          <a:p>
            <a:pPr lvl="1">
              <a:buClr>
                <a:srgbClr val="7598D9"/>
              </a:buClr>
            </a:pPr>
            <a:r>
              <a:rPr lang="cs-CZ" sz="1900" dirty="0" smtClean="0">
                <a:solidFill>
                  <a:srgbClr val="575F6D"/>
                </a:solidFill>
              </a:rPr>
              <a:t>§ 2110; § 441 </a:t>
            </a:r>
            <a:r>
              <a:rPr lang="cs-CZ" sz="1900" dirty="0" err="1" smtClean="0">
                <a:solidFill>
                  <a:srgbClr val="575F6D"/>
                </a:solidFill>
              </a:rPr>
              <a:t>ObchZ</a:t>
            </a:r>
            <a:endParaRPr lang="cs-CZ" sz="1900" dirty="0" smtClean="0">
              <a:solidFill>
                <a:srgbClr val="575F6D"/>
              </a:solidFill>
            </a:endParaRPr>
          </a:p>
          <a:p>
            <a:pPr lvl="1">
              <a:buClr>
                <a:srgbClr val="7598D9"/>
              </a:buClr>
            </a:pPr>
            <a:r>
              <a:rPr lang="cs-CZ" sz="1900" dirty="0">
                <a:solidFill>
                  <a:srgbClr val="575F6D"/>
                </a:solidFill>
              </a:rPr>
              <a:t>§ </a:t>
            </a:r>
            <a:r>
              <a:rPr lang="cs-CZ" sz="1900" dirty="0" smtClean="0">
                <a:solidFill>
                  <a:srgbClr val="575F6D"/>
                </a:solidFill>
              </a:rPr>
              <a:t>2111; </a:t>
            </a:r>
            <a:r>
              <a:rPr lang="cs-CZ" sz="1900" dirty="0">
                <a:solidFill>
                  <a:srgbClr val="575F6D"/>
                </a:solidFill>
              </a:rPr>
              <a:t>§ 441 </a:t>
            </a:r>
            <a:r>
              <a:rPr lang="cs-CZ" sz="1900" dirty="0" err="1" smtClean="0">
                <a:solidFill>
                  <a:srgbClr val="575F6D"/>
                </a:solidFill>
              </a:rPr>
              <a:t>ObchZ</a:t>
            </a:r>
            <a:endParaRPr lang="cs-CZ" sz="1900" dirty="0" smtClean="0">
              <a:solidFill>
                <a:srgbClr val="575F6D"/>
              </a:solidFill>
            </a:endParaRPr>
          </a:p>
          <a:p>
            <a:pPr lvl="1">
              <a:buClr>
                <a:srgbClr val="7598D9"/>
              </a:buClr>
            </a:pPr>
            <a:r>
              <a:rPr lang="cs-CZ" sz="1900" u="sng" dirty="0" smtClean="0">
                <a:solidFill>
                  <a:srgbClr val="575F6D"/>
                </a:solidFill>
              </a:rPr>
              <a:t>§ 2112; § 428 </a:t>
            </a:r>
            <a:r>
              <a:rPr lang="cs-CZ" sz="1900" u="sng" dirty="0" err="1" smtClean="0">
                <a:solidFill>
                  <a:srgbClr val="575F6D"/>
                </a:solidFill>
              </a:rPr>
              <a:t>ObchZ</a:t>
            </a:r>
            <a:r>
              <a:rPr lang="cs-CZ" sz="1900" u="sng" dirty="0" smtClean="0">
                <a:solidFill>
                  <a:srgbClr val="575F6D"/>
                </a:solidFill>
              </a:rPr>
              <a:t>; opouští se prekluze práv z vad pro pozdní oznámení vady (§ 599 </a:t>
            </a:r>
            <a:r>
              <a:rPr lang="cs-CZ" sz="1900" u="sng" dirty="0" err="1" smtClean="0">
                <a:solidFill>
                  <a:srgbClr val="575F6D"/>
                </a:solidFill>
              </a:rPr>
              <a:t>ObčZ</a:t>
            </a:r>
            <a:r>
              <a:rPr lang="cs-CZ" sz="1900" u="sng" dirty="0" smtClean="0">
                <a:solidFill>
                  <a:srgbClr val="575F6D"/>
                </a:solidFill>
              </a:rPr>
              <a:t>)</a:t>
            </a:r>
          </a:p>
          <a:p>
            <a:pPr lvl="2">
              <a:buClr>
                <a:srgbClr val="7598D9"/>
              </a:buClr>
            </a:pPr>
            <a:r>
              <a:rPr lang="cs-CZ" sz="1700" u="sng" dirty="0" smtClean="0">
                <a:solidFill>
                  <a:srgbClr val="575F6D"/>
                </a:solidFill>
              </a:rPr>
              <a:t>soud </a:t>
            </a:r>
            <a:r>
              <a:rPr lang="cs-CZ" sz="1700" u="sng" dirty="0" err="1" smtClean="0">
                <a:solidFill>
                  <a:srgbClr val="575F6D"/>
                </a:solidFill>
              </a:rPr>
              <a:t>pr</a:t>
            </a:r>
            <a:r>
              <a:rPr lang="cs-CZ" sz="1700" u="sng" dirty="0" smtClean="0">
                <a:solidFill>
                  <a:srgbClr val="575F6D"/>
                </a:solidFill>
              </a:rPr>
              <a:t>. z vady nepřizná jen k námitce P</a:t>
            </a:r>
          </a:p>
          <a:p>
            <a:pPr lvl="3">
              <a:buClr>
                <a:srgbClr val="7598D9"/>
              </a:buClr>
            </a:pPr>
            <a:r>
              <a:rPr lang="cs-CZ" sz="1500" u="sng" dirty="0" smtClean="0">
                <a:solidFill>
                  <a:srgbClr val="575F6D"/>
                </a:solidFill>
              </a:rPr>
              <a:t>x P nemá námitku, jestliže o vadách věděl nebo musel vědět v době odevzdání věci</a:t>
            </a:r>
            <a:endParaRPr lang="cs-CZ" sz="1500" u="sng" dirty="0">
              <a:solidFill>
                <a:srgbClr val="575F6D"/>
              </a:solidFill>
            </a:endParaRPr>
          </a:p>
          <a:p>
            <a:pPr marL="457200" lvl="1" indent="0">
              <a:buClr>
                <a:srgbClr val="7598D9"/>
              </a:buClr>
              <a:buNone/>
            </a:pPr>
            <a:endParaRPr lang="cs-CZ" sz="1900" dirty="0" smtClean="0">
              <a:solidFill>
                <a:srgbClr val="575F6D"/>
              </a:solidFill>
            </a:endParaRPr>
          </a:p>
          <a:p>
            <a:pPr lvl="1">
              <a:buClr>
                <a:srgbClr val="7598D9"/>
              </a:buClr>
            </a:pPr>
            <a:endParaRPr lang="cs-CZ" sz="1900" dirty="0" smtClean="0">
              <a:solidFill>
                <a:srgbClr val="575F6D"/>
              </a:solidFill>
            </a:endParaRP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316</a:t>
            </a:fld>
            <a:endParaRPr lang="cs-CZ"/>
          </a:p>
        </p:txBody>
      </p:sp>
    </p:spTree>
    <p:extLst>
      <p:ext uri="{BB962C8B-B14F-4D97-AF65-F5344CB8AC3E}">
        <p14:creationId xmlns:p14="http://schemas.microsoft.com/office/powerpoint/2010/main" val="1458404164"/>
      </p:ext>
    </p:extLst>
  </p:cSld>
  <p:clrMapOvr>
    <a:masterClrMapping/>
  </p:clrMapOvr>
  <p:timing>
    <p:tnLst>
      <p:par>
        <p:cTn id="1" dur="indefinite" restart="never" nodeType="tmRoot"/>
      </p:par>
    </p:tnLst>
  </p:timing>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4997152"/>
          </a:xfrm>
        </p:spPr>
        <p:txBody>
          <a:bodyPr>
            <a:normAutofit fontScale="85000" lnSpcReduction="20000"/>
          </a:bodyPr>
          <a:lstStyle/>
          <a:p>
            <a:r>
              <a:rPr lang="cs-CZ" dirty="0" smtClean="0"/>
              <a:t>záruka za jakost (§ 2113; obecně § 1919; § 429 </a:t>
            </a:r>
            <a:r>
              <a:rPr lang="cs-CZ" dirty="0" err="1" smtClean="0"/>
              <a:t>ObchZ</a:t>
            </a:r>
            <a:r>
              <a:rPr lang="cs-CZ" dirty="0" smtClean="0"/>
              <a:t>)</a:t>
            </a:r>
          </a:p>
          <a:p>
            <a:pPr lvl="1"/>
            <a:r>
              <a:rPr lang="cs-CZ" dirty="0" smtClean="0"/>
              <a:t>opouští se „zákonná záruka“ při prodeji zboží v SOZ (→ § 2165)</a:t>
            </a:r>
          </a:p>
          <a:p>
            <a:pPr lvl="1"/>
            <a:r>
              <a:rPr lang="cs-CZ" dirty="0" smtClean="0"/>
              <a:t>vypadla písemná forma, počítá se i s jednostranným prohlášením P</a:t>
            </a:r>
          </a:p>
          <a:p>
            <a:pPr lvl="1"/>
            <a:r>
              <a:rPr lang="cs-CZ" dirty="0" smtClean="0"/>
              <a:t>i když „smluvené“ absentuje, lze se samozřejmě odchýlit</a:t>
            </a:r>
          </a:p>
          <a:p>
            <a:pPr lvl="1"/>
            <a:r>
              <a:rPr lang="cs-CZ" dirty="0" smtClean="0"/>
              <a:t>i na jednotlivou součást věci</a:t>
            </a:r>
          </a:p>
          <a:p>
            <a:pPr lvl="1"/>
            <a:r>
              <a:rPr lang="cs-CZ" dirty="0" smtClean="0"/>
              <a:t>§ 2114; § 429 </a:t>
            </a:r>
            <a:r>
              <a:rPr lang="cs-CZ" dirty="0" err="1" smtClean="0"/>
              <a:t>ObchZ</a:t>
            </a:r>
            <a:r>
              <a:rPr lang="cs-CZ" dirty="0" smtClean="0"/>
              <a:t>; při různých záručních dobách </a:t>
            </a:r>
          </a:p>
          <a:p>
            <a:pPr lvl="2"/>
            <a:r>
              <a:rPr lang="cs-CZ" dirty="0" smtClean="0"/>
              <a:t>smlouva vs. prohlášení → nejdelší</a:t>
            </a:r>
          </a:p>
          <a:p>
            <a:pPr lvl="2"/>
            <a:r>
              <a:rPr lang="cs-CZ" dirty="0" smtClean="0"/>
              <a:t>smlouva vs. doba použitelnosti na obalu → smlouva</a:t>
            </a:r>
          </a:p>
          <a:p>
            <a:pPr lvl="1"/>
            <a:r>
              <a:rPr lang="cs-CZ" dirty="0" smtClean="0"/>
              <a:t>§ 2115; § 430 </a:t>
            </a:r>
            <a:r>
              <a:rPr lang="cs-CZ" dirty="0" err="1" smtClean="0"/>
              <a:t>ObchZ</a:t>
            </a:r>
            <a:r>
              <a:rPr lang="cs-CZ" dirty="0" smtClean="0"/>
              <a:t> + § 621 SOZ (uvedení do provozu)</a:t>
            </a:r>
          </a:p>
          <a:p>
            <a:pPr lvl="1"/>
            <a:r>
              <a:rPr lang="cs-CZ" dirty="0" smtClean="0"/>
              <a:t>§ 2116; § 431 </a:t>
            </a:r>
            <a:r>
              <a:rPr lang="cs-CZ" dirty="0" err="1" smtClean="0"/>
              <a:t>ObchZ</a:t>
            </a:r>
            <a:endParaRPr lang="cs-CZ" dirty="0" smtClean="0"/>
          </a:p>
          <a:p>
            <a:r>
              <a:rPr lang="cs-CZ" dirty="0"/>
              <a:t>povinnosti kupujícího</a:t>
            </a:r>
          </a:p>
          <a:p>
            <a:pPr lvl="1"/>
            <a:r>
              <a:rPr lang="cs-CZ" dirty="0"/>
              <a:t>§ 2118; § 447 </a:t>
            </a:r>
            <a:r>
              <a:rPr lang="cs-CZ" dirty="0" err="1"/>
              <a:t>ObchZ</a:t>
            </a:r>
            <a:endParaRPr lang="cs-CZ" dirty="0"/>
          </a:p>
          <a:p>
            <a:pPr lvl="1"/>
            <a:r>
              <a:rPr lang="cs-CZ" dirty="0"/>
              <a:t>§ 2119/1; § 450/3 </a:t>
            </a:r>
            <a:r>
              <a:rPr lang="cs-CZ" dirty="0" err="1"/>
              <a:t>ObchZ</a:t>
            </a:r>
            <a:endParaRPr lang="cs-CZ" dirty="0"/>
          </a:p>
          <a:p>
            <a:pPr lvl="1"/>
            <a:r>
              <a:rPr lang="cs-CZ" dirty="0"/>
              <a:t>§ 2119/2; § 448/3 </a:t>
            </a:r>
            <a:r>
              <a:rPr lang="cs-CZ" dirty="0" err="1"/>
              <a:t>ObchZ</a:t>
            </a:r>
            <a:endParaRPr lang="cs-CZ" dirty="0"/>
          </a:p>
          <a:p>
            <a:pPr lvl="1"/>
            <a:r>
              <a:rPr lang="cs-CZ" dirty="0"/>
              <a:t>§ 2120/1; § 462 </a:t>
            </a:r>
            <a:r>
              <a:rPr lang="cs-CZ" dirty="0" err="1"/>
              <a:t>ObchZ</a:t>
            </a:r>
            <a:endParaRPr lang="cs-CZ" dirty="0"/>
          </a:p>
          <a:p>
            <a:pPr lvl="2"/>
            <a:r>
              <a:rPr lang="cs-CZ" strike="dblStrike" dirty="0"/>
              <a:t>v případech, kdy dodání zboží a zaplacení kupní ceny se má uskutečnit současně</a:t>
            </a:r>
          </a:p>
          <a:p>
            <a:pPr lvl="1"/>
            <a:r>
              <a:rPr lang="cs-CZ" dirty="0"/>
              <a:t>§ 2120/2; § 463 </a:t>
            </a:r>
            <a:r>
              <a:rPr lang="cs-CZ" dirty="0" err="1"/>
              <a:t>ObchZ</a:t>
            </a:r>
            <a:endParaRPr lang="cs-CZ" dirty="0"/>
          </a:p>
          <a:p>
            <a:pPr lvl="1"/>
            <a:r>
              <a:rPr lang="cs-CZ" dirty="0"/>
              <a:t>§ 2120/3; § 462 a § 463 </a:t>
            </a:r>
            <a:r>
              <a:rPr lang="cs-CZ" dirty="0" err="1"/>
              <a:t>ObchZ</a:t>
            </a:r>
            <a:r>
              <a:rPr lang="cs-CZ" dirty="0"/>
              <a:t> (uchování věci)</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317</a:t>
            </a:fld>
            <a:endParaRPr lang="cs-CZ"/>
          </a:p>
        </p:txBody>
      </p:sp>
    </p:spTree>
    <p:extLst>
      <p:ext uri="{BB962C8B-B14F-4D97-AF65-F5344CB8AC3E}">
        <p14:creationId xmlns:p14="http://schemas.microsoft.com/office/powerpoint/2010/main" val="4046197140"/>
      </p:ext>
    </p:extLst>
  </p:cSld>
  <p:clrMapOvr>
    <a:masterClrMapping/>
  </p:clrMapOvr>
  <p:timing>
    <p:tnLst>
      <p:par>
        <p:cTn id="1" dur="indefinite" restart="never" nodeType="tmRoot"/>
      </p:par>
    </p:tnLst>
  </p:timing>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4997152"/>
          </a:xfrm>
        </p:spPr>
        <p:txBody>
          <a:bodyPr>
            <a:normAutofit/>
          </a:bodyPr>
          <a:lstStyle/>
          <a:p>
            <a:r>
              <a:rPr lang="cs-CZ" dirty="0" smtClean="0"/>
              <a:t>nebezpečí škody na věci</a:t>
            </a:r>
          </a:p>
          <a:p>
            <a:pPr lvl="1"/>
            <a:r>
              <a:rPr lang="cs-CZ" dirty="0" smtClean="0"/>
              <a:t>§ 2121; </a:t>
            </a:r>
            <a:r>
              <a:rPr lang="cs-CZ" dirty="0"/>
              <a:t>§ </a:t>
            </a:r>
            <a:r>
              <a:rPr lang="cs-CZ" dirty="0" smtClean="0"/>
              <a:t>455 </a:t>
            </a:r>
            <a:r>
              <a:rPr lang="cs-CZ" dirty="0" err="1" smtClean="0"/>
              <a:t>ObchZ</a:t>
            </a:r>
            <a:endParaRPr lang="cs-CZ" dirty="0"/>
          </a:p>
          <a:p>
            <a:pPr lvl="1"/>
            <a:r>
              <a:rPr lang="cs-CZ" dirty="0" smtClean="0"/>
              <a:t>§ 2122; </a:t>
            </a:r>
            <a:r>
              <a:rPr lang="cs-CZ" dirty="0"/>
              <a:t>§ </a:t>
            </a:r>
            <a:r>
              <a:rPr lang="cs-CZ" dirty="0" smtClean="0"/>
              <a:t>456 </a:t>
            </a:r>
            <a:r>
              <a:rPr lang="cs-CZ" dirty="0" err="1" smtClean="0"/>
              <a:t>ObchZ</a:t>
            </a:r>
            <a:endParaRPr lang="cs-CZ" dirty="0" smtClean="0"/>
          </a:p>
          <a:p>
            <a:pPr lvl="2"/>
            <a:r>
              <a:rPr lang="cs-CZ" dirty="0"/>
              <a:t>Má-li kupující převzít věc od třetí osoby, přechází na něho nebezpečí škody okamžikem, kdy mohl s věcí nakládat, ne však dříve než v době určené jako čas plnění</a:t>
            </a:r>
            <a:r>
              <a:rPr lang="cs-CZ" dirty="0" smtClean="0"/>
              <a:t>.</a:t>
            </a:r>
            <a:endParaRPr lang="cs-CZ" dirty="0"/>
          </a:p>
          <a:p>
            <a:pPr lvl="1"/>
            <a:r>
              <a:rPr lang="cs-CZ" dirty="0" smtClean="0"/>
              <a:t>§ 2123; § 457 a § 460 </a:t>
            </a:r>
            <a:r>
              <a:rPr lang="cs-CZ" dirty="0" err="1" smtClean="0"/>
              <a:t>ObchZ</a:t>
            </a:r>
            <a:endParaRPr lang="cs-CZ" dirty="0" smtClean="0"/>
          </a:p>
          <a:p>
            <a:pPr lvl="1"/>
            <a:r>
              <a:rPr lang="cs-CZ" dirty="0"/>
              <a:t>§ </a:t>
            </a:r>
            <a:r>
              <a:rPr lang="cs-CZ" dirty="0" smtClean="0"/>
              <a:t>2124; </a:t>
            </a:r>
            <a:r>
              <a:rPr lang="cs-CZ" dirty="0"/>
              <a:t>§ </a:t>
            </a:r>
            <a:r>
              <a:rPr lang="cs-CZ" dirty="0" smtClean="0"/>
              <a:t>458 </a:t>
            </a:r>
            <a:r>
              <a:rPr lang="cs-CZ" dirty="0" err="1" smtClean="0"/>
              <a:t>ObchZ</a:t>
            </a:r>
            <a:endParaRPr lang="cs-CZ" dirty="0" smtClean="0"/>
          </a:p>
          <a:p>
            <a:pPr lvl="2"/>
            <a:r>
              <a:rPr lang="cs-CZ" dirty="0"/>
              <a:t>Nebezpečí škody na věci určené podle druhu nepřejde na kupujícího, který věc nepřevzal, dříve </a:t>
            </a:r>
            <a:r>
              <a:rPr lang="cs-CZ" u="sng" dirty="0"/>
              <a:t>než věc bude pro účel smlouvy dostatečně oddělena a odlišena od jiných věcí téhož druhu.</a:t>
            </a:r>
            <a:endParaRPr lang="cs-CZ" u="sng" dirty="0" smtClean="0"/>
          </a:p>
          <a:p>
            <a:pPr lvl="1"/>
            <a:r>
              <a:rPr lang="cs-CZ" dirty="0" smtClean="0"/>
              <a:t>§ 2125; § 461 </a:t>
            </a:r>
            <a:r>
              <a:rPr lang="cs-CZ" dirty="0" err="1" smtClean="0"/>
              <a:t>ObchZ</a:t>
            </a:r>
            <a:endParaRPr lang="cs-CZ" dirty="0" smtClean="0"/>
          </a:p>
          <a:p>
            <a:r>
              <a:rPr lang="cs-CZ" dirty="0" smtClean="0"/>
              <a:t>svépomocný prodej (tedy nepůjde o nabytí od </a:t>
            </a:r>
            <a:r>
              <a:rPr lang="cs-CZ" dirty="0" err="1" smtClean="0"/>
              <a:t>neopr</a:t>
            </a:r>
            <a:r>
              <a:rPr lang="cs-CZ" dirty="0" smtClean="0"/>
              <a:t>.)</a:t>
            </a:r>
          </a:p>
          <a:p>
            <a:pPr lvl="1"/>
            <a:r>
              <a:rPr lang="cs-CZ" dirty="0" smtClean="0"/>
              <a:t>§ 2126; § 466 a § 467 </a:t>
            </a:r>
            <a:r>
              <a:rPr lang="cs-CZ" dirty="0" err="1" smtClean="0"/>
              <a:t>ObchZ</a:t>
            </a:r>
            <a:r>
              <a:rPr lang="cs-CZ" dirty="0" smtClean="0"/>
              <a:t>; zjednodušeno a reformulováno</a:t>
            </a:r>
          </a:p>
          <a:p>
            <a:pPr lvl="1"/>
            <a:endParaRPr lang="cs-CZ" dirty="0"/>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318</a:t>
            </a:fld>
            <a:endParaRPr lang="cs-CZ"/>
          </a:p>
        </p:txBody>
      </p:sp>
    </p:spTree>
    <p:extLst>
      <p:ext uri="{BB962C8B-B14F-4D97-AF65-F5344CB8AC3E}">
        <p14:creationId xmlns:p14="http://schemas.microsoft.com/office/powerpoint/2010/main" val="1020683465"/>
      </p:ext>
    </p:extLst>
  </p:cSld>
  <p:clrMapOvr>
    <a:masterClrMapping/>
  </p:clrMapOvr>
  <p:timing>
    <p:tnLst>
      <p:par>
        <p:cTn id="1" dur="indefinite" restart="never" nodeType="tmRoot"/>
      </p:par>
    </p:tnLst>
  </p:timing>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Koupě </a:t>
            </a:r>
            <a:r>
              <a:rPr lang="cs-CZ" dirty="0" smtClean="0"/>
              <a:t>nemovité </a:t>
            </a:r>
            <a:r>
              <a:rPr lang="cs-CZ" dirty="0"/>
              <a:t>věci</a:t>
            </a:r>
          </a:p>
        </p:txBody>
      </p:sp>
      <p:sp>
        <p:nvSpPr>
          <p:cNvPr id="3" name="Zástupný symbol pro obsah 2"/>
          <p:cNvSpPr>
            <a:spLocks noGrp="1"/>
          </p:cNvSpPr>
          <p:nvPr>
            <p:ph idx="1"/>
          </p:nvPr>
        </p:nvSpPr>
        <p:spPr>
          <a:xfrm>
            <a:off x="457200" y="1600200"/>
            <a:ext cx="8229600" cy="5069160"/>
          </a:xfrm>
        </p:spPr>
        <p:txBody>
          <a:bodyPr>
            <a:normAutofit fontScale="85000" lnSpcReduction="10000"/>
          </a:bodyPr>
          <a:lstStyle/>
          <a:p>
            <a:r>
              <a:rPr lang="cs-CZ" dirty="0" smtClean="0"/>
              <a:t>koupě nemovité věci</a:t>
            </a:r>
          </a:p>
          <a:p>
            <a:pPr lvl="1"/>
            <a:r>
              <a:rPr lang="cs-CZ" dirty="0" smtClean="0"/>
              <a:t>písemná forma § 560, 561/2</a:t>
            </a:r>
          </a:p>
          <a:p>
            <a:pPr lvl="2"/>
            <a:r>
              <a:rPr lang="cs-CZ" dirty="0" smtClean="0"/>
              <a:t>pro některá vedlejší ujednání přípustná i jiná forma (§ 2128/1/V2), nemají-li být právy věcnými</a:t>
            </a:r>
          </a:p>
          <a:p>
            <a:pPr lvl="3"/>
            <a:r>
              <a:rPr lang="cs-CZ" dirty="0"/>
              <a:t>o výhradě vlastnického práva</a:t>
            </a:r>
            <a:r>
              <a:rPr lang="cs-CZ" dirty="0" smtClean="0"/>
              <a:t>,</a:t>
            </a:r>
          </a:p>
          <a:p>
            <a:pPr lvl="3"/>
            <a:r>
              <a:rPr lang="cs-CZ" dirty="0" smtClean="0"/>
              <a:t>o </a:t>
            </a:r>
            <a:r>
              <a:rPr lang="cs-CZ" dirty="0"/>
              <a:t>právu zpětné </a:t>
            </a:r>
            <a:r>
              <a:rPr lang="cs-CZ" dirty="0" smtClean="0"/>
              <a:t>koupě</a:t>
            </a:r>
          </a:p>
          <a:p>
            <a:pPr lvl="3"/>
            <a:r>
              <a:rPr lang="cs-CZ" dirty="0" smtClean="0"/>
              <a:t>o </a:t>
            </a:r>
            <a:r>
              <a:rPr lang="cs-CZ" dirty="0"/>
              <a:t>zákazu zcizení nebo </a:t>
            </a:r>
            <a:r>
              <a:rPr lang="cs-CZ" dirty="0" smtClean="0"/>
              <a:t>zatížení</a:t>
            </a:r>
          </a:p>
          <a:p>
            <a:pPr lvl="3"/>
            <a:r>
              <a:rPr lang="cs-CZ" dirty="0" smtClean="0"/>
              <a:t>o </a:t>
            </a:r>
            <a:r>
              <a:rPr lang="cs-CZ" dirty="0"/>
              <a:t>výhradě předkupního </a:t>
            </a:r>
            <a:r>
              <a:rPr lang="cs-CZ" dirty="0" smtClean="0"/>
              <a:t>práva</a:t>
            </a:r>
          </a:p>
          <a:p>
            <a:pPr lvl="3"/>
            <a:r>
              <a:rPr lang="cs-CZ" dirty="0" smtClean="0"/>
              <a:t>výhradě </a:t>
            </a:r>
            <a:r>
              <a:rPr lang="cs-CZ" dirty="0"/>
              <a:t>lepšího kupce</a:t>
            </a:r>
            <a:r>
              <a:rPr lang="cs-CZ" dirty="0" smtClean="0"/>
              <a:t>,</a:t>
            </a:r>
          </a:p>
          <a:p>
            <a:pPr lvl="3"/>
            <a:r>
              <a:rPr lang="cs-CZ" dirty="0" smtClean="0"/>
              <a:t>ujednání </a:t>
            </a:r>
            <a:r>
              <a:rPr lang="cs-CZ" dirty="0"/>
              <a:t>o koupi na </a:t>
            </a:r>
            <a:r>
              <a:rPr lang="cs-CZ" dirty="0" smtClean="0"/>
              <a:t>zkoušku</a:t>
            </a:r>
          </a:p>
          <a:p>
            <a:pPr lvl="2"/>
            <a:r>
              <a:rPr lang="cs-CZ" dirty="0" smtClean="0"/>
              <a:t>mají-li být právy věcnými, pak</a:t>
            </a:r>
          </a:p>
          <a:p>
            <a:pPr lvl="3"/>
            <a:r>
              <a:rPr lang="cs-CZ" dirty="0" smtClean="0"/>
              <a:t>písemně (§ 560, 561/2)</a:t>
            </a:r>
          </a:p>
          <a:p>
            <a:pPr lvl="3"/>
            <a:r>
              <a:rPr lang="cs-CZ" dirty="0" smtClean="0"/>
              <a:t>vznik až zápisem do VS (§ 2128/2)</a:t>
            </a:r>
          </a:p>
          <a:p>
            <a:pPr lvl="1"/>
            <a:r>
              <a:rPr lang="cs-CZ" dirty="0" err="1" smtClean="0"/>
              <a:t>spec</a:t>
            </a:r>
            <a:r>
              <a:rPr lang="cs-CZ" dirty="0" smtClean="0"/>
              <a:t>. </a:t>
            </a:r>
            <a:r>
              <a:rPr lang="cs-CZ" dirty="0" err="1" smtClean="0"/>
              <a:t>ust</a:t>
            </a:r>
            <a:r>
              <a:rPr lang="cs-CZ" dirty="0" smtClean="0"/>
              <a:t>. o </a:t>
            </a:r>
            <a:r>
              <a:rPr lang="cs-CZ" dirty="0" err="1" smtClean="0"/>
              <a:t>pr</a:t>
            </a:r>
            <a:r>
              <a:rPr lang="cs-CZ" dirty="0" smtClean="0"/>
              <a:t>. z vad</a:t>
            </a:r>
          </a:p>
          <a:p>
            <a:pPr lvl="2"/>
            <a:r>
              <a:rPr lang="cs-CZ" dirty="0" smtClean="0"/>
              <a:t>nemá-li pozemek výměru (§ 2129/1)</a:t>
            </a:r>
          </a:p>
          <a:p>
            <a:pPr lvl="3"/>
            <a:r>
              <a:rPr lang="cs-CZ" dirty="0" smtClean="0"/>
              <a:t>sjednanou → přiměřená sleva z KC</a:t>
            </a:r>
          </a:p>
          <a:p>
            <a:pPr lvl="3"/>
            <a:r>
              <a:rPr lang="cs-CZ" dirty="0" smtClean="0"/>
              <a:t>zapsanou do VS → </a:t>
            </a:r>
            <a:r>
              <a:rPr lang="cs-CZ" dirty="0"/>
              <a:t>přiměřená </a:t>
            </a:r>
            <a:r>
              <a:rPr lang="cs-CZ" dirty="0" smtClean="0"/>
              <a:t>sleva z KC, jen bylo-li to ujednáno</a:t>
            </a:r>
          </a:p>
          <a:p>
            <a:pPr lvl="2"/>
            <a:r>
              <a:rPr lang="cs-CZ" dirty="0" smtClean="0"/>
              <a:t>skrytou vadu stavby spojené se zemí pevným základem oznámit 5 let od nabytí (/2)</a:t>
            </a:r>
          </a:p>
          <a:p>
            <a:pPr lvl="3"/>
            <a:r>
              <a:rPr lang="cs-CZ" dirty="0"/>
              <a:t>soud </a:t>
            </a:r>
            <a:r>
              <a:rPr lang="cs-CZ" dirty="0" err="1"/>
              <a:t>pr</a:t>
            </a:r>
            <a:r>
              <a:rPr lang="cs-CZ" dirty="0"/>
              <a:t>. z vady nepřizná jen k námitce P</a:t>
            </a:r>
          </a:p>
          <a:p>
            <a:pPr lvl="4"/>
            <a:r>
              <a:rPr lang="cs-CZ" dirty="0"/>
              <a:t>x P nemá námitku, jestliže o vadách věděl nebo musel vědět v době odevzdání </a:t>
            </a:r>
            <a:r>
              <a:rPr lang="cs-CZ" dirty="0" smtClean="0"/>
              <a:t>věci</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319</a:t>
            </a:fld>
            <a:endParaRPr lang="cs-CZ"/>
          </a:p>
        </p:txBody>
      </p:sp>
    </p:spTree>
    <p:extLst>
      <p:ext uri="{BB962C8B-B14F-4D97-AF65-F5344CB8AC3E}">
        <p14:creationId xmlns:p14="http://schemas.microsoft.com/office/powerpoint/2010/main" val="22326454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PDV „normálnosti“ osoby (§ 4/1)</a:t>
            </a:r>
          </a:p>
          <a:p>
            <a:pPr lvl="1"/>
            <a:r>
              <a:rPr lang="cs-CZ" dirty="0" smtClean="0"/>
              <a:t>i právnická? i stát?</a:t>
            </a:r>
          </a:p>
          <a:p>
            <a:r>
              <a:rPr lang="cs-CZ" dirty="0" smtClean="0"/>
              <a:t>vědomost a pochybnost (</a:t>
            </a:r>
            <a:r>
              <a:rPr lang="cs-CZ" dirty="0"/>
              <a:t>§ </a:t>
            </a:r>
            <a:r>
              <a:rPr lang="cs-CZ" dirty="0" smtClean="0"/>
              <a:t>4/2)</a:t>
            </a:r>
          </a:p>
          <a:p>
            <a:pPr lvl="1"/>
            <a:r>
              <a:rPr lang="cs-CZ" dirty="0" smtClean="0"/>
              <a:t>vědomost (pochybnost), </a:t>
            </a:r>
            <a:r>
              <a:rPr lang="cs-CZ" dirty="0"/>
              <a:t>jakou si důvodně osvojí osoba případu znalá při zvážení okolností, které jí musely být v jejím postavení </a:t>
            </a:r>
            <a:r>
              <a:rPr lang="cs-CZ" dirty="0" smtClean="0"/>
              <a:t>zřejmé</a:t>
            </a:r>
          </a:p>
          <a:p>
            <a:pPr lvl="2"/>
            <a:r>
              <a:rPr lang="cs-CZ" dirty="0" smtClean="0"/>
              <a:t>údaje ve VR (§ 121/2)</a:t>
            </a:r>
          </a:p>
          <a:p>
            <a:pPr lvl="2"/>
            <a:r>
              <a:rPr lang="cs-CZ" dirty="0" smtClean="0"/>
              <a:t>v NOZ: „o nichž ví“</a:t>
            </a:r>
          </a:p>
          <a:p>
            <a:r>
              <a:rPr lang="cs-CZ" dirty="0" smtClean="0"/>
              <a:t>odborný výkon příslušníka povolání nebo stavu (§ 5)</a:t>
            </a:r>
          </a:p>
          <a:p>
            <a:pPr lvl="1"/>
            <a:r>
              <a:rPr lang="cs-CZ" dirty="0" smtClean="0"/>
              <a:t>odborná péče → x NŠ § 2950 + § 2953/2</a:t>
            </a:r>
          </a:p>
          <a:p>
            <a:pPr lvl="1"/>
            <a:r>
              <a:rPr lang="cs-CZ" dirty="0" smtClean="0"/>
              <a:t>stav (student LF, voják v záloze)</a:t>
            </a:r>
          </a:p>
          <a:p>
            <a:pPr lvl="1"/>
            <a:r>
              <a:rPr lang="cs-CZ" dirty="0" smtClean="0"/>
              <a:t>nedostatek oprávnění (§ 5/2; ? §1/1 V2?)</a:t>
            </a:r>
            <a:endParaRPr lang="cs-CZ" dirty="0"/>
          </a:p>
          <a:p>
            <a:r>
              <a:rPr lang="cs-CZ" dirty="0" smtClean="0"/>
              <a:t>osoby (FO i </a:t>
            </a:r>
            <a:r>
              <a:rPr lang="cs-CZ" dirty="0"/>
              <a:t>PO) jsou </a:t>
            </a:r>
            <a:r>
              <a:rPr lang="cs-CZ" dirty="0" smtClean="0"/>
              <a:t>(§ 2974; § 3024/1)</a:t>
            </a:r>
          </a:p>
          <a:p>
            <a:pPr lvl="1"/>
            <a:r>
              <a:rPr lang="cs-CZ" dirty="0" smtClean="0"/>
              <a:t>české</a:t>
            </a:r>
          </a:p>
          <a:p>
            <a:pPr lvl="1"/>
            <a:r>
              <a:rPr lang="cs-CZ" dirty="0" smtClean="0"/>
              <a:t>zahraniční</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32</a:t>
            </a:fld>
            <a:endParaRPr lang="cs-CZ"/>
          </a:p>
        </p:txBody>
      </p:sp>
    </p:spTree>
    <p:extLst>
      <p:ext uri="{BB962C8B-B14F-4D97-AF65-F5344CB8AC3E}">
        <p14:creationId xmlns:p14="http://schemas.microsoft.com/office/powerpoint/2010/main" val="777890044"/>
      </p:ext>
    </p:extLst>
  </p:cSld>
  <p:clrMapOvr>
    <a:masterClrMapping/>
  </p:clrMapOvr>
  <p:timing>
    <p:tnLst>
      <p:par>
        <p:cTn id="1" dur="indefinite" restart="never" nodeType="tmRoot"/>
      </p:par>
    </p:tnLst>
  </p:timing>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lvl="1"/>
            <a:r>
              <a:rPr lang="cs-CZ" dirty="0" smtClean="0"/>
              <a:t>je-li ujednáno, kdy má kupující převzít</a:t>
            </a:r>
          </a:p>
          <a:p>
            <a:pPr lvl="2"/>
            <a:r>
              <a:rPr lang="cs-CZ" dirty="0" smtClean="0"/>
              <a:t>náleží od té doby K plody a užitky</a:t>
            </a:r>
          </a:p>
          <a:p>
            <a:pPr lvl="2"/>
            <a:r>
              <a:rPr lang="cs-CZ" dirty="0" smtClean="0"/>
              <a:t>v té době přejde nebezpečí škody na K</a:t>
            </a:r>
          </a:p>
          <a:p>
            <a:pPr lvl="1"/>
            <a:r>
              <a:rPr lang="cs-CZ" dirty="0" smtClean="0"/>
              <a:t>přiměřeně </a:t>
            </a:r>
            <a:r>
              <a:rPr lang="cs-CZ" dirty="0"/>
              <a:t>se použijí </a:t>
            </a:r>
            <a:r>
              <a:rPr lang="cs-CZ" dirty="0" err="1"/>
              <a:t>ust</a:t>
            </a:r>
            <a:r>
              <a:rPr lang="cs-CZ" dirty="0"/>
              <a:t>. o koupi movitých věcí (§ 2131</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320</a:t>
            </a:fld>
            <a:endParaRPr lang="cs-CZ"/>
          </a:p>
        </p:txBody>
      </p:sp>
    </p:spTree>
    <p:extLst>
      <p:ext uri="{BB962C8B-B14F-4D97-AF65-F5344CB8AC3E}">
        <p14:creationId xmlns:p14="http://schemas.microsoft.com/office/powerpoint/2010/main" val="2787575436"/>
      </p:ext>
    </p:extLst>
  </p:cSld>
  <p:clrMapOvr>
    <a:masterClrMapping/>
  </p:clrMapOvr>
  <p:timing>
    <p:tnLst>
      <p:par>
        <p:cTn id="1" dur="indefinite" restart="never" nodeType="tmRoot"/>
      </p:par>
    </p:tnLst>
  </p:timing>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400" dirty="0" smtClean="0"/>
              <a:t>Vedlejší ujednání při kupní smlouvě</a:t>
            </a:r>
            <a:endParaRPr lang="cs-CZ" sz="4400" dirty="0"/>
          </a:p>
        </p:txBody>
      </p:sp>
      <p:sp>
        <p:nvSpPr>
          <p:cNvPr id="3" name="Zástupný symbol pro obsah 2"/>
          <p:cNvSpPr>
            <a:spLocks noGrp="1"/>
          </p:cNvSpPr>
          <p:nvPr>
            <p:ph idx="1"/>
          </p:nvPr>
        </p:nvSpPr>
        <p:spPr>
          <a:xfrm>
            <a:off x="457200" y="1600200"/>
            <a:ext cx="8229600" cy="4853136"/>
          </a:xfrm>
        </p:spPr>
        <p:txBody>
          <a:bodyPr>
            <a:normAutofit fontScale="92500" lnSpcReduction="10000"/>
          </a:bodyPr>
          <a:lstStyle/>
          <a:p>
            <a:r>
              <a:rPr lang="cs-CZ" dirty="0" smtClean="0"/>
              <a:t>výhrada vlastnického práva (§ 2132 </a:t>
            </a:r>
            <a:r>
              <a:rPr lang="cs-CZ" dirty="0" err="1" smtClean="0"/>
              <a:t>an</a:t>
            </a:r>
            <a:r>
              <a:rPr lang="cs-CZ" dirty="0" smtClean="0"/>
              <a:t>.; § 601 SOZ; § 445 </a:t>
            </a:r>
            <a:r>
              <a:rPr lang="cs-CZ" dirty="0" err="1" smtClean="0"/>
              <a:t>ObchZ</a:t>
            </a:r>
            <a:r>
              <a:rPr lang="cs-CZ" dirty="0" smtClean="0"/>
              <a:t>; </a:t>
            </a:r>
            <a:r>
              <a:rPr lang="cs-CZ" dirty="0" err="1"/>
              <a:t>pactum</a:t>
            </a:r>
            <a:r>
              <a:rPr lang="cs-CZ" dirty="0"/>
              <a:t> </a:t>
            </a:r>
            <a:r>
              <a:rPr lang="cs-CZ" dirty="0" err="1"/>
              <a:t>reservati</a:t>
            </a:r>
            <a:r>
              <a:rPr lang="cs-CZ" dirty="0"/>
              <a:t> dominii</a:t>
            </a:r>
            <a:r>
              <a:rPr lang="cs-CZ" dirty="0" smtClean="0"/>
              <a:t>)</a:t>
            </a:r>
          </a:p>
          <a:p>
            <a:pPr lvl="1"/>
            <a:r>
              <a:rPr lang="cs-CZ" dirty="0" smtClean="0"/>
              <a:t>ujednání nebo jednostranné PJ?</a:t>
            </a:r>
          </a:p>
          <a:p>
            <a:pPr lvl="1"/>
            <a:r>
              <a:rPr lang="cs-CZ" dirty="0" smtClean="0"/>
              <a:t>K se stane V až úplným zaplacením KC (PDV)</a:t>
            </a:r>
          </a:p>
          <a:p>
            <a:pPr lvl="2"/>
            <a:r>
              <a:rPr lang="cs-CZ" dirty="0"/>
              <a:t>→ </a:t>
            </a:r>
            <a:r>
              <a:rPr lang="cs-CZ" dirty="0" smtClean="0"/>
              <a:t>lze vázat i na jinou skutečnost</a:t>
            </a:r>
          </a:p>
          <a:p>
            <a:pPr lvl="1"/>
            <a:r>
              <a:rPr lang="cs-CZ" u="sng" dirty="0" smtClean="0"/>
              <a:t>lze i k nemovitosti</a:t>
            </a:r>
          </a:p>
          <a:p>
            <a:pPr lvl="1"/>
            <a:r>
              <a:rPr lang="cs-CZ" dirty="0" smtClean="0"/>
              <a:t>nebezpečí škody přechází již převzetím</a:t>
            </a:r>
          </a:p>
          <a:p>
            <a:pPr lvl="1"/>
            <a:r>
              <a:rPr lang="cs-CZ" u="sng" dirty="0" smtClean="0"/>
              <a:t>prodlení K se splátkou do 10% KC nezakládá samo o sobě </a:t>
            </a:r>
            <a:r>
              <a:rPr lang="cs-CZ" u="sng" dirty="0" err="1" smtClean="0"/>
              <a:t>pr</a:t>
            </a:r>
            <a:r>
              <a:rPr lang="cs-CZ" u="sng" dirty="0" smtClean="0"/>
              <a:t>. P odstoupit, pokud K splátku zaplatí nejpozději ve splatnosti následující splátky (§ 2133; obecně § 1977)</a:t>
            </a:r>
          </a:p>
          <a:p>
            <a:pPr lvl="2"/>
            <a:r>
              <a:rPr lang="cs-CZ" dirty="0" smtClean="0"/>
              <a:t>srov. i § 1931 (ztráta výhody splátek)</a:t>
            </a:r>
          </a:p>
          <a:p>
            <a:pPr lvl="1"/>
            <a:r>
              <a:rPr lang="cs-CZ" u="sng" dirty="0" smtClean="0"/>
              <a:t>účinky ohledně věci (§ 2134)</a:t>
            </a:r>
            <a:endParaRPr lang="cs-CZ" u="sng" dirty="0"/>
          </a:p>
          <a:p>
            <a:pPr lvl="2"/>
            <a:r>
              <a:rPr lang="cs-CZ" dirty="0" smtClean="0"/>
              <a:t>zapsané do VS vůči T→ zápisem</a:t>
            </a:r>
          </a:p>
          <a:p>
            <a:pPr lvl="2"/>
            <a:r>
              <a:rPr lang="cs-CZ" dirty="0" smtClean="0"/>
              <a:t>jiné </a:t>
            </a:r>
            <a:r>
              <a:rPr lang="cs-CZ" dirty="0"/>
              <a:t>vůči věřitelům K </a:t>
            </a:r>
            <a:r>
              <a:rPr lang="cs-CZ" dirty="0" smtClean="0"/>
              <a:t>→ bylo-li pořízeno ve formě</a:t>
            </a:r>
          </a:p>
          <a:p>
            <a:pPr lvl="3"/>
            <a:r>
              <a:rPr lang="cs-CZ" dirty="0" smtClean="0"/>
              <a:t>veřejné listiny</a:t>
            </a:r>
          </a:p>
          <a:p>
            <a:pPr lvl="3"/>
            <a:r>
              <a:rPr lang="cs-CZ" dirty="0" smtClean="0"/>
              <a:t>písemně ode dne ověření podpisů (x </a:t>
            </a:r>
            <a:r>
              <a:rPr lang="cs-CZ" dirty="0"/>
              <a:t>582/1)</a:t>
            </a:r>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321</a:t>
            </a:fld>
            <a:endParaRPr lang="cs-CZ"/>
          </a:p>
        </p:txBody>
      </p:sp>
    </p:spTree>
    <p:extLst>
      <p:ext uri="{BB962C8B-B14F-4D97-AF65-F5344CB8AC3E}">
        <p14:creationId xmlns:p14="http://schemas.microsoft.com/office/powerpoint/2010/main" val="1682255690"/>
      </p:ext>
    </p:extLst>
  </p:cSld>
  <p:clrMapOvr>
    <a:masterClrMapping/>
  </p:clrMapOvr>
  <p:timing>
    <p:tnLst>
      <p:par>
        <p:cTn id="1" dur="indefinite" restart="never" nodeType="tmRoot"/>
      </p:par>
    </p:tnLst>
  </p:timing>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4781128"/>
          </a:xfrm>
        </p:spPr>
        <p:txBody>
          <a:bodyPr>
            <a:normAutofit fontScale="85000" lnSpcReduction="20000"/>
          </a:bodyPr>
          <a:lstStyle/>
          <a:p>
            <a:r>
              <a:rPr lang="cs-CZ" dirty="0"/>
              <a:t>výhrada zpětné </a:t>
            </a:r>
            <a:r>
              <a:rPr lang="cs-CZ" dirty="0" smtClean="0"/>
              <a:t>koupě (§ 2135; § 607-609 SOZ; </a:t>
            </a:r>
            <a:r>
              <a:rPr lang="cs-CZ" dirty="0" err="1" smtClean="0"/>
              <a:t>pactum</a:t>
            </a:r>
            <a:r>
              <a:rPr lang="cs-CZ" dirty="0" smtClean="0"/>
              <a:t> de </a:t>
            </a:r>
            <a:r>
              <a:rPr lang="cs-CZ" dirty="0" err="1" smtClean="0"/>
              <a:t>retroemendo</a:t>
            </a:r>
            <a:r>
              <a:rPr lang="cs-CZ" dirty="0" smtClean="0"/>
              <a:t>)</a:t>
            </a:r>
          </a:p>
          <a:p>
            <a:pPr lvl="1"/>
            <a:r>
              <a:rPr lang="cs-CZ" dirty="0" smtClean="0"/>
              <a:t>K na požádání </a:t>
            </a:r>
            <a:r>
              <a:rPr lang="cs-CZ" dirty="0" err="1" smtClean="0"/>
              <a:t>pov</a:t>
            </a:r>
            <a:r>
              <a:rPr lang="cs-CZ" dirty="0" smtClean="0"/>
              <a:t>. převést zpět P a P vrátit KC (ujednají se tak vlastně 2 KS s výměnou postavení stran; druhá KS s odkládací podmínkou požádání P)</a:t>
            </a:r>
          </a:p>
          <a:p>
            <a:pPr lvl="2"/>
            <a:r>
              <a:rPr lang="cs-CZ" dirty="0" smtClean="0"/>
              <a:t>plody a užitky si ponechají</a:t>
            </a:r>
          </a:p>
          <a:p>
            <a:pPr lvl="2"/>
            <a:r>
              <a:rPr lang="cs-CZ" dirty="0" smtClean="0"/>
              <a:t>lze sjednat i jinou cenu</a:t>
            </a:r>
          </a:p>
          <a:p>
            <a:pPr lvl="1"/>
            <a:r>
              <a:rPr lang="cs-CZ" u="sng" dirty="0" smtClean="0"/>
              <a:t>lze </a:t>
            </a:r>
            <a:r>
              <a:rPr lang="cs-CZ" u="sng" dirty="0"/>
              <a:t>i k </a:t>
            </a:r>
            <a:r>
              <a:rPr lang="cs-CZ" u="sng" dirty="0" smtClean="0"/>
              <a:t>nemovitosti</a:t>
            </a:r>
          </a:p>
          <a:p>
            <a:pPr lvl="1"/>
            <a:r>
              <a:rPr lang="cs-CZ" u="sng" dirty="0" smtClean="0"/>
              <a:t>nezavazuje </a:t>
            </a:r>
            <a:r>
              <a:rPr lang="cs-CZ" u="sng" dirty="0"/>
              <a:t>dědice </a:t>
            </a:r>
            <a:r>
              <a:rPr lang="cs-CZ" u="sng" dirty="0" smtClean="0"/>
              <a:t>K a nelze zcizit, NSJ (§ 2135/2)</a:t>
            </a:r>
          </a:p>
          <a:p>
            <a:pPr lvl="1"/>
            <a:r>
              <a:rPr lang="cs-CZ" u="sng" dirty="0" smtClean="0"/>
              <a:t>pokud K (§ 2136)</a:t>
            </a:r>
          </a:p>
          <a:p>
            <a:pPr lvl="2"/>
            <a:r>
              <a:rPr lang="cs-CZ" u="sng" dirty="0" smtClean="0"/>
              <a:t>vynaložil náklad k zlepšení nebo mimořádný náklad k zachování věci, má právo na náhradu jako poctivý držitel (§ 997)</a:t>
            </a:r>
          </a:p>
          <a:p>
            <a:pPr lvl="2"/>
            <a:r>
              <a:rPr lang="cs-CZ" u="sng" dirty="0" smtClean="0"/>
              <a:t>zmaří vrácení nebo zhorší hodnotu věci, NŠ</a:t>
            </a:r>
          </a:p>
          <a:p>
            <a:pPr lvl="1"/>
            <a:r>
              <a:rPr lang="cs-CZ" u="sng" dirty="0" smtClean="0"/>
              <a:t>lhůta ujednaná (§ 2137)</a:t>
            </a:r>
          </a:p>
          <a:p>
            <a:pPr lvl="2"/>
            <a:r>
              <a:rPr lang="cs-CZ" u="sng" dirty="0" smtClean="0"/>
              <a:t>x PDV 3 roky u movitých věcí</a:t>
            </a:r>
          </a:p>
          <a:p>
            <a:pPr lvl="2"/>
            <a:r>
              <a:rPr lang="cs-CZ" u="sng" dirty="0" smtClean="0"/>
              <a:t>x PDV 10 let u věcí nemovitých</a:t>
            </a:r>
          </a:p>
          <a:p>
            <a:pPr lvl="1"/>
            <a:r>
              <a:rPr lang="cs-CZ" dirty="0" smtClean="0"/>
              <a:t>k věci zapsané do VS jako věcné </a:t>
            </a:r>
            <a:r>
              <a:rPr lang="cs-CZ" dirty="0" err="1" smtClean="0"/>
              <a:t>pr</a:t>
            </a:r>
            <a:r>
              <a:rPr lang="cs-CZ" dirty="0" smtClean="0"/>
              <a:t>. (§ 2138)</a:t>
            </a:r>
          </a:p>
          <a:p>
            <a:pPr lvl="2"/>
            <a:r>
              <a:rPr lang="cs-CZ" dirty="0" smtClean="0"/>
              <a:t>věc lze zatížit jen se souhlasem </a:t>
            </a:r>
            <a:r>
              <a:rPr lang="cs-CZ" dirty="0" err="1" smtClean="0"/>
              <a:t>opr</a:t>
            </a:r>
            <a:r>
              <a:rPr lang="cs-CZ" dirty="0" smtClean="0"/>
              <a:t>.</a:t>
            </a:r>
          </a:p>
          <a:p>
            <a:pPr lvl="1"/>
            <a:r>
              <a:rPr lang="cs-CZ" dirty="0" smtClean="0"/>
              <a:t>přídatné spoluvlastnictví § 1227/2</a:t>
            </a:r>
            <a:endParaRPr lang="cs-CZ" dirty="0"/>
          </a:p>
          <a:p>
            <a:r>
              <a:rPr lang="cs-CZ" u="sng" dirty="0"/>
              <a:t>výhrada zpětného </a:t>
            </a:r>
            <a:r>
              <a:rPr lang="cs-CZ" u="sng" dirty="0" smtClean="0"/>
              <a:t>prodeje (§ 2139) obdobně zpětná koupě</a:t>
            </a:r>
            <a:endParaRPr lang="cs-CZ" u="sng" dirty="0"/>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322</a:t>
            </a:fld>
            <a:endParaRPr lang="cs-CZ"/>
          </a:p>
        </p:txBody>
      </p:sp>
    </p:spTree>
    <p:extLst>
      <p:ext uri="{BB962C8B-B14F-4D97-AF65-F5344CB8AC3E}">
        <p14:creationId xmlns:p14="http://schemas.microsoft.com/office/powerpoint/2010/main" val="1612773736"/>
      </p:ext>
    </p:extLst>
  </p:cSld>
  <p:clrMapOvr>
    <a:masterClrMapping/>
  </p:clrMapOvr>
  <p:timing>
    <p:tnLst>
      <p:par>
        <p:cTn id="1" dur="indefinite" restart="never" nodeType="tmRoot"/>
      </p:par>
    </p:tnLst>
  </p:timing>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141168"/>
          </a:xfrm>
        </p:spPr>
        <p:txBody>
          <a:bodyPr/>
          <a:lstStyle/>
          <a:p>
            <a:r>
              <a:rPr lang="cs-CZ" dirty="0" smtClean="0"/>
              <a:t>předkupní </a:t>
            </a:r>
            <a:r>
              <a:rPr lang="cs-CZ" dirty="0"/>
              <a:t>právo (§ 2140; </a:t>
            </a:r>
            <a:r>
              <a:rPr lang="cs-CZ" dirty="0" smtClean="0"/>
              <a:t>§ 602-606 SOZ; </a:t>
            </a:r>
            <a:r>
              <a:rPr lang="cs-CZ" dirty="0" err="1" smtClean="0"/>
              <a:t>pactum</a:t>
            </a:r>
            <a:r>
              <a:rPr lang="cs-CZ" dirty="0" smtClean="0"/>
              <a:t> </a:t>
            </a:r>
            <a:r>
              <a:rPr lang="cs-CZ" dirty="0" err="1"/>
              <a:t>protimiseos</a:t>
            </a:r>
            <a:r>
              <a:rPr lang="cs-CZ" dirty="0"/>
              <a:t>)</a:t>
            </a:r>
          </a:p>
          <a:p>
            <a:pPr lvl="1"/>
            <a:r>
              <a:rPr lang="cs-CZ" u="sng" dirty="0" smtClean="0"/>
              <a:t>společné předkupní </a:t>
            </a:r>
            <a:r>
              <a:rPr lang="cs-CZ" u="sng" dirty="0" err="1" smtClean="0"/>
              <a:t>pr</a:t>
            </a:r>
            <a:r>
              <a:rPr lang="cs-CZ" u="sng" dirty="0" smtClean="0"/>
              <a:t>. (§ 2141)</a:t>
            </a:r>
          </a:p>
          <a:p>
            <a:pPr lvl="1"/>
            <a:r>
              <a:rPr lang="cs-CZ" u="sng" dirty="0"/>
              <a:t>nezavazuje dědice K a nelze zcizit, NSJ (§ </a:t>
            </a:r>
            <a:r>
              <a:rPr lang="cs-CZ" u="sng" dirty="0" smtClean="0"/>
              <a:t>2142)</a:t>
            </a:r>
          </a:p>
          <a:p>
            <a:pPr lvl="1"/>
            <a:r>
              <a:rPr lang="cs-CZ" u="sng" dirty="0" smtClean="0"/>
              <a:t>nabídková </a:t>
            </a:r>
            <a:r>
              <a:rPr lang="cs-CZ" u="sng" dirty="0" err="1" smtClean="0"/>
              <a:t>pov</a:t>
            </a:r>
            <a:r>
              <a:rPr lang="cs-CZ" u="sng" dirty="0" smtClean="0"/>
              <a:t>. dospěje uzavřením </a:t>
            </a:r>
            <a:r>
              <a:rPr lang="cs-CZ" u="sng" dirty="0" err="1" smtClean="0"/>
              <a:t>sml</a:t>
            </a:r>
            <a:r>
              <a:rPr lang="cs-CZ" u="sng" dirty="0" smtClean="0"/>
              <a:t>. s koupěchtivým (§ 2143)</a:t>
            </a:r>
          </a:p>
          <a:p>
            <a:pPr lvl="2"/>
            <a:r>
              <a:rPr lang="cs-CZ" u="sng" dirty="0" smtClean="0"/>
              <a:t>překonán NS 25 </a:t>
            </a:r>
            <a:r>
              <a:rPr lang="cs-CZ" u="sng" dirty="0" err="1" smtClean="0"/>
              <a:t>Cdo</a:t>
            </a:r>
            <a:r>
              <a:rPr lang="cs-CZ" u="sng" dirty="0" smtClean="0"/>
              <a:t> 2764/99 z 18.10.2001</a:t>
            </a:r>
          </a:p>
          <a:p>
            <a:pPr lvl="1"/>
            <a:r>
              <a:rPr lang="cs-CZ" dirty="0" smtClean="0"/>
              <a:t>je-li zřízeno jako věcné </a:t>
            </a:r>
            <a:r>
              <a:rPr lang="cs-CZ" dirty="0" err="1" smtClean="0"/>
              <a:t>pr</a:t>
            </a:r>
            <a:r>
              <a:rPr lang="cs-CZ" dirty="0" smtClean="0"/>
              <a:t>. předkupník má </a:t>
            </a:r>
            <a:r>
              <a:rPr lang="cs-CZ" dirty="0" err="1" smtClean="0"/>
              <a:t>pr</a:t>
            </a:r>
            <a:r>
              <a:rPr lang="cs-CZ" dirty="0" smtClean="0"/>
              <a:t>. požadovat </a:t>
            </a:r>
            <a:r>
              <a:rPr lang="cs-CZ" dirty="0"/>
              <a:t>po </a:t>
            </a:r>
            <a:r>
              <a:rPr lang="cs-CZ" dirty="0" smtClean="0"/>
              <a:t>nástupci K, který </a:t>
            </a:r>
            <a:r>
              <a:rPr lang="cs-CZ" dirty="0"/>
              <a:t>nabyl věc </a:t>
            </a:r>
            <a:r>
              <a:rPr lang="cs-CZ" dirty="0" smtClean="0"/>
              <a:t>PP (§ 2144)</a:t>
            </a:r>
          </a:p>
          <a:p>
            <a:pPr lvl="2"/>
            <a:r>
              <a:rPr lang="cs-CZ" dirty="0" smtClean="0"/>
              <a:t>krytým způsobem, převod věci za úplatu</a:t>
            </a:r>
          </a:p>
          <a:p>
            <a:pPr lvl="2"/>
            <a:r>
              <a:rPr lang="cs-CZ" dirty="0" smtClean="0"/>
              <a:t>nekrytým způsobem, plnění nabídkové </a:t>
            </a:r>
            <a:r>
              <a:rPr lang="cs-CZ" dirty="0" err="1" smtClean="0"/>
              <a:t>pov</a:t>
            </a:r>
            <a:r>
              <a:rPr lang="cs-CZ" dirty="0" smtClean="0"/>
              <a:t>.</a:t>
            </a:r>
          </a:p>
          <a:p>
            <a:pPr lvl="1"/>
            <a:r>
              <a:rPr lang="cs-CZ" dirty="0" smtClean="0"/>
              <a:t>nezaniká nevyužitím (§ 2144/3)</a:t>
            </a:r>
          </a:p>
          <a:p>
            <a:pPr lvl="1"/>
            <a:r>
              <a:rPr lang="cs-CZ" dirty="0" smtClean="0"/>
              <a:t>koupěchtivý o PP věděl či vědět musel → PDN </a:t>
            </a:r>
            <a:r>
              <a:rPr lang="cs-CZ" dirty="0" err="1" smtClean="0"/>
              <a:t>sml</a:t>
            </a:r>
            <a:r>
              <a:rPr lang="cs-CZ" dirty="0" smtClean="0"/>
              <a:t>. s rozvazovací podmínkou</a:t>
            </a:r>
          </a:p>
          <a:p>
            <a:pPr lvl="1"/>
            <a:r>
              <a:rPr lang="cs-CZ" dirty="0" smtClean="0"/>
              <a:t>přídatné </a:t>
            </a:r>
            <a:r>
              <a:rPr lang="cs-CZ" dirty="0"/>
              <a:t>spoluvlastnictví § 1227/2</a:t>
            </a:r>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323</a:t>
            </a:fld>
            <a:endParaRPr lang="cs-CZ"/>
          </a:p>
        </p:txBody>
      </p:sp>
    </p:spTree>
    <p:extLst>
      <p:ext uri="{BB962C8B-B14F-4D97-AF65-F5344CB8AC3E}">
        <p14:creationId xmlns:p14="http://schemas.microsoft.com/office/powerpoint/2010/main" val="2798088821"/>
      </p:ext>
    </p:extLst>
  </p:cSld>
  <p:clrMapOvr>
    <a:masterClrMapping/>
  </p:clrMapOvr>
  <p:timing>
    <p:tnLst>
      <p:par>
        <p:cTn id="1" dur="indefinite" restart="never" nodeType="tmRoot"/>
      </p:par>
    </p:tnLst>
  </p:timing>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069160"/>
          </a:xfrm>
        </p:spPr>
        <p:txBody>
          <a:bodyPr/>
          <a:lstStyle/>
          <a:p>
            <a:pPr lvl="1"/>
            <a:r>
              <a:rPr lang="cs-CZ" u="sng" dirty="0" smtClean="0"/>
              <a:t>vůči </a:t>
            </a:r>
            <a:r>
              <a:rPr lang="cs-CZ" u="sng" dirty="0" err="1" smtClean="0"/>
              <a:t>předkupníkovi</a:t>
            </a:r>
            <a:r>
              <a:rPr lang="cs-CZ" u="sng" dirty="0" smtClean="0"/>
              <a:t> jsou neúčinná ujednání zavázaného s koupěchtivým (§ 2146; kogentní)</a:t>
            </a:r>
          </a:p>
          <a:p>
            <a:pPr lvl="2"/>
            <a:r>
              <a:rPr lang="cs-CZ" u="sng" dirty="0" smtClean="0"/>
              <a:t>o odstoupení od </a:t>
            </a:r>
            <a:r>
              <a:rPr lang="cs-CZ" u="sng" dirty="0" err="1" smtClean="0"/>
              <a:t>sml</a:t>
            </a:r>
            <a:r>
              <a:rPr lang="cs-CZ" u="sng" dirty="0" smtClean="0"/>
              <a:t>. pro případ uplatnění PP</a:t>
            </a:r>
          </a:p>
          <a:p>
            <a:pPr lvl="2"/>
            <a:r>
              <a:rPr lang="cs-CZ" u="sng" dirty="0" smtClean="0"/>
              <a:t>o změně nebo zrušení </a:t>
            </a:r>
            <a:r>
              <a:rPr lang="cs-CZ" u="sng" dirty="0" err="1" smtClean="0"/>
              <a:t>sml</a:t>
            </a:r>
            <a:r>
              <a:rPr lang="cs-CZ" u="sng" dirty="0" smtClean="0"/>
              <a:t>. pro případ neuplatnění PP</a:t>
            </a:r>
          </a:p>
          <a:p>
            <a:pPr lvl="1"/>
            <a:r>
              <a:rPr lang="cs-CZ" u="sng" dirty="0" smtClean="0"/>
              <a:t>v nabídce obsah </a:t>
            </a:r>
            <a:r>
              <a:rPr lang="cs-CZ" u="sng" dirty="0" err="1" smtClean="0"/>
              <a:t>sml</a:t>
            </a:r>
            <a:r>
              <a:rPr lang="cs-CZ" u="sng" dirty="0" smtClean="0"/>
              <a:t>. (§ 2147/1)</a:t>
            </a:r>
          </a:p>
          <a:p>
            <a:pPr lvl="1"/>
            <a:r>
              <a:rPr lang="cs-CZ" dirty="0" smtClean="0"/>
              <a:t>předkupník zaplatí KC ve lhůtě ujednané (§ 2148/1)</a:t>
            </a:r>
          </a:p>
          <a:p>
            <a:pPr lvl="2"/>
            <a:r>
              <a:rPr lang="cs-CZ" dirty="0" smtClean="0"/>
              <a:t>x movité věci 8 dnů</a:t>
            </a:r>
          </a:p>
          <a:p>
            <a:pPr lvl="2"/>
            <a:r>
              <a:rPr lang="cs-CZ" u="sng" dirty="0" smtClean="0"/>
              <a:t>x nemovité do 3 měsíců</a:t>
            </a:r>
          </a:p>
          <a:p>
            <a:pPr lvl="1"/>
            <a:r>
              <a:rPr lang="cs-CZ" dirty="0" smtClean="0"/>
              <a:t>podmínky vedle ceny (§ 2149/1)</a:t>
            </a:r>
          </a:p>
          <a:p>
            <a:pPr lvl="2"/>
            <a:r>
              <a:rPr lang="cs-CZ" u="sng" dirty="0" smtClean="0"/>
              <a:t>předkupník splní</a:t>
            </a:r>
          </a:p>
          <a:p>
            <a:pPr lvl="2"/>
            <a:r>
              <a:rPr lang="cs-CZ" u="sng" dirty="0" smtClean="0"/>
              <a:t>x zaplatí jejich hodnotu, lze-li jí alespoň odhadnout</a:t>
            </a:r>
          </a:p>
          <a:p>
            <a:pPr lvl="2"/>
            <a:r>
              <a:rPr lang="cs-CZ" u="sng" dirty="0" smtClean="0"/>
              <a:t>x PP zanikne</a:t>
            </a:r>
          </a:p>
          <a:p>
            <a:pPr lvl="3"/>
            <a:r>
              <a:rPr lang="cs-CZ" u="sng" dirty="0" smtClean="0"/>
              <a:t>x </a:t>
            </a:r>
            <a:r>
              <a:rPr lang="cs-CZ" u="sng" dirty="0" err="1" smtClean="0"/>
              <a:t>sml</a:t>
            </a:r>
            <a:r>
              <a:rPr lang="cs-CZ" u="sng" dirty="0" smtClean="0"/>
              <a:t>. by podle rozumného očekávání byla uzavřena i bez nich</a:t>
            </a:r>
          </a:p>
          <a:p>
            <a:pPr lvl="1"/>
            <a:r>
              <a:rPr lang="cs-CZ" u="sng" dirty="0" smtClean="0"/>
              <a:t>souhrnná cena (§ 2149/2)</a:t>
            </a:r>
            <a:endParaRPr lang="cs-CZ" u="sng"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324</a:t>
            </a:fld>
            <a:endParaRPr lang="cs-CZ"/>
          </a:p>
        </p:txBody>
      </p:sp>
    </p:spTree>
    <p:extLst>
      <p:ext uri="{BB962C8B-B14F-4D97-AF65-F5344CB8AC3E}">
        <p14:creationId xmlns:p14="http://schemas.microsoft.com/office/powerpoint/2010/main" val="2866793593"/>
      </p:ext>
    </p:extLst>
  </p:cSld>
  <p:clrMapOvr>
    <a:masterClrMapping/>
  </p:clrMapOvr>
  <p:timing>
    <p:tnLst>
      <p:par>
        <p:cTn id="1" dur="indefinite" restart="never" nodeType="tmRoot"/>
      </p:par>
    </p:tnLst>
  </p:timing>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4925144"/>
          </a:xfrm>
        </p:spPr>
        <p:txBody>
          <a:bodyPr>
            <a:normAutofit/>
          </a:bodyPr>
          <a:lstStyle/>
          <a:p>
            <a:r>
              <a:rPr lang="cs-CZ" dirty="0"/>
              <a:t>koupě na </a:t>
            </a:r>
            <a:r>
              <a:rPr lang="cs-CZ" dirty="0" smtClean="0"/>
              <a:t>zkoušku (§ 2150-2151; § 471-472 </a:t>
            </a:r>
            <a:r>
              <a:rPr lang="cs-CZ" dirty="0" err="1" smtClean="0"/>
              <a:t>ObchZ</a:t>
            </a:r>
            <a:r>
              <a:rPr lang="cs-CZ" dirty="0" smtClean="0"/>
              <a:t>)</a:t>
            </a:r>
          </a:p>
          <a:p>
            <a:pPr lvl="1"/>
            <a:r>
              <a:rPr lang="cs-CZ" dirty="0" smtClean="0"/>
              <a:t>zkušební doba</a:t>
            </a:r>
          </a:p>
          <a:p>
            <a:pPr lvl="2"/>
            <a:r>
              <a:rPr lang="cs-CZ" u="sng" dirty="0" smtClean="0"/>
              <a:t>délka ujednaná</a:t>
            </a:r>
          </a:p>
          <a:p>
            <a:pPr lvl="3"/>
            <a:r>
              <a:rPr lang="cs-CZ" u="sng" dirty="0" smtClean="0"/>
              <a:t>x movitých věcí 3 dny</a:t>
            </a:r>
          </a:p>
          <a:p>
            <a:pPr lvl="3"/>
            <a:r>
              <a:rPr lang="cs-CZ" u="sng" dirty="0" smtClean="0"/>
              <a:t>x nemovitých 1 rok</a:t>
            </a:r>
          </a:p>
          <a:p>
            <a:pPr lvl="2"/>
            <a:r>
              <a:rPr lang="cs-CZ" u="sng" dirty="0" smtClean="0"/>
              <a:t>počátek od uzavření </a:t>
            </a:r>
            <a:r>
              <a:rPr lang="cs-CZ" u="sng" dirty="0" err="1" smtClean="0"/>
              <a:t>sml</a:t>
            </a:r>
            <a:r>
              <a:rPr lang="cs-CZ" u="sng" dirty="0" smtClean="0"/>
              <a:t>.</a:t>
            </a:r>
          </a:p>
          <a:p>
            <a:pPr lvl="3"/>
            <a:r>
              <a:rPr lang="cs-CZ" u="sng" dirty="0" smtClean="0"/>
              <a:t>x plyne-li  jednání o uzavření </a:t>
            </a:r>
            <a:r>
              <a:rPr lang="cs-CZ" u="sng" dirty="0" err="1" smtClean="0"/>
              <a:t>sml</a:t>
            </a:r>
            <a:r>
              <a:rPr lang="cs-CZ" u="sng" dirty="0" smtClean="0"/>
              <a:t>., že věc má být prohlédnuta nebo vyzkoušena po odevzdání, pak od něj</a:t>
            </a:r>
          </a:p>
          <a:p>
            <a:pPr lvl="1"/>
            <a:r>
              <a:rPr lang="cs-CZ" u="sng" dirty="0"/>
              <a:t>k</a:t>
            </a:r>
            <a:r>
              <a:rPr lang="cs-CZ" u="sng" dirty="0" smtClean="0"/>
              <a:t> změnám vyvolaným vyzkoušením věci se nepřihlíží (§ 2151).</a:t>
            </a:r>
          </a:p>
          <a:p>
            <a:r>
              <a:rPr lang="cs-CZ" u="sng" dirty="0" smtClean="0"/>
              <a:t>výhrada </a:t>
            </a:r>
            <a:r>
              <a:rPr lang="cs-CZ" u="sng" dirty="0"/>
              <a:t>lepšího </a:t>
            </a:r>
            <a:r>
              <a:rPr lang="cs-CZ" u="sng" dirty="0" smtClean="0"/>
              <a:t>kupce (§ 2152-2153)</a:t>
            </a:r>
          </a:p>
          <a:p>
            <a:pPr lvl="1"/>
            <a:r>
              <a:rPr lang="cs-CZ" u="sng" dirty="0" smtClean="0"/>
              <a:t>P </a:t>
            </a:r>
            <a:r>
              <a:rPr lang="cs-CZ" u="sng" dirty="0" err="1" smtClean="0"/>
              <a:t>pr</a:t>
            </a:r>
            <a:r>
              <a:rPr lang="cs-CZ" u="sng" dirty="0" smtClean="0"/>
              <a:t>. dát přednost lepšímu kupci (dle svého uvážení) v určené lhůtě od uzavření </a:t>
            </a:r>
            <a:r>
              <a:rPr lang="cs-CZ" u="sng" dirty="0" err="1" smtClean="0"/>
              <a:t>sml</a:t>
            </a:r>
            <a:r>
              <a:rPr lang="cs-CZ" u="sng" dirty="0" smtClean="0"/>
              <a:t>.</a:t>
            </a:r>
          </a:p>
          <a:p>
            <a:pPr lvl="2"/>
            <a:r>
              <a:rPr lang="cs-CZ" u="sng" dirty="0"/>
              <a:t>x movitých věcí 3 dny</a:t>
            </a:r>
          </a:p>
          <a:p>
            <a:pPr lvl="2"/>
            <a:r>
              <a:rPr lang="cs-CZ" u="sng" dirty="0"/>
              <a:t>x nemovitých jeden </a:t>
            </a:r>
            <a:r>
              <a:rPr lang="cs-CZ" u="sng" dirty="0" smtClean="0"/>
              <a:t>rok</a:t>
            </a:r>
            <a:endParaRPr lang="cs-CZ" u="sng"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325</a:t>
            </a:fld>
            <a:endParaRPr lang="cs-CZ"/>
          </a:p>
        </p:txBody>
      </p:sp>
    </p:spTree>
    <p:extLst>
      <p:ext uri="{BB962C8B-B14F-4D97-AF65-F5344CB8AC3E}">
        <p14:creationId xmlns:p14="http://schemas.microsoft.com/office/powerpoint/2010/main" val="184086409"/>
      </p:ext>
    </p:extLst>
  </p:cSld>
  <p:clrMapOvr>
    <a:masterClrMapping/>
  </p:clrMapOvr>
  <p:timing>
    <p:tnLst>
      <p:par>
        <p:cTn id="1" dur="indefinite" restart="never" nodeType="tmRoot"/>
      </p:par>
    </p:tnLst>
  </p:timing>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cenová </a:t>
            </a:r>
            <a:r>
              <a:rPr lang="cs-CZ" dirty="0" smtClean="0"/>
              <a:t>doložka (§ 2154-2156; § 473-475 </a:t>
            </a:r>
            <a:r>
              <a:rPr lang="cs-CZ" dirty="0" err="1" smtClean="0"/>
              <a:t>ObchZ</a:t>
            </a:r>
            <a:r>
              <a:rPr lang="cs-CZ" dirty="0" smtClean="0"/>
              <a:t>)</a:t>
            </a:r>
            <a:endParaRPr lang="cs-CZ" dirty="0"/>
          </a:p>
          <a:p>
            <a:r>
              <a:rPr lang="cs-CZ" dirty="0"/>
              <a:t>jiná vedlejší </a:t>
            </a:r>
            <a:r>
              <a:rPr lang="cs-CZ" dirty="0" smtClean="0"/>
              <a:t>ujednání (výčet v NOZ demonstrativní)</a:t>
            </a:r>
          </a:p>
          <a:p>
            <a:pPr lvl="1"/>
            <a:r>
              <a:rPr lang="cs-CZ" dirty="0" smtClean="0"/>
              <a:t>připouštějící změnu nebo zánik </a:t>
            </a:r>
            <a:r>
              <a:rPr lang="cs-CZ" dirty="0" err="1" smtClean="0"/>
              <a:t>pr</a:t>
            </a:r>
            <a:r>
              <a:rPr lang="cs-CZ" dirty="0" smtClean="0"/>
              <a:t>. z KS</a:t>
            </a:r>
          </a:p>
          <a:p>
            <a:pPr lvl="1"/>
            <a:r>
              <a:rPr lang="cs-CZ" dirty="0" smtClean="0"/>
              <a:t>zanikají nejpozději do 1 roku od </a:t>
            </a:r>
            <a:r>
              <a:rPr lang="cs-CZ" u="sng" dirty="0" smtClean="0"/>
              <a:t>účinnosti</a:t>
            </a:r>
            <a:r>
              <a:rPr lang="cs-CZ" dirty="0" smtClean="0"/>
              <a:t> KS, nejsou-li uplatněny</a:t>
            </a:r>
            <a:endParaRPr lang="cs-CZ" dirty="0"/>
          </a:p>
          <a:p>
            <a:pPr lvl="1"/>
            <a:r>
              <a:rPr lang="cs-CZ" dirty="0"/>
              <a:t>zákaz zatížení nebo zcizení (podmínky § 1761)</a:t>
            </a:r>
          </a:p>
          <a:p>
            <a:endParaRPr lang="cs-CZ" dirty="0"/>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326</a:t>
            </a:fld>
            <a:endParaRPr lang="cs-CZ"/>
          </a:p>
        </p:txBody>
      </p:sp>
    </p:spTree>
    <p:extLst>
      <p:ext uri="{BB962C8B-B14F-4D97-AF65-F5344CB8AC3E}">
        <p14:creationId xmlns:p14="http://schemas.microsoft.com/office/powerpoint/2010/main" val="2777506335"/>
      </p:ext>
    </p:extLst>
  </p:cSld>
  <p:clrMapOvr>
    <a:masterClrMapping/>
  </p:clrMapOvr>
  <p:timing>
    <p:tnLst>
      <p:par>
        <p:cTn id="1" dur="indefinite" restart="never" nodeType="tmRoot"/>
      </p:par>
    </p:tnLst>
  </p:timing>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Směna (</a:t>
            </a:r>
            <a:r>
              <a:rPr lang="cs-CZ" dirty="0" err="1" smtClean="0"/>
              <a:t>permutatio</a:t>
            </a:r>
            <a:r>
              <a:rPr lang="cs-CZ" dirty="0" smtClean="0"/>
              <a:t>)</a:t>
            </a:r>
            <a:endParaRPr lang="cs-CZ" dirty="0"/>
          </a:p>
        </p:txBody>
      </p:sp>
      <p:sp>
        <p:nvSpPr>
          <p:cNvPr id="3" name="Zástupný symbol pro obsah 2"/>
          <p:cNvSpPr>
            <a:spLocks noGrp="1"/>
          </p:cNvSpPr>
          <p:nvPr>
            <p:ph idx="1"/>
          </p:nvPr>
        </p:nvSpPr>
        <p:spPr>
          <a:xfrm>
            <a:off x="457200" y="1600200"/>
            <a:ext cx="8229600" cy="5257800"/>
          </a:xfrm>
        </p:spPr>
        <p:txBody>
          <a:bodyPr>
            <a:normAutofit fontScale="77500" lnSpcReduction="20000"/>
          </a:bodyPr>
          <a:lstStyle/>
          <a:p>
            <a:r>
              <a:rPr lang="cs-CZ" dirty="0"/>
              <a:t>právní </a:t>
            </a:r>
            <a:r>
              <a:rPr lang="cs-CZ" dirty="0" smtClean="0"/>
              <a:t>úprava: § 2184-2188 (§ 611 SOZ, § 261/6 </a:t>
            </a:r>
            <a:r>
              <a:rPr lang="cs-CZ" dirty="0" err="1" smtClean="0"/>
              <a:t>ObchZ</a:t>
            </a:r>
            <a:r>
              <a:rPr lang="cs-CZ" dirty="0" smtClean="0"/>
              <a:t>; vychází z § 889 OZ1937)</a:t>
            </a:r>
            <a:endParaRPr lang="cs-CZ" dirty="0"/>
          </a:p>
          <a:p>
            <a:r>
              <a:rPr lang="cs-CZ" dirty="0" smtClean="0"/>
              <a:t>strany: bez zvláštního označení</a:t>
            </a:r>
            <a:endParaRPr lang="cs-CZ" dirty="0"/>
          </a:p>
          <a:p>
            <a:r>
              <a:rPr lang="cs-CZ" dirty="0" smtClean="0"/>
              <a:t>podstata: vzájemný převod </a:t>
            </a:r>
            <a:r>
              <a:rPr lang="cs-CZ" dirty="0"/>
              <a:t>vlastnického práva k </a:t>
            </a:r>
            <a:r>
              <a:rPr lang="cs-CZ" dirty="0" smtClean="0"/>
              <a:t>věcem (res pro re data)</a:t>
            </a:r>
          </a:p>
          <a:p>
            <a:r>
              <a:rPr lang="cs-CZ" u="sng" dirty="0" smtClean="0"/>
              <a:t>odevzdat ve stavu k okamžiku uzavření </a:t>
            </a:r>
            <a:r>
              <a:rPr lang="cs-CZ" u="sng" dirty="0" err="1" smtClean="0"/>
              <a:t>sml</a:t>
            </a:r>
            <a:r>
              <a:rPr lang="cs-CZ" u="sng" dirty="0" smtClean="0"/>
              <a:t>. (§ 2184/2)</a:t>
            </a:r>
          </a:p>
          <a:p>
            <a:r>
              <a:rPr lang="cs-CZ" u="sng" dirty="0" smtClean="0"/>
              <a:t>nahodilá zkáza před přechodem nebezpečí škody (§ 2185/1/V1)</a:t>
            </a:r>
          </a:p>
          <a:p>
            <a:pPr lvl="1"/>
            <a:r>
              <a:rPr lang="cs-CZ" u="sng" dirty="0" smtClean="0"/>
              <a:t>→ PF neuzavření </a:t>
            </a:r>
            <a:r>
              <a:rPr lang="cs-CZ" u="sng" dirty="0" err="1" smtClean="0"/>
              <a:t>sml</a:t>
            </a:r>
            <a:r>
              <a:rPr lang="cs-CZ" u="sng" dirty="0" smtClean="0"/>
              <a:t>.</a:t>
            </a:r>
          </a:p>
          <a:p>
            <a:r>
              <a:rPr lang="cs-CZ" u="sng" dirty="0" smtClean="0"/>
              <a:t>nahodilé zhoršení před odevzdáním</a:t>
            </a:r>
          </a:p>
          <a:p>
            <a:pPr lvl="1"/>
            <a:r>
              <a:rPr lang="cs-CZ" u="sng" dirty="0" smtClean="0"/>
              <a:t>na méně ½ hodnoty (§ 2185/1/V2 ; obec. CRSS § 2006)</a:t>
            </a:r>
          </a:p>
          <a:p>
            <a:pPr lvl="2"/>
            <a:r>
              <a:rPr lang="cs-CZ" u="sng" dirty="0" smtClean="0"/>
              <a:t>→</a:t>
            </a:r>
            <a:r>
              <a:rPr lang="cs-CZ" u="sng" dirty="0"/>
              <a:t> </a:t>
            </a:r>
            <a:r>
              <a:rPr lang="cs-CZ" u="sng" dirty="0" smtClean="0"/>
              <a:t>2. SS </a:t>
            </a:r>
            <a:r>
              <a:rPr lang="cs-CZ" u="sng" dirty="0" err="1" smtClean="0"/>
              <a:t>pr</a:t>
            </a:r>
            <a:r>
              <a:rPr lang="cs-CZ" u="sng" dirty="0" smtClean="0"/>
              <a:t>. odstoupit</a:t>
            </a:r>
          </a:p>
          <a:p>
            <a:pPr lvl="1"/>
            <a:r>
              <a:rPr lang="cs-CZ" u="sng" dirty="0" smtClean="0"/>
              <a:t>jiné k tíži zcizitele</a:t>
            </a:r>
          </a:p>
          <a:p>
            <a:pPr lvl="1"/>
            <a:r>
              <a:rPr lang="cs-CZ" u="sng" dirty="0" smtClean="0"/>
              <a:t>k nepatrnému se nepřihlíží</a:t>
            </a:r>
          </a:p>
          <a:p>
            <a:r>
              <a:rPr lang="cs-CZ" u="sng" dirty="0" smtClean="0"/>
              <a:t>směna </a:t>
            </a:r>
            <a:r>
              <a:rPr lang="cs-CZ" u="sng" dirty="0" err="1" smtClean="0"/>
              <a:t>úhrnkem</a:t>
            </a:r>
            <a:r>
              <a:rPr lang="cs-CZ" u="sng" dirty="0" smtClean="0"/>
              <a:t> (§ 2185/3; 1918)</a:t>
            </a:r>
          </a:p>
          <a:p>
            <a:pPr lvl="1"/>
            <a:r>
              <a:rPr lang="cs-CZ" u="sng" dirty="0" smtClean="0"/>
              <a:t>nahodilá zkáza nebo zhoršení postihuje přejímatele</a:t>
            </a:r>
          </a:p>
          <a:p>
            <a:pPr lvl="2"/>
            <a:r>
              <a:rPr lang="cs-CZ" u="sng" dirty="0" smtClean="0"/>
              <a:t>x celek znehodnocen pod ½ ceny → postihuje zcizitele</a:t>
            </a:r>
          </a:p>
          <a:p>
            <a:r>
              <a:rPr lang="cs-CZ" u="sng" dirty="0" smtClean="0"/>
              <a:t>přechod nebezpečí při odeslání (§ 2186)</a:t>
            </a:r>
          </a:p>
          <a:p>
            <a:r>
              <a:rPr lang="cs-CZ" u="sng" dirty="0" smtClean="0"/>
              <a:t>plody a užitky (§ 2187) od okamžiku, kdy se </a:t>
            </a:r>
            <a:r>
              <a:rPr lang="cs-CZ" b="1" u="sng" dirty="0" smtClean="0"/>
              <a:t>má</a:t>
            </a:r>
            <a:r>
              <a:rPr lang="cs-CZ" u="sng" dirty="0" smtClean="0"/>
              <a:t> věc odevzdat</a:t>
            </a:r>
          </a:p>
          <a:p>
            <a:r>
              <a:rPr lang="cs-CZ" u="sng" dirty="0" smtClean="0"/>
              <a:t>přiměřené použití ustanovení o KS (§ 2188)</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327</a:t>
            </a:fld>
            <a:endParaRPr lang="cs-CZ"/>
          </a:p>
        </p:txBody>
      </p:sp>
    </p:spTree>
    <p:extLst>
      <p:ext uri="{BB962C8B-B14F-4D97-AF65-F5344CB8AC3E}">
        <p14:creationId xmlns:p14="http://schemas.microsoft.com/office/powerpoint/2010/main" val="3389965557"/>
      </p:ext>
    </p:extLst>
  </p:cSld>
  <p:clrMapOvr>
    <a:masterClrMapping/>
  </p:clrMapOvr>
  <p:timing>
    <p:tnLst>
      <p:par>
        <p:cTn id="1" dur="indefinite" restart="never" nodeType="tmRoot"/>
      </p:par>
    </p:tnLst>
  </p:timing>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Výprosa</a:t>
            </a:r>
            <a:r>
              <a:rPr lang="cs-CZ" dirty="0" smtClean="0"/>
              <a:t> (</a:t>
            </a:r>
            <a:r>
              <a:rPr lang="cs-CZ" dirty="0" err="1" smtClean="0"/>
              <a:t>precarium</a:t>
            </a:r>
            <a:r>
              <a:rPr lang="cs-CZ" dirty="0" smtClean="0"/>
              <a:t>)</a:t>
            </a:r>
            <a:endParaRPr lang="cs-CZ" dirty="0"/>
          </a:p>
        </p:txBody>
      </p:sp>
      <p:sp>
        <p:nvSpPr>
          <p:cNvPr id="3" name="Zástupný symbol pro obsah 2"/>
          <p:cNvSpPr>
            <a:spLocks noGrp="1"/>
          </p:cNvSpPr>
          <p:nvPr>
            <p:ph idx="1"/>
          </p:nvPr>
        </p:nvSpPr>
        <p:spPr>
          <a:xfrm>
            <a:off x="457200" y="1600200"/>
            <a:ext cx="8229600" cy="5141168"/>
          </a:xfrm>
        </p:spPr>
        <p:txBody>
          <a:bodyPr>
            <a:normAutofit fontScale="77500" lnSpcReduction="20000"/>
          </a:bodyPr>
          <a:lstStyle/>
          <a:p>
            <a:r>
              <a:rPr lang="cs-CZ" dirty="0" smtClean="0"/>
              <a:t>právní úprava: § 2189-2190 (§ 825 OZ1937; § 974 OZO)</a:t>
            </a:r>
          </a:p>
          <a:p>
            <a:r>
              <a:rPr lang="cs-CZ" dirty="0" smtClean="0"/>
              <a:t>strany: </a:t>
            </a:r>
            <a:r>
              <a:rPr lang="cs-CZ" dirty="0" err="1" smtClean="0"/>
              <a:t>půjčitel</a:t>
            </a:r>
            <a:r>
              <a:rPr lang="cs-CZ" dirty="0" smtClean="0"/>
              <a:t> a </a:t>
            </a:r>
            <a:r>
              <a:rPr lang="cs-CZ" dirty="0" err="1" smtClean="0"/>
              <a:t>výprosník</a:t>
            </a:r>
            <a:endParaRPr lang="cs-CZ" dirty="0" smtClean="0"/>
          </a:p>
          <a:p>
            <a:r>
              <a:rPr lang="cs-CZ" dirty="0" smtClean="0"/>
              <a:t>podstata: bezúplatné přenechání věci užívání bez ujednání jeho doby a účelu (</a:t>
            </a:r>
            <a:r>
              <a:rPr lang="cs-CZ" dirty="0" err="1" smtClean="0"/>
              <a:t>realná</a:t>
            </a:r>
            <a:r>
              <a:rPr lang="cs-CZ" dirty="0" smtClean="0"/>
              <a:t> </a:t>
            </a:r>
            <a:r>
              <a:rPr lang="cs-CZ" dirty="0" err="1" smtClean="0"/>
              <a:t>sml</a:t>
            </a:r>
            <a:r>
              <a:rPr lang="cs-CZ" dirty="0" smtClean="0"/>
              <a:t>.)</a:t>
            </a:r>
          </a:p>
          <a:p>
            <a:r>
              <a:rPr lang="cs-CZ" dirty="0" err="1" smtClean="0"/>
              <a:t>výprosník</a:t>
            </a:r>
            <a:r>
              <a:rPr lang="cs-CZ" dirty="0" smtClean="0"/>
              <a:t> povinen k prosté správě (§ 1405)</a:t>
            </a:r>
          </a:p>
          <a:p>
            <a:r>
              <a:rPr lang="cs-CZ" dirty="0" smtClean="0"/>
              <a:t>vrácení  (§ 2190)</a:t>
            </a:r>
          </a:p>
          <a:p>
            <a:pPr lvl="1"/>
            <a:r>
              <a:rPr lang="cs-CZ" dirty="0" err="1" smtClean="0"/>
              <a:t>půjčitel</a:t>
            </a:r>
            <a:r>
              <a:rPr lang="cs-CZ" dirty="0" smtClean="0"/>
              <a:t> může žádat dle libosti</a:t>
            </a:r>
          </a:p>
          <a:p>
            <a:pPr lvl="1"/>
            <a:r>
              <a:rPr lang="cs-CZ" dirty="0" err="1" smtClean="0"/>
              <a:t>výprosník</a:t>
            </a:r>
            <a:r>
              <a:rPr lang="cs-CZ" dirty="0" smtClean="0"/>
              <a:t> nemůže, způsobil-li by tím </a:t>
            </a:r>
            <a:r>
              <a:rPr lang="cs-CZ" dirty="0" err="1" smtClean="0"/>
              <a:t>půjčiteli</a:t>
            </a:r>
            <a:r>
              <a:rPr lang="cs-CZ" dirty="0" smtClean="0"/>
              <a:t> obtíže</a:t>
            </a:r>
            <a:endParaRPr lang="cs-CZ" dirty="0"/>
          </a:p>
          <a:p>
            <a:r>
              <a:rPr lang="cs-CZ" dirty="0" smtClean="0"/>
              <a:t>NŠ (§ 2191) </a:t>
            </a:r>
            <a:r>
              <a:rPr lang="cs-CZ" dirty="0" err="1" smtClean="0"/>
              <a:t>výprosníkem</a:t>
            </a:r>
            <a:endParaRPr lang="cs-CZ" dirty="0" smtClean="0"/>
          </a:p>
          <a:p>
            <a:pPr lvl="1"/>
            <a:r>
              <a:rPr lang="cs-CZ" dirty="0" smtClean="0"/>
              <a:t>x prokáže, že věc užíval způsobem přiměřeným její povaze</a:t>
            </a:r>
          </a:p>
          <a:p>
            <a:pPr lvl="1"/>
            <a:r>
              <a:rPr lang="cs-CZ" dirty="0" smtClean="0"/>
              <a:t>dovolil-li užívání T bez souhlasu </a:t>
            </a:r>
            <a:r>
              <a:rPr lang="cs-CZ" dirty="0" err="1" smtClean="0"/>
              <a:t>půjčitele</a:t>
            </a:r>
            <a:endParaRPr lang="cs-CZ" dirty="0" smtClean="0"/>
          </a:p>
          <a:p>
            <a:pPr lvl="2"/>
            <a:r>
              <a:rPr lang="cs-CZ" dirty="0" smtClean="0"/>
              <a:t>x ke škodě by došlo i jinak</a:t>
            </a:r>
          </a:p>
          <a:p>
            <a:r>
              <a:rPr lang="cs-CZ" dirty="0" smtClean="0"/>
              <a:t>nález věci po NŠ (§ 2192; obecně nález § 1051 </a:t>
            </a:r>
            <a:r>
              <a:rPr lang="cs-CZ" dirty="0" err="1" smtClean="0"/>
              <a:t>an</a:t>
            </a:r>
            <a:r>
              <a:rPr lang="cs-CZ" dirty="0" smtClean="0"/>
              <a:t>.)</a:t>
            </a:r>
          </a:p>
          <a:p>
            <a:pPr lvl="1"/>
            <a:r>
              <a:rPr lang="cs-CZ" dirty="0" err="1" smtClean="0"/>
              <a:t>výprosník</a:t>
            </a:r>
            <a:r>
              <a:rPr lang="cs-CZ" dirty="0" smtClean="0"/>
              <a:t> vrátí proti vrácení náhrady</a:t>
            </a:r>
          </a:p>
          <a:p>
            <a:r>
              <a:rPr lang="cs-CZ" dirty="0" smtClean="0"/>
              <a:t>Překonáno: „Jestliže </a:t>
            </a:r>
            <a:r>
              <a:rPr lang="cs-CZ" dirty="0"/>
              <a:t>nebyla určena doba ani účel užívání věci </a:t>
            </a:r>
            <a:r>
              <a:rPr lang="cs-CZ" u="sng" dirty="0"/>
              <a:t>nevzniká skutečná smlouva, nýbrž nezávazná </a:t>
            </a:r>
            <a:r>
              <a:rPr lang="cs-CZ" u="sng" dirty="0" err="1"/>
              <a:t>výprosa</a:t>
            </a:r>
            <a:r>
              <a:rPr lang="cs-CZ" u="sng" dirty="0"/>
              <a:t>,</a:t>
            </a:r>
            <a:r>
              <a:rPr lang="cs-CZ" dirty="0"/>
              <a:t> přičemž vlastník věci může kdykoliv požadovat její vrácení. Uživatel nemůže takovou věc vydržet.“ NS 22 </a:t>
            </a:r>
            <a:r>
              <a:rPr lang="cs-CZ" dirty="0" err="1"/>
              <a:t>Cdo</a:t>
            </a:r>
            <a:r>
              <a:rPr lang="cs-CZ" dirty="0"/>
              <a:t> 421/2001 z </a:t>
            </a:r>
            <a:r>
              <a:rPr lang="cs-CZ" dirty="0" smtClean="0"/>
              <a:t>10.10.2002</a:t>
            </a:r>
          </a:p>
          <a:p>
            <a:r>
              <a:rPr lang="cs-CZ" dirty="0" smtClean="0"/>
              <a:t>OZ1937 řadil k půjčkám a zvláštní úpravu vypustil pro nepotřebnost</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328</a:t>
            </a:fld>
            <a:endParaRPr lang="cs-CZ"/>
          </a:p>
        </p:txBody>
      </p:sp>
    </p:spTree>
    <p:extLst>
      <p:ext uri="{BB962C8B-B14F-4D97-AF65-F5344CB8AC3E}">
        <p14:creationId xmlns:p14="http://schemas.microsoft.com/office/powerpoint/2010/main" val="3025815190"/>
      </p:ext>
    </p:extLst>
  </p:cSld>
  <p:clrMapOvr>
    <a:masterClrMapping/>
  </p:clrMapOvr>
  <p:timing>
    <p:tnLst>
      <p:par>
        <p:cTn id="1" dur="indefinite" restart="never" nodeType="tmRoot"/>
      </p:par>
    </p:tnLst>
  </p:timing>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Výpůjčka (</a:t>
            </a:r>
            <a:r>
              <a:rPr lang="cs-CZ" dirty="0" err="1" smtClean="0"/>
              <a:t>commodatum</a:t>
            </a:r>
            <a:r>
              <a:rPr lang="cs-CZ" dirty="0" smtClean="0"/>
              <a:t>)</a:t>
            </a:r>
            <a:endParaRPr lang="cs-CZ" dirty="0"/>
          </a:p>
        </p:txBody>
      </p:sp>
      <p:sp>
        <p:nvSpPr>
          <p:cNvPr id="3" name="Zástupný symbol pro obsah 2"/>
          <p:cNvSpPr>
            <a:spLocks noGrp="1"/>
          </p:cNvSpPr>
          <p:nvPr>
            <p:ph idx="1"/>
          </p:nvPr>
        </p:nvSpPr>
        <p:spPr>
          <a:xfrm>
            <a:off x="457200" y="1600200"/>
            <a:ext cx="8229600" cy="5069160"/>
          </a:xfrm>
        </p:spPr>
        <p:txBody>
          <a:bodyPr>
            <a:normAutofit fontScale="70000" lnSpcReduction="20000"/>
          </a:bodyPr>
          <a:lstStyle/>
          <a:p>
            <a:r>
              <a:rPr lang="cs-CZ" dirty="0" smtClean="0"/>
              <a:t>právní úprava: § 2193-2200 (§ 659-662 SOZ; § 971-982 OZ1937)</a:t>
            </a:r>
          </a:p>
          <a:p>
            <a:r>
              <a:rPr lang="cs-CZ" dirty="0" smtClean="0"/>
              <a:t>strany: </a:t>
            </a:r>
            <a:r>
              <a:rPr lang="cs-CZ" dirty="0" err="1" smtClean="0"/>
              <a:t>půjčitel</a:t>
            </a:r>
            <a:r>
              <a:rPr lang="cs-CZ" dirty="0" smtClean="0"/>
              <a:t> a vypůjčitel</a:t>
            </a:r>
          </a:p>
          <a:p>
            <a:r>
              <a:rPr lang="cs-CZ" dirty="0" smtClean="0"/>
              <a:t>podstata: bezúplatné přenechání věci k dočasnému užívání s ujednáním jeho doby (ev. účelem); (reálná </a:t>
            </a:r>
            <a:r>
              <a:rPr lang="cs-CZ" dirty="0" err="1" smtClean="0"/>
              <a:t>sml</a:t>
            </a:r>
            <a:r>
              <a:rPr lang="cs-CZ" dirty="0" smtClean="0"/>
              <a:t>.)</a:t>
            </a:r>
          </a:p>
          <a:p>
            <a:pPr lvl="1"/>
            <a:r>
              <a:rPr lang="cs-CZ" dirty="0" smtClean="0"/>
              <a:t>nemění se vlastník</a:t>
            </a:r>
          </a:p>
          <a:p>
            <a:r>
              <a:rPr lang="cs-CZ" dirty="0" smtClean="0"/>
              <a:t>vypůjčitel </a:t>
            </a:r>
            <a:r>
              <a:rPr lang="cs-CZ" dirty="0"/>
              <a:t>povinen k prosté správě (§ 1405)</a:t>
            </a:r>
            <a:endParaRPr lang="cs-CZ" dirty="0" smtClean="0"/>
          </a:p>
          <a:p>
            <a:r>
              <a:rPr lang="cs-CZ" dirty="0" smtClean="0"/>
              <a:t>§ 2194; § 661 SOZ</a:t>
            </a:r>
          </a:p>
          <a:p>
            <a:r>
              <a:rPr lang="cs-CZ" dirty="0" smtClean="0"/>
              <a:t>§ 2195; § 660 + 617 SOZ</a:t>
            </a:r>
          </a:p>
          <a:p>
            <a:pPr lvl="1"/>
            <a:r>
              <a:rPr lang="cs-CZ" dirty="0"/>
              <a:t>Způsobí-li škodu vada věci, kterou </a:t>
            </a:r>
            <a:r>
              <a:rPr lang="cs-CZ" dirty="0" err="1"/>
              <a:t>půjčitel</a:t>
            </a:r>
            <a:r>
              <a:rPr lang="cs-CZ" dirty="0"/>
              <a:t> zatajil, nahradí </a:t>
            </a:r>
            <a:r>
              <a:rPr lang="cs-CZ" dirty="0" err="1"/>
              <a:t>půjčitel</a:t>
            </a:r>
            <a:r>
              <a:rPr lang="cs-CZ" dirty="0"/>
              <a:t> škodu vypůjčiteli z toho vzniklou</a:t>
            </a:r>
            <a:r>
              <a:rPr lang="cs-CZ" dirty="0" smtClean="0"/>
              <a:t>.</a:t>
            </a:r>
          </a:p>
          <a:p>
            <a:r>
              <a:rPr lang="cs-CZ" dirty="0" smtClean="0"/>
              <a:t>§ 2196: byla-li doba užívání dohodnuta nepřímo (účelem), V </a:t>
            </a:r>
            <a:r>
              <a:rPr lang="cs-CZ" dirty="0" err="1" smtClean="0"/>
              <a:t>pov</a:t>
            </a:r>
            <a:r>
              <a:rPr lang="cs-CZ" dirty="0" smtClean="0"/>
              <a:t>. bezodkladně začít užívat a po splnění účelu vrátit</a:t>
            </a:r>
          </a:p>
          <a:p>
            <a:r>
              <a:rPr lang="cs-CZ" dirty="0" smtClean="0"/>
              <a:t>předčasné </a:t>
            </a:r>
            <a:r>
              <a:rPr lang="cs-CZ" dirty="0"/>
              <a:t>vrácení</a:t>
            </a:r>
          </a:p>
          <a:p>
            <a:pPr lvl="1"/>
            <a:r>
              <a:rPr lang="cs-CZ" dirty="0" smtClean="0"/>
              <a:t>vypůjčitelem (§ 2197)</a:t>
            </a:r>
          </a:p>
          <a:p>
            <a:pPr lvl="1"/>
            <a:r>
              <a:rPr lang="cs-CZ" dirty="0" err="1" smtClean="0"/>
              <a:t>půjčitel</a:t>
            </a:r>
            <a:r>
              <a:rPr lang="cs-CZ" dirty="0" smtClean="0"/>
              <a:t> může požadovat</a:t>
            </a:r>
          </a:p>
          <a:p>
            <a:pPr lvl="2"/>
            <a:r>
              <a:rPr lang="cs-CZ" dirty="0" smtClean="0"/>
              <a:t>užití věci v rozporu se </a:t>
            </a:r>
            <a:r>
              <a:rPr lang="cs-CZ" dirty="0" err="1" smtClean="0"/>
              <a:t>sml</a:t>
            </a:r>
            <a:r>
              <a:rPr lang="cs-CZ" dirty="0" smtClean="0"/>
              <a:t>. (§ 2198/1)</a:t>
            </a:r>
          </a:p>
          <a:p>
            <a:pPr lvl="2"/>
            <a:r>
              <a:rPr lang="cs-CZ" dirty="0" smtClean="0"/>
              <a:t>ujednáno pro nepředvídatelnou nevyhnutelnou potřebu (§ 2198/2)</a:t>
            </a:r>
          </a:p>
          <a:p>
            <a:r>
              <a:rPr lang="cs-CZ" dirty="0" smtClean="0"/>
              <a:t>náklady: obvyklé nese vypůjčitel, mimořádné </a:t>
            </a:r>
            <a:r>
              <a:rPr lang="cs-CZ" dirty="0" err="1" smtClean="0"/>
              <a:t>půjčitel</a:t>
            </a:r>
            <a:r>
              <a:rPr lang="cs-CZ" dirty="0" smtClean="0"/>
              <a:t> (§ 2199)</a:t>
            </a:r>
          </a:p>
          <a:p>
            <a:r>
              <a:rPr lang="cs-CZ" dirty="0" err="1" smtClean="0"/>
              <a:t>pr</a:t>
            </a:r>
            <a:r>
              <a:rPr lang="cs-CZ" dirty="0" smtClean="0"/>
              <a:t>. </a:t>
            </a:r>
            <a:r>
              <a:rPr lang="cs-CZ" dirty="0" err="1" smtClean="0"/>
              <a:t>půjčitele</a:t>
            </a:r>
            <a:r>
              <a:rPr lang="cs-CZ" dirty="0" smtClean="0"/>
              <a:t> a vypůjčitele uplatnit do 3 měsíců (§ 2200)</a:t>
            </a:r>
          </a:p>
          <a:p>
            <a:pPr lvl="1"/>
            <a:r>
              <a:rPr lang="cs-CZ" dirty="0" smtClean="0"/>
              <a:t>x k námitce soud nepřizná </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329</a:t>
            </a:fld>
            <a:endParaRPr lang="cs-CZ"/>
          </a:p>
        </p:txBody>
      </p:sp>
    </p:spTree>
    <p:extLst>
      <p:ext uri="{BB962C8B-B14F-4D97-AF65-F5344CB8AC3E}">
        <p14:creationId xmlns:p14="http://schemas.microsoft.com/office/powerpoint/2010/main" val="28738493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cs-CZ" dirty="0" smtClean="0"/>
              <a:t>Právní osobnost (§ 15/1)</a:t>
            </a:r>
          </a:p>
          <a:p>
            <a:pPr lvl="1"/>
            <a:r>
              <a:rPr lang="cs-CZ" dirty="0" smtClean="0"/>
              <a:t>způsobilost mít </a:t>
            </a:r>
            <a:r>
              <a:rPr lang="cs-CZ" dirty="0" err="1" smtClean="0"/>
              <a:t>PrPov</a:t>
            </a:r>
            <a:endParaRPr lang="cs-CZ" dirty="0" smtClean="0"/>
          </a:p>
          <a:p>
            <a:r>
              <a:rPr lang="cs-CZ" dirty="0" smtClean="0"/>
              <a:t>Svéprávnost (§ 15/2)</a:t>
            </a:r>
          </a:p>
          <a:p>
            <a:pPr lvl="1"/>
            <a:r>
              <a:rPr lang="cs-CZ" dirty="0" smtClean="0"/>
              <a:t>způsobilost právně jednat (být osobou „</a:t>
            </a:r>
            <a:r>
              <a:rPr lang="cs-CZ" dirty="0" err="1" smtClean="0"/>
              <a:t>sui</a:t>
            </a:r>
            <a:r>
              <a:rPr lang="cs-CZ" dirty="0" smtClean="0"/>
              <a:t> </a:t>
            </a:r>
            <a:r>
              <a:rPr lang="cs-CZ" dirty="0" err="1" smtClean="0"/>
              <a:t>iuris</a:t>
            </a:r>
            <a:r>
              <a:rPr lang="cs-CZ" dirty="0" smtClean="0"/>
              <a:t>“; viz § 545 </a:t>
            </a:r>
            <a:r>
              <a:rPr lang="cs-CZ" dirty="0" err="1" smtClean="0"/>
              <a:t>an</a:t>
            </a:r>
            <a:r>
              <a:rPr lang="cs-CZ" dirty="0" smtClean="0"/>
              <a:t>.)</a:t>
            </a:r>
          </a:p>
          <a:p>
            <a:r>
              <a:rPr lang="cs-CZ" dirty="0" smtClean="0"/>
              <a:t>K vzdání se právní osobnosti či svéprávnosti se nepřihlíží (§ 16)</a:t>
            </a:r>
          </a:p>
          <a:p>
            <a:pPr lvl="1"/>
            <a:r>
              <a:rPr lang="cs-CZ" dirty="0" smtClean="0"/>
              <a:t>nepřihlíží se = zdánlivé právní jednání (§ 554; x neplatné)</a:t>
            </a:r>
          </a:p>
          <a:p>
            <a:r>
              <a:rPr lang="cs-CZ" dirty="0" err="1" smtClean="0"/>
              <a:t>PrPov</a:t>
            </a:r>
            <a:r>
              <a:rPr lang="cs-CZ" dirty="0" smtClean="0"/>
              <a:t> </a:t>
            </a:r>
            <a:r>
              <a:rPr lang="cs-CZ" u="sng" dirty="0" err="1" smtClean="0"/>
              <a:t>neosoby</a:t>
            </a:r>
            <a:r>
              <a:rPr lang="cs-CZ" dirty="0" smtClean="0"/>
              <a:t> se přičtou osobě, které podle povahy právního případu náleží (§ 17/2)</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33</a:t>
            </a:fld>
            <a:endParaRPr lang="cs-CZ"/>
          </a:p>
        </p:txBody>
      </p:sp>
    </p:spTree>
    <p:extLst>
      <p:ext uri="{BB962C8B-B14F-4D97-AF65-F5344CB8AC3E}">
        <p14:creationId xmlns:p14="http://schemas.microsoft.com/office/powerpoint/2010/main" val="1272376146"/>
      </p:ext>
    </p:extLst>
  </p:cSld>
  <p:clrMapOvr>
    <a:masterClrMapping/>
  </p:clrMapOvr>
  <p:timing>
    <p:tnLst>
      <p:par>
        <p:cTn id="1" dur="indefinite" restart="never" nodeType="tmRoot"/>
      </p:par>
    </p:tnLst>
  </p:timing>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Nájem (</a:t>
            </a:r>
            <a:r>
              <a:rPr lang="cs-CZ" dirty="0" err="1"/>
              <a:t>locatio</a:t>
            </a:r>
            <a:r>
              <a:rPr lang="cs-CZ" dirty="0"/>
              <a:t> </a:t>
            </a:r>
            <a:r>
              <a:rPr lang="cs-CZ" dirty="0" err="1"/>
              <a:t>conductio</a:t>
            </a:r>
            <a:r>
              <a:rPr lang="cs-CZ" dirty="0"/>
              <a:t> </a:t>
            </a:r>
            <a:r>
              <a:rPr lang="cs-CZ" dirty="0" err="1"/>
              <a:t>rei</a:t>
            </a:r>
            <a:r>
              <a:rPr lang="cs-CZ" dirty="0"/>
              <a:t>)</a:t>
            </a:r>
          </a:p>
        </p:txBody>
      </p:sp>
      <p:sp>
        <p:nvSpPr>
          <p:cNvPr id="3" name="Zástupný symbol pro obsah 2"/>
          <p:cNvSpPr>
            <a:spLocks noGrp="1"/>
          </p:cNvSpPr>
          <p:nvPr>
            <p:ph idx="1"/>
          </p:nvPr>
        </p:nvSpPr>
        <p:spPr>
          <a:xfrm>
            <a:off x="457200" y="1600200"/>
            <a:ext cx="8229600" cy="4997152"/>
          </a:xfrm>
        </p:spPr>
        <p:txBody>
          <a:bodyPr>
            <a:normAutofit fontScale="85000" lnSpcReduction="20000"/>
          </a:bodyPr>
          <a:lstStyle/>
          <a:p>
            <a:r>
              <a:rPr lang="cs-CZ" dirty="0"/>
              <a:t>právní úprava</a:t>
            </a:r>
            <a:r>
              <a:rPr lang="cs-CZ" dirty="0" smtClean="0"/>
              <a:t>:</a:t>
            </a:r>
          </a:p>
          <a:p>
            <a:pPr lvl="1"/>
            <a:r>
              <a:rPr lang="cs-CZ" dirty="0" smtClean="0"/>
              <a:t>obecná ustanovení (§ 2201-2234)</a:t>
            </a:r>
          </a:p>
          <a:p>
            <a:pPr lvl="1"/>
            <a:r>
              <a:rPr lang="cs-CZ" dirty="0" smtClean="0"/>
              <a:t>zvl. </a:t>
            </a:r>
            <a:r>
              <a:rPr lang="cs-CZ" dirty="0" err="1" smtClean="0"/>
              <a:t>ust</a:t>
            </a:r>
            <a:r>
              <a:rPr lang="cs-CZ" dirty="0" smtClean="0"/>
              <a:t>.</a:t>
            </a:r>
          </a:p>
          <a:p>
            <a:pPr lvl="2"/>
            <a:r>
              <a:rPr lang="cs-CZ" dirty="0" smtClean="0"/>
              <a:t>o nájmu bytu a nájmu domu (§ 2235-2301)</a:t>
            </a:r>
          </a:p>
          <a:p>
            <a:pPr lvl="3"/>
            <a:r>
              <a:rPr lang="cs-CZ" dirty="0" smtClean="0"/>
              <a:t>zákon č. 67/2013 Sb. (služby v domě s byty; úč. 1.1.2014)</a:t>
            </a:r>
          </a:p>
          <a:p>
            <a:pPr lvl="3"/>
            <a:r>
              <a:rPr lang="cs-CZ" dirty="0" err="1" smtClean="0"/>
              <a:t>n.v</a:t>
            </a:r>
            <a:r>
              <a:rPr lang="cs-CZ" dirty="0" smtClean="0"/>
              <a:t>. 308/2015 Sb. (běžná údržba a drobné opravy; 1.1.2016)</a:t>
            </a:r>
          </a:p>
          <a:p>
            <a:pPr lvl="2"/>
            <a:r>
              <a:rPr lang="cs-CZ" dirty="0" smtClean="0"/>
              <a:t>o nájmu prostoru sloužícího k podnikání (§ 2302-2315)</a:t>
            </a:r>
          </a:p>
          <a:p>
            <a:pPr lvl="2"/>
            <a:r>
              <a:rPr lang="cs-CZ" dirty="0" smtClean="0"/>
              <a:t>o podnikatelském pronájmu věcí movitých (§ 2316-2320)</a:t>
            </a:r>
          </a:p>
          <a:p>
            <a:pPr lvl="2"/>
            <a:r>
              <a:rPr lang="cs-CZ" dirty="0" smtClean="0"/>
              <a:t>o nájmu dopravního prostředku (§ 2321-2325)</a:t>
            </a:r>
          </a:p>
          <a:p>
            <a:pPr lvl="1"/>
            <a:r>
              <a:rPr lang="cs-CZ" dirty="0" smtClean="0"/>
              <a:t>ubytování (§ 2326-2331)</a:t>
            </a:r>
          </a:p>
          <a:p>
            <a:pPr lvl="1"/>
            <a:r>
              <a:rPr lang="cs-CZ" dirty="0" err="1" smtClean="0"/>
              <a:t>it</a:t>
            </a:r>
            <a:r>
              <a:rPr lang="cs-CZ" dirty="0" smtClean="0"/>
              <a:t>. § 3074</a:t>
            </a:r>
          </a:p>
          <a:p>
            <a:pPr lvl="1"/>
            <a:r>
              <a:rPr lang="cs-CZ" dirty="0" smtClean="0"/>
              <a:t>zákon č. 406/2000 Sb., o hospodaření energií (průkazy en. náročnosti)</a:t>
            </a:r>
            <a:endParaRPr lang="cs-CZ" dirty="0"/>
          </a:p>
          <a:p>
            <a:r>
              <a:rPr lang="cs-CZ" dirty="0"/>
              <a:t>strany: </a:t>
            </a:r>
            <a:r>
              <a:rPr lang="cs-CZ" dirty="0" smtClean="0"/>
              <a:t>pronajímatel </a:t>
            </a:r>
            <a:r>
              <a:rPr lang="cs-CZ" dirty="0"/>
              <a:t>a </a:t>
            </a:r>
            <a:r>
              <a:rPr lang="cs-CZ" dirty="0" smtClean="0"/>
              <a:t>nájemce</a:t>
            </a:r>
            <a:endParaRPr lang="cs-CZ" dirty="0"/>
          </a:p>
          <a:p>
            <a:r>
              <a:rPr lang="cs-CZ" dirty="0"/>
              <a:t>podstata: přenechání </a:t>
            </a:r>
            <a:r>
              <a:rPr lang="cs-CZ" dirty="0" smtClean="0"/>
              <a:t>věci </a:t>
            </a:r>
            <a:r>
              <a:rPr lang="cs-CZ" dirty="0"/>
              <a:t>k </a:t>
            </a:r>
            <a:r>
              <a:rPr lang="cs-CZ" dirty="0" smtClean="0"/>
              <a:t>dočasnému užívání za úplatu</a:t>
            </a:r>
            <a:endParaRPr lang="cs-CZ" dirty="0"/>
          </a:p>
          <a:p>
            <a:r>
              <a:rPr lang="cs-CZ" dirty="0" smtClean="0"/>
              <a:t>x pacht (užívání </a:t>
            </a:r>
            <a:r>
              <a:rPr lang="cs-CZ" u="sng" dirty="0" smtClean="0"/>
              <a:t>a požívání</a:t>
            </a:r>
            <a:r>
              <a:rPr lang="cs-CZ" dirty="0" smtClean="0"/>
              <a:t>)</a:t>
            </a:r>
          </a:p>
          <a:p>
            <a:r>
              <a:rPr lang="cs-CZ" dirty="0" smtClean="0"/>
              <a:t>nájem „nebytových prostor“</a:t>
            </a:r>
          </a:p>
          <a:p>
            <a:pPr lvl="1"/>
            <a:r>
              <a:rPr lang="cs-CZ" dirty="0" smtClean="0"/>
              <a:t>sloužících k podnikání → nájem prostor sloužících </a:t>
            </a:r>
            <a:r>
              <a:rPr lang="cs-CZ" dirty="0"/>
              <a:t>k </a:t>
            </a:r>
            <a:r>
              <a:rPr lang="cs-CZ" dirty="0" smtClean="0"/>
              <a:t>podnikání (garáž)</a:t>
            </a:r>
          </a:p>
          <a:p>
            <a:pPr lvl="1"/>
            <a:r>
              <a:rPr lang="cs-CZ" dirty="0" smtClean="0"/>
              <a:t>jiných → obecná ustanovení (garáž)</a:t>
            </a:r>
          </a:p>
          <a:p>
            <a:pPr lvl="1"/>
            <a:r>
              <a:rPr lang="cs-CZ" dirty="0" smtClean="0"/>
              <a:t>→ kritériem je? (§ 2302/2)</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330</a:t>
            </a:fld>
            <a:endParaRPr lang="cs-CZ"/>
          </a:p>
        </p:txBody>
      </p:sp>
    </p:spTree>
    <p:extLst>
      <p:ext uri="{BB962C8B-B14F-4D97-AF65-F5344CB8AC3E}">
        <p14:creationId xmlns:p14="http://schemas.microsoft.com/office/powerpoint/2010/main" val="1176351142"/>
      </p:ext>
    </p:extLst>
  </p:cSld>
  <p:clrMapOvr>
    <a:masterClrMapping/>
  </p:clrMapOvr>
  <p:timing>
    <p:tnLst>
      <p:par>
        <p:cTn id="1" dur="indefinite" restart="never" nodeType="tmRoot"/>
      </p:par>
    </p:tnLst>
  </p:timing>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Nájem – obecná úprava</a:t>
            </a:r>
            <a:endParaRPr lang="cs-CZ" dirty="0"/>
          </a:p>
        </p:txBody>
      </p:sp>
      <p:sp>
        <p:nvSpPr>
          <p:cNvPr id="3" name="Zástupný symbol pro obsah 2"/>
          <p:cNvSpPr>
            <a:spLocks noGrp="1"/>
          </p:cNvSpPr>
          <p:nvPr>
            <p:ph idx="1"/>
          </p:nvPr>
        </p:nvSpPr>
        <p:spPr>
          <a:xfrm>
            <a:off x="457200" y="1600200"/>
            <a:ext cx="8229600" cy="4781128"/>
          </a:xfrm>
        </p:spPr>
        <p:txBody>
          <a:bodyPr>
            <a:normAutofit lnSpcReduction="10000"/>
          </a:bodyPr>
          <a:lstStyle/>
          <a:p>
            <a:r>
              <a:rPr lang="cs-CZ" dirty="0" smtClean="0"/>
              <a:t>výslovné připuštění </a:t>
            </a:r>
            <a:r>
              <a:rPr lang="cs-CZ" dirty="0"/>
              <a:t>nájmu </a:t>
            </a:r>
            <a:endParaRPr lang="cs-CZ" dirty="0" smtClean="0"/>
          </a:p>
          <a:p>
            <a:pPr lvl="1"/>
            <a:r>
              <a:rPr lang="cs-CZ" dirty="0" smtClean="0"/>
              <a:t>části nemovité věci (§ 2202/1)</a:t>
            </a:r>
          </a:p>
          <a:p>
            <a:pPr lvl="1"/>
            <a:r>
              <a:rPr lang="cs-CZ" dirty="0" smtClean="0"/>
              <a:t>věci budoucí (§ 2202/2)</a:t>
            </a:r>
          </a:p>
          <a:p>
            <a:r>
              <a:rPr lang="cs-CZ" dirty="0" smtClean="0"/>
              <a:t>zápis nájmu věci zapsané do VS do VS na návrh (§ 2203) (fakultativní, nemá konstitutivní účinky)</a:t>
            </a:r>
          </a:p>
          <a:p>
            <a:pPr lvl="1"/>
            <a:r>
              <a:rPr lang="cs-CZ" dirty="0" smtClean="0"/>
              <a:t>vlastníka</a:t>
            </a:r>
          </a:p>
          <a:p>
            <a:pPr lvl="1"/>
            <a:r>
              <a:rPr lang="cs-CZ" dirty="0" smtClean="0"/>
              <a:t>nájemce se souhlasem vlastníka</a:t>
            </a:r>
          </a:p>
          <a:p>
            <a:pPr lvl="1"/>
            <a:r>
              <a:rPr lang="cs-CZ" dirty="0" smtClean="0"/>
              <a:t>→ následky </a:t>
            </a:r>
          </a:p>
          <a:p>
            <a:pPr lvl="2"/>
            <a:r>
              <a:rPr lang="cs-CZ" dirty="0" smtClean="0"/>
              <a:t>nový vlastník</a:t>
            </a:r>
          </a:p>
          <a:p>
            <a:pPr lvl="3"/>
            <a:r>
              <a:rPr lang="cs-CZ" dirty="0" smtClean="0"/>
              <a:t>limitace přechodu pronajímatelových </a:t>
            </a:r>
            <a:r>
              <a:rPr lang="cs-CZ" dirty="0" err="1" smtClean="0"/>
              <a:t>pov</a:t>
            </a:r>
            <a:r>
              <a:rPr lang="cs-CZ" dirty="0" smtClean="0"/>
              <a:t>. (§ 2221/2)</a:t>
            </a:r>
          </a:p>
          <a:p>
            <a:pPr lvl="3"/>
            <a:r>
              <a:rPr lang="cs-CZ" dirty="0" smtClean="0"/>
              <a:t>možnost výpovědi (§ 2222/2)</a:t>
            </a:r>
          </a:p>
          <a:p>
            <a:pPr lvl="2"/>
            <a:r>
              <a:rPr lang="cs-CZ" dirty="0" smtClean="0"/>
              <a:t>neznalost zapsaného údaje neomlouvá (§ 980/1; § 4/2)</a:t>
            </a:r>
          </a:p>
          <a:p>
            <a:pPr lvl="2"/>
            <a:r>
              <a:rPr lang="cs-CZ" dirty="0" smtClean="0"/>
              <a:t>PDV (ne)existence </a:t>
            </a:r>
            <a:r>
              <a:rPr lang="cs-CZ" dirty="0" err="1" smtClean="0"/>
              <a:t>pr</a:t>
            </a:r>
            <a:r>
              <a:rPr lang="cs-CZ" dirty="0" smtClean="0"/>
              <a:t>. užívat (§ 980/2)</a:t>
            </a:r>
          </a:p>
          <a:p>
            <a:pPr lvl="3"/>
            <a:r>
              <a:rPr lang="cs-CZ" dirty="0" smtClean="0"/>
              <a:t>§ 632?</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331</a:t>
            </a:fld>
            <a:endParaRPr lang="cs-CZ"/>
          </a:p>
        </p:txBody>
      </p:sp>
    </p:spTree>
    <p:extLst>
      <p:ext uri="{BB962C8B-B14F-4D97-AF65-F5344CB8AC3E}">
        <p14:creationId xmlns:p14="http://schemas.microsoft.com/office/powerpoint/2010/main" val="762497661"/>
      </p:ext>
    </p:extLst>
  </p:cSld>
  <p:clrMapOvr>
    <a:masterClrMapping/>
  </p:clrMapOvr>
  <p:timing>
    <p:tnLst>
      <p:par>
        <p:cTn id="1" dur="indefinite" restart="never" nodeType="tmRoot"/>
      </p:par>
    </p:tnLst>
  </p:timing>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069160"/>
          </a:xfrm>
        </p:spPr>
        <p:txBody>
          <a:bodyPr>
            <a:normAutofit fontScale="92500" lnSpcReduction="20000"/>
          </a:bodyPr>
          <a:lstStyle/>
          <a:p>
            <a:r>
              <a:rPr lang="cs-CZ" dirty="0" smtClean="0"/>
              <a:t>doba trvání nájmu </a:t>
            </a:r>
          </a:p>
          <a:p>
            <a:pPr lvl="1"/>
            <a:r>
              <a:rPr lang="cs-CZ" dirty="0" smtClean="0"/>
              <a:t>ujednaná (lze i ca, </a:t>
            </a:r>
            <a:r>
              <a:rPr lang="cs-CZ" dirty="0" err="1" smtClean="0"/>
              <a:t>iq</a:t>
            </a:r>
            <a:r>
              <a:rPr lang="cs-CZ" dirty="0" smtClean="0"/>
              <a:t>)</a:t>
            </a:r>
          </a:p>
          <a:p>
            <a:pPr lvl="2"/>
            <a:r>
              <a:rPr lang="cs-CZ" dirty="0" smtClean="0"/>
              <a:t>delší než 50 let (§ 2204/2; obecně § 2000) → PDV (!) </a:t>
            </a:r>
          </a:p>
          <a:p>
            <a:pPr lvl="3"/>
            <a:r>
              <a:rPr lang="cs-CZ" dirty="0" smtClean="0"/>
              <a:t>doby neurčité</a:t>
            </a:r>
          </a:p>
          <a:p>
            <a:pPr lvl="3"/>
            <a:r>
              <a:rPr lang="cs-CZ" dirty="0" smtClean="0"/>
              <a:t>prvních 50 let lze vypovědět jen dle ujednání</a:t>
            </a:r>
          </a:p>
          <a:p>
            <a:pPr lvl="3"/>
            <a:r>
              <a:rPr lang="cs-CZ" dirty="0" smtClean="0"/>
              <a:t>při vyvrácení domněnky → § 2000</a:t>
            </a:r>
          </a:p>
          <a:p>
            <a:pPr lvl="2"/>
            <a:r>
              <a:rPr lang="cs-CZ" dirty="0" smtClean="0"/>
              <a:t>překonán NS 28 </a:t>
            </a:r>
            <a:r>
              <a:rPr lang="cs-CZ" dirty="0" err="1" smtClean="0"/>
              <a:t>Cdo</a:t>
            </a:r>
            <a:r>
              <a:rPr lang="cs-CZ" dirty="0" smtClean="0"/>
              <a:t> 2747/2004 z 28.3.2007</a:t>
            </a:r>
          </a:p>
          <a:p>
            <a:pPr lvl="1"/>
            <a:r>
              <a:rPr lang="cs-CZ" dirty="0" smtClean="0"/>
              <a:t>x PDN doby neurčité </a:t>
            </a:r>
            <a:r>
              <a:rPr lang="cs-CZ" dirty="0"/>
              <a:t>(§ </a:t>
            </a:r>
            <a:r>
              <a:rPr lang="cs-CZ" dirty="0" smtClean="0"/>
              <a:t>2204/1)</a:t>
            </a:r>
          </a:p>
          <a:p>
            <a:r>
              <a:rPr lang="cs-CZ" dirty="0" smtClean="0"/>
              <a:t>povinnosti pronajímatele (§ 2205)</a:t>
            </a:r>
          </a:p>
          <a:p>
            <a:pPr lvl="1"/>
            <a:r>
              <a:rPr lang="cs-CZ" dirty="0" smtClean="0"/>
              <a:t>výslovně </a:t>
            </a:r>
            <a:r>
              <a:rPr lang="cs-CZ" dirty="0" err="1" smtClean="0"/>
              <a:t>pov</a:t>
            </a:r>
            <a:r>
              <a:rPr lang="cs-CZ" dirty="0" smtClean="0"/>
              <a:t>. zajistit nerušené užívání věci</a:t>
            </a:r>
          </a:p>
          <a:p>
            <a:r>
              <a:rPr lang="cs-CZ" dirty="0" smtClean="0"/>
              <a:t>odevzdání věci se vším potřebným k užívání (§ 2206)</a:t>
            </a:r>
          </a:p>
          <a:p>
            <a:pPr lvl="1"/>
            <a:r>
              <a:rPr lang="cs-CZ" dirty="0" smtClean="0"/>
              <a:t>v ujednané době, jinak den po vyzvání</a:t>
            </a:r>
          </a:p>
          <a:p>
            <a:r>
              <a:rPr lang="cs-CZ" dirty="0" smtClean="0"/>
              <a:t>provádění</a:t>
            </a:r>
          </a:p>
          <a:p>
            <a:pPr lvl="1"/>
            <a:r>
              <a:rPr lang="cs-CZ" dirty="0"/>
              <a:t>údržby </a:t>
            </a:r>
            <a:r>
              <a:rPr lang="cs-CZ" dirty="0" smtClean="0"/>
              <a:t>běžné – nájemce, NSJ</a:t>
            </a:r>
          </a:p>
          <a:p>
            <a:pPr lvl="1"/>
            <a:r>
              <a:rPr lang="cs-CZ" dirty="0"/>
              <a:t>údržby </a:t>
            </a:r>
            <a:r>
              <a:rPr lang="cs-CZ" dirty="0" smtClean="0"/>
              <a:t>ostatní</a:t>
            </a:r>
            <a:r>
              <a:rPr lang="cs-CZ" u="sng" dirty="0" smtClean="0"/>
              <a:t> a (všech) oprav </a:t>
            </a:r>
            <a:r>
              <a:rPr lang="cs-CZ" dirty="0" smtClean="0"/>
              <a:t>– pronajímatel, NSJ</a:t>
            </a:r>
          </a:p>
          <a:p>
            <a:r>
              <a:rPr lang="cs-CZ" dirty="0" smtClean="0"/>
              <a:t>vady věci (§ 2208)</a:t>
            </a:r>
          </a:p>
          <a:p>
            <a:pPr lvl="1"/>
            <a:r>
              <a:rPr lang="cs-CZ" dirty="0" err="1" smtClean="0"/>
              <a:t>pr</a:t>
            </a:r>
            <a:r>
              <a:rPr lang="cs-CZ" dirty="0" smtClean="0"/>
              <a:t>. z vad uplatnit do 6 měsíců x soud vůči námitce nepřizná</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332</a:t>
            </a:fld>
            <a:endParaRPr lang="cs-CZ"/>
          </a:p>
        </p:txBody>
      </p:sp>
    </p:spTree>
    <p:extLst>
      <p:ext uri="{BB962C8B-B14F-4D97-AF65-F5344CB8AC3E}">
        <p14:creationId xmlns:p14="http://schemas.microsoft.com/office/powerpoint/2010/main" val="427007961"/>
      </p:ext>
    </p:extLst>
  </p:cSld>
  <p:clrMapOvr>
    <a:masterClrMapping/>
  </p:clrMapOvr>
  <p:timing>
    <p:tnLst>
      <p:par>
        <p:cTn id="1" dur="indefinite" restart="never" nodeType="tmRoot"/>
      </p:par>
    </p:tnLst>
  </p:timing>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smtClean="0"/>
              <a:t>pronajímatel nemá </a:t>
            </a:r>
            <a:r>
              <a:rPr lang="cs-CZ" dirty="0" err="1" smtClean="0"/>
              <a:t>pr</a:t>
            </a:r>
            <a:r>
              <a:rPr lang="cs-CZ" dirty="0" smtClean="0"/>
              <a:t>. </a:t>
            </a:r>
            <a:r>
              <a:rPr lang="cs-CZ" u="sng" dirty="0" smtClean="0"/>
              <a:t>o své vůli</a:t>
            </a:r>
            <a:r>
              <a:rPr lang="cs-CZ" dirty="0" smtClean="0"/>
              <a:t> pronajatou věc měnit (§ 2209)</a:t>
            </a:r>
          </a:p>
          <a:p>
            <a:r>
              <a:rPr lang="cs-CZ" dirty="0" smtClean="0"/>
              <a:t>nezbytná oprava (§ 2210)</a:t>
            </a:r>
          </a:p>
          <a:p>
            <a:pPr lvl="1"/>
            <a:r>
              <a:rPr lang="cs-CZ" dirty="0" smtClean="0"/>
              <a:t>nájemce </a:t>
            </a:r>
            <a:r>
              <a:rPr lang="cs-CZ" dirty="0" err="1" smtClean="0"/>
              <a:t>pov</a:t>
            </a:r>
            <a:r>
              <a:rPr lang="cs-CZ" dirty="0" smtClean="0"/>
              <a:t>. strpět</a:t>
            </a:r>
          </a:p>
          <a:p>
            <a:pPr lvl="1"/>
            <a:r>
              <a:rPr lang="cs-CZ" dirty="0" smtClean="0"/>
              <a:t>trvá-li nepřiměřeně dlouho nebo ztěžuje-li užívání věci nad míru obvyklou, </a:t>
            </a:r>
            <a:r>
              <a:rPr lang="cs-CZ" dirty="0" err="1" smtClean="0"/>
              <a:t>pr</a:t>
            </a:r>
            <a:r>
              <a:rPr lang="cs-CZ" dirty="0" smtClean="0"/>
              <a:t>. na slevu</a:t>
            </a:r>
          </a:p>
          <a:p>
            <a:pPr lvl="1"/>
            <a:r>
              <a:rPr lang="cs-CZ" dirty="0" smtClean="0"/>
              <a:t>znemožňuje-li věc užívat, má </a:t>
            </a:r>
            <a:r>
              <a:rPr lang="cs-CZ" dirty="0" err="1" smtClean="0"/>
              <a:t>pr</a:t>
            </a:r>
            <a:r>
              <a:rPr lang="cs-CZ" dirty="0" smtClean="0"/>
              <a:t>. na náhradní věc nebo výpověď bez výpovědní doby</a:t>
            </a:r>
          </a:p>
          <a:p>
            <a:r>
              <a:rPr lang="cs-CZ" dirty="0" smtClean="0"/>
              <a:t>nájemce se může sám bránit rušiteli nájemního </a:t>
            </a:r>
            <a:r>
              <a:rPr lang="cs-CZ" dirty="0" err="1" smtClean="0"/>
              <a:t>pr</a:t>
            </a:r>
            <a:r>
              <a:rPr lang="cs-CZ" dirty="0" smtClean="0"/>
              <a:t>. (§ 2211; srov. obecně § 987 a § 1003) a má </a:t>
            </a:r>
            <a:r>
              <a:rPr lang="cs-CZ" dirty="0" err="1" smtClean="0"/>
              <a:t>pr</a:t>
            </a:r>
            <a:r>
              <a:rPr lang="cs-CZ" dirty="0" smtClean="0"/>
              <a:t>. na slevu z nájemného (§ 2212/3)</a:t>
            </a:r>
          </a:p>
          <a:p>
            <a:r>
              <a:rPr lang="cs-CZ" dirty="0" smtClean="0"/>
              <a:t>právní vady věci (§ 2212)</a:t>
            </a:r>
          </a:p>
          <a:p>
            <a:pPr lvl="1"/>
            <a:r>
              <a:rPr lang="cs-CZ" dirty="0" smtClean="0"/>
              <a:t>vícenásobný pronájem nezpůsobuje neplatnost</a:t>
            </a:r>
          </a:p>
          <a:p>
            <a:pPr lvl="1"/>
            <a:r>
              <a:rPr lang="cs-CZ" dirty="0" smtClean="0"/>
              <a:t>pronajímatel povinen poskytnout ochranu x výpověď</a:t>
            </a:r>
          </a:p>
          <a:p>
            <a:pPr lvl="1"/>
            <a:r>
              <a:rPr lang="cs-CZ" dirty="0" err="1" smtClean="0"/>
              <a:t>pr</a:t>
            </a:r>
            <a:r>
              <a:rPr lang="cs-CZ" dirty="0" smtClean="0"/>
              <a:t>. na slevu z nájemného</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333</a:t>
            </a:fld>
            <a:endParaRPr lang="cs-CZ"/>
          </a:p>
        </p:txBody>
      </p:sp>
    </p:spTree>
    <p:extLst>
      <p:ext uri="{BB962C8B-B14F-4D97-AF65-F5344CB8AC3E}">
        <p14:creationId xmlns:p14="http://schemas.microsoft.com/office/powerpoint/2010/main" val="2615561511"/>
      </p:ext>
    </p:extLst>
  </p:cSld>
  <p:clrMapOvr>
    <a:masterClrMapping/>
  </p:clrMapOvr>
  <p:timing>
    <p:tnLst>
      <p:par>
        <p:cTn id="1" dur="indefinite" restart="never" nodeType="tmRoot"/>
      </p:par>
    </p:tnLst>
  </p:timing>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069160"/>
          </a:xfrm>
        </p:spPr>
        <p:txBody>
          <a:bodyPr>
            <a:normAutofit fontScale="77500" lnSpcReduction="20000"/>
          </a:bodyPr>
          <a:lstStyle/>
          <a:p>
            <a:r>
              <a:rPr lang="cs-CZ" dirty="0" smtClean="0"/>
              <a:t>nájemce povinen </a:t>
            </a:r>
            <a:r>
              <a:rPr lang="cs-CZ" dirty="0"/>
              <a:t>(§ </a:t>
            </a:r>
            <a:r>
              <a:rPr lang="cs-CZ" dirty="0" smtClean="0"/>
              <a:t>2213 a 2214)</a:t>
            </a:r>
          </a:p>
          <a:p>
            <a:pPr lvl="1"/>
            <a:r>
              <a:rPr lang="cs-CZ" dirty="0" smtClean="0"/>
              <a:t>užívat jako řádný hospodář (tj. v rozsahu nutném k zachování věci) </a:t>
            </a:r>
          </a:p>
          <a:p>
            <a:pPr lvl="1"/>
            <a:r>
              <a:rPr lang="cs-CZ" dirty="0" smtClean="0"/>
              <a:t>platit nájemné</a:t>
            </a:r>
          </a:p>
          <a:p>
            <a:pPr lvl="1"/>
            <a:r>
              <a:rPr lang="cs-CZ" dirty="0" smtClean="0"/>
              <a:t>oznámit vadu, kterou má odstranit pronajímatel</a:t>
            </a:r>
          </a:p>
          <a:p>
            <a:r>
              <a:rPr lang="cs-CZ" dirty="0" smtClean="0"/>
              <a:t>podnájem (§ 2215)</a:t>
            </a:r>
          </a:p>
          <a:p>
            <a:pPr lvl="1"/>
            <a:r>
              <a:rPr lang="cs-CZ" dirty="0" smtClean="0"/>
              <a:t>se souhlasem pronajímatele; </a:t>
            </a:r>
            <a:r>
              <a:rPr lang="cs-CZ" dirty="0" err="1" smtClean="0"/>
              <a:t>kog</a:t>
            </a:r>
            <a:r>
              <a:rPr lang="cs-CZ" dirty="0" smtClean="0"/>
              <a:t>. písemným </a:t>
            </a:r>
            <a:r>
              <a:rPr lang="cs-CZ" dirty="0"/>
              <a:t>při písemné </a:t>
            </a:r>
            <a:r>
              <a:rPr lang="cs-CZ" dirty="0" err="1"/>
              <a:t>náj</a:t>
            </a:r>
            <a:r>
              <a:rPr lang="cs-CZ" dirty="0"/>
              <a:t>. </a:t>
            </a:r>
            <a:r>
              <a:rPr lang="cs-CZ" dirty="0" err="1"/>
              <a:t>sml</a:t>
            </a:r>
            <a:r>
              <a:rPr lang="cs-CZ" dirty="0" smtClean="0"/>
              <a:t>.</a:t>
            </a:r>
          </a:p>
          <a:p>
            <a:pPr lvl="2"/>
            <a:r>
              <a:rPr lang="cs-CZ" dirty="0" smtClean="0"/>
              <a:t>x PF hrubého </a:t>
            </a:r>
            <a:r>
              <a:rPr lang="cs-CZ" dirty="0"/>
              <a:t>porušení nájemcových povinností </a:t>
            </a:r>
            <a:r>
              <a:rPr lang="cs-CZ" dirty="0" smtClean="0"/>
              <a:t>způsobujícího </a:t>
            </a:r>
            <a:r>
              <a:rPr lang="cs-CZ" dirty="0"/>
              <a:t>pronajímateli vážnější </a:t>
            </a:r>
            <a:r>
              <a:rPr lang="cs-CZ" dirty="0" smtClean="0"/>
              <a:t>újmu → § 2232 (srov. odlišné požadavky obou </a:t>
            </a:r>
            <a:r>
              <a:rPr lang="cs-CZ" dirty="0" err="1" smtClean="0"/>
              <a:t>ust</a:t>
            </a:r>
            <a:r>
              <a:rPr lang="cs-CZ" dirty="0" smtClean="0"/>
              <a:t>.)</a:t>
            </a:r>
          </a:p>
          <a:p>
            <a:pPr lvl="1"/>
            <a:r>
              <a:rPr lang="cs-CZ" dirty="0" smtClean="0"/>
              <a:t>jen na dobu nájmu x nepřihlíží se (kogentní)</a:t>
            </a:r>
          </a:p>
          <a:p>
            <a:pPr lvl="1"/>
            <a:r>
              <a:rPr lang="cs-CZ" dirty="0" smtClean="0"/>
              <a:t>odpovídá za jednání podnájemce (§ 2216)</a:t>
            </a:r>
          </a:p>
          <a:p>
            <a:r>
              <a:rPr lang="cs-CZ" dirty="0" smtClean="0"/>
              <a:t>nájemné</a:t>
            </a:r>
          </a:p>
          <a:p>
            <a:pPr lvl="1"/>
            <a:r>
              <a:rPr lang="cs-CZ" dirty="0" smtClean="0"/>
              <a:t>ujednané, jinak obvyklé (§ 2217/1; obecně § 1792 – jeho V2 aplikovatelná)</a:t>
            </a:r>
          </a:p>
          <a:p>
            <a:pPr lvl="2"/>
            <a:r>
              <a:rPr lang="cs-CZ" dirty="0" smtClean="0"/>
              <a:t>v době uzavření </a:t>
            </a:r>
            <a:r>
              <a:rPr lang="cs-CZ" dirty="0" err="1" smtClean="0"/>
              <a:t>sml</a:t>
            </a:r>
            <a:r>
              <a:rPr lang="cs-CZ" dirty="0" smtClean="0"/>
              <a:t>.</a:t>
            </a:r>
          </a:p>
          <a:p>
            <a:pPr lvl="2"/>
            <a:r>
              <a:rPr lang="cs-CZ" dirty="0" smtClean="0"/>
              <a:t>s přihlédnutím k nájemnému za </a:t>
            </a:r>
            <a:r>
              <a:rPr lang="cs-CZ" dirty="0" err="1" smtClean="0"/>
              <a:t>obdobn</a:t>
            </a:r>
            <a:r>
              <a:rPr lang="cs-CZ" dirty="0" smtClean="0"/>
              <a:t>…</a:t>
            </a:r>
          </a:p>
          <a:p>
            <a:pPr lvl="2"/>
            <a:r>
              <a:rPr lang="cs-CZ" dirty="0" smtClean="0"/>
              <a:t>tj. nepůjde o BO</a:t>
            </a:r>
          </a:p>
          <a:p>
            <a:pPr lvl="1"/>
            <a:r>
              <a:rPr lang="cs-CZ" dirty="0" smtClean="0"/>
              <a:t>nepeněžité nájemné (§ 2117/2; rekonstrukce)</a:t>
            </a:r>
          </a:p>
          <a:p>
            <a:pPr lvl="1"/>
            <a:r>
              <a:rPr lang="cs-CZ" u="sng" dirty="0" smtClean="0"/>
              <a:t>platí se měsíčně pozadu (§ 2218)</a:t>
            </a:r>
          </a:p>
          <a:p>
            <a:r>
              <a:rPr lang="cs-CZ" dirty="0" smtClean="0"/>
              <a:t>změna věci (§ 2220)</a:t>
            </a:r>
          </a:p>
          <a:p>
            <a:pPr lvl="1"/>
            <a:r>
              <a:rPr lang="cs-CZ" dirty="0" smtClean="0"/>
              <a:t>se souhlasem pronajímatele; </a:t>
            </a:r>
            <a:r>
              <a:rPr lang="cs-CZ" dirty="0" err="1" smtClean="0"/>
              <a:t>kog</a:t>
            </a:r>
            <a:r>
              <a:rPr lang="cs-CZ" dirty="0" smtClean="0"/>
              <a:t>. písemným </a:t>
            </a:r>
            <a:r>
              <a:rPr lang="cs-CZ" dirty="0"/>
              <a:t>při písemné </a:t>
            </a:r>
            <a:r>
              <a:rPr lang="cs-CZ" dirty="0" err="1"/>
              <a:t>náj</a:t>
            </a:r>
            <a:r>
              <a:rPr lang="cs-CZ" dirty="0"/>
              <a:t>. </a:t>
            </a:r>
            <a:r>
              <a:rPr lang="cs-CZ" dirty="0" err="1"/>
              <a:t>sml</a:t>
            </a:r>
            <a:r>
              <a:rPr lang="cs-CZ" dirty="0" smtClean="0"/>
              <a:t>.</a:t>
            </a:r>
          </a:p>
          <a:p>
            <a:pPr lvl="2"/>
            <a:r>
              <a:rPr lang="cs-CZ" dirty="0" smtClean="0"/>
              <a:t>x </a:t>
            </a:r>
            <a:r>
              <a:rPr lang="cs-CZ" dirty="0" err="1" smtClean="0"/>
              <a:t>pov</a:t>
            </a:r>
            <a:r>
              <a:rPr lang="cs-CZ" dirty="0" smtClean="0"/>
              <a:t>. na požádání uvést do </a:t>
            </a:r>
            <a:r>
              <a:rPr lang="cs-CZ" dirty="0" err="1" smtClean="0"/>
              <a:t>pův</a:t>
            </a:r>
            <a:r>
              <a:rPr lang="cs-CZ" dirty="0" smtClean="0"/>
              <a:t>. stavu, nejpozději při skončení nájmu x výpověď</a:t>
            </a:r>
            <a:endParaRPr lang="cs-CZ" dirty="0"/>
          </a:p>
          <a:p>
            <a:pPr lvl="1"/>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334</a:t>
            </a:fld>
            <a:endParaRPr lang="cs-CZ"/>
          </a:p>
        </p:txBody>
      </p:sp>
    </p:spTree>
    <p:extLst>
      <p:ext uri="{BB962C8B-B14F-4D97-AF65-F5344CB8AC3E}">
        <p14:creationId xmlns:p14="http://schemas.microsoft.com/office/powerpoint/2010/main" val="2935408445"/>
      </p:ext>
    </p:extLst>
  </p:cSld>
  <p:clrMapOvr>
    <a:masterClrMapping/>
  </p:clrMapOvr>
  <p:timing>
    <p:tnLst>
      <p:par>
        <p:cTn id="1" dur="indefinite" restart="never" nodeType="tmRoot"/>
      </p:par>
    </p:tnLst>
  </p:timing>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4997152"/>
          </a:xfrm>
        </p:spPr>
        <p:txBody>
          <a:bodyPr>
            <a:normAutofit fontScale="92500" lnSpcReduction="10000"/>
          </a:bodyPr>
          <a:lstStyle/>
          <a:p>
            <a:r>
              <a:rPr lang="cs-CZ" dirty="0" smtClean="0"/>
              <a:t>změna vlastnictví (§ 2221)</a:t>
            </a:r>
          </a:p>
          <a:p>
            <a:pPr lvl="1"/>
            <a:r>
              <a:rPr lang="cs-CZ" dirty="0" smtClean="0"/>
              <a:t>přejde na nového vlastníka</a:t>
            </a:r>
          </a:p>
          <a:p>
            <a:pPr lvl="1"/>
            <a:r>
              <a:rPr lang="cs-CZ" u="sng" dirty="0" smtClean="0"/>
              <a:t>nabyl-li </a:t>
            </a:r>
            <a:r>
              <a:rPr lang="cs-CZ" b="1" u="sng" dirty="0" smtClean="0"/>
              <a:t>převodem</a:t>
            </a:r>
            <a:r>
              <a:rPr lang="cs-CZ" u="sng" dirty="0" smtClean="0"/>
              <a:t> není vázán ujednáními o </a:t>
            </a:r>
            <a:r>
              <a:rPr lang="cs-CZ" u="sng" dirty="0" err="1" smtClean="0"/>
              <a:t>pov</a:t>
            </a:r>
            <a:r>
              <a:rPr lang="cs-CZ" u="sng" dirty="0" smtClean="0"/>
              <a:t>., které zákon nestanoví</a:t>
            </a:r>
          </a:p>
          <a:p>
            <a:pPr lvl="2"/>
            <a:r>
              <a:rPr lang="cs-CZ" u="sng" dirty="0" smtClean="0"/>
              <a:t>x o nich věděl (§ 4/2)</a:t>
            </a:r>
          </a:p>
          <a:p>
            <a:pPr lvl="1"/>
            <a:r>
              <a:rPr lang="cs-CZ" dirty="0" smtClean="0"/>
              <a:t>není důvodem výpovědi (</a:t>
            </a:r>
            <a:r>
              <a:rPr lang="cs-CZ" dirty="0" err="1" smtClean="0"/>
              <a:t>emptio</a:t>
            </a:r>
            <a:r>
              <a:rPr lang="cs-CZ" dirty="0" smtClean="0"/>
              <a:t> non </a:t>
            </a:r>
            <a:r>
              <a:rPr lang="cs-CZ" dirty="0" err="1" smtClean="0"/>
              <a:t>tollit</a:t>
            </a:r>
            <a:r>
              <a:rPr lang="cs-CZ" dirty="0" smtClean="0"/>
              <a:t> </a:t>
            </a:r>
            <a:r>
              <a:rPr lang="cs-CZ" smtClean="0"/>
              <a:t>locatum)</a:t>
            </a:r>
            <a:endParaRPr lang="cs-CZ" dirty="0" smtClean="0"/>
          </a:p>
          <a:p>
            <a:pPr lvl="2"/>
            <a:r>
              <a:rPr lang="cs-CZ" dirty="0" smtClean="0"/>
              <a:t>u bytu, </a:t>
            </a:r>
            <a:r>
              <a:rPr lang="cs-CZ" dirty="0"/>
              <a:t>ve kterém nájemce bydlí </a:t>
            </a:r>
            <a:r>
              <a:rPr lang="cs-CZ" dirty="0" smtClean="0"/>
              <a:t>nikdy (§ </a:t>
            </a:r>
            <a:r>
              <a:rPr lang="cs-CZ" dirty="0"/>
              <a:t>2224; kogentní)</a:t>
            </a:r>
          </a:p>
          <a:p>
            <a:pPr lvl="2"/>
            <a:r>
              <a:rPr lang="cs-CZ" dirty="0" smtClean="0"/>
              <a:t>x je-li, sjednáno jinak </a:t>
            </a:r>
          </a:p>
          <a:p>
            <a:pPr lvl="2"/>
            <a:r>
              <a:rPr lang="cs-CZ" dirty="0" smtClean="0"/>
              <a:t>x nový </a:t>
            </a:r>
            <a:r>
              <a:rPr lang="cs-CZ" dirty="0"/>
              <a:t>vlastník neměl rozumný důvod pochybovat, že </a:t>
            </a:r>
            <a:r>
              <a:rPr lang="cs-CZ" b="1" dirty="0"/>
              <a:t>kupuje</a:t>
            </a:r>
            <a:r>
              <a:rPr lang="cs-CZ" dirty="0"/>
              <a:t> </a:t>
            </a:r>
            <a:r>
              <a:rPr lang="cs-CZ" dirty="0" smtClean="0"/>
              <a:t>(+směna) nepronajatou </a:t>
            </a:r>
            <a:r>
              <a:rPr lang="cs-CZ" dirty="0"/>
              <a:t>věc (§ 2222/2</a:t>
            </a:r>
            <a:r>
              <a:rPr lang="cs-CZ" dirty="0" smtClean="0"/>
              <a:t>)</a:t>
            </a:r>
            <a:endParaRPr lang="cs-CZ" dirty="0"/>
          </a:p>
          <a:p>
            <a:pPr lvl="3"/>
            <a:r>
              <a:rPr lang="cs-CZ" dirty="0" smtClean="0"/>
              <a:t>nejen zápis do VS (§ 2203; § 980; § 4/2), ale např. i prohlídka, převzetí atd.</a:t>
            </a:r>
          </a:p>
          <a:p>
            <a:pPr lvl="3"/>
            <a:r>
              <a:rPr lang="cs-CZ" dirty="0" err="1" smtClean="0"/>
              <a:t>pov</a:t>
            </a:r>
            <a:r>
              <a:rPr lang="cs-CZ" dirty="0"/>
              <a:t>. poskytnout přiměřené odstupné (§ 2223)</a:t>
            </a:r>
            <a:endParaRPr lang="es-ES" dirty="0"/>
          </a:p>
          <a:p>
            <a:pPr lvl="2"/>
            <a:r>
              <a:rPr lang="cs-CZ" dirty="0" smtClean="0"/>
              <a:t>pak může vypovědět do 3 měsíců poté, kdy se</a:t>
            </a:r>
          </a:p>
          <a:p>
            <a:pPr lvl="3"/>
            <a:r>
              <a:rPr lang="cs-CZ" dirty="0" smtClean="0"/>
              <a:t>pronajímatel dozvěděl nebo musel dozvědět, kdo je nájemce</a:t>
            </a:r>
          </a:p>
          <a:p>
            <a:pPr lvl="3"/>
            <a:r>
              <a:rPr lang="cs-CZ" dirty="0" smtClean="0"/>
              <a:t>nájemce dozvěděl o změně vlastníka</a:t>
            </a:r>
          </a:p>
          <a:p>
            <a:pPr lvl="2"/>
            <a:r>
              <a:rPr lang="cs-CZ" dirty="0" smtClean="0"/>
              <a:t>výpovědní doba (§ 2222/3) u nemovitostí 3 měsíce, u movitostí 1 měsíc</a:t>
            </a:r>
          </a:p>
          <a:p>
            <a:pPr lvl="2"/>
            <a:r>
              <a:rPr lang="cs-CZ" dirty="0" smtClean="0"/>
              <a:t>nájemce NŠ po pronajímateli</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335</a:t>
            </a:fld>
            <a:endParaRPr lang="cs-CZ"/>
          </a:p>
        </p:txBody>
      </p:sp>
    </p:spTree>
    <p:extLst>
      <p:ext uri="{BB962C8B-B14F-4D97-AF65-F5344CB8AC3E}">
        <p14:creationId xmlns:p14="http://schemas.microsoft.com/office/powerpoint/2010/main" val="3780602310"/>
      </p:ext>
    </p:extLst>
  </p:cSld>
  <p:clrMapOvr>
    <a:masterClrMapping/>
  </p:clrMapOvr>
  <p:timing>
    <p:tnLst>
      <p:par>
        <p:cTn id="1" dur="indefinite" restart="never" nodeType="tmRoot"/>
      </p:par>
    </p:tnLst>
  </p:timing>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069160"/>
          </a:xfrm>
        </p:spPr>
        <p:txBody>
          <a:bodyPr>
            <a:normAutofit fontScale="92500" lnSpcReduction="20000"/>
          </a:bodyPr>
          <a:lstStyle/>
          <a:p>
            <a:r>
              <a:rPr lang="cs-CZ" dirty="0" smtClean="0"/>
              <a:t>skončení nájmu</a:t>
            </a:r>
          </a:p>
          <a:p>
            <a:pPr lvl="1"/>
            <a:r>
              <a:rPr lang="cs-CZ" dirty="0" smtClean="0"/>
              <a:t>odevzdáním se rozumí i předání vyklizené nemovitosti (§ 2225/1)</a:t>
            </a:r>
          </a:p>
          <a:p>
            <a:pPr lvl="1"/>
            <a:r>
              <a:rPr lang="cs-CZ" dirty="0" smtClean="0"/>
              <a:t>ius </a:t>
            </a:r>
            <a:r>
              <a:rPr lang="cs-CZ" dirty="0" err="1" smtClean="0"/>
              <a:t>tollendi</a:t>
            </a:r>
            <a:r>
              <a:rPr lang="cs-CZ" dirty="0" smtClean="0"/>
              <a:t> nájemce (§ 2225/2)</a:t>
            </a:r>
          </a:p>
          <a:p>
            <a:pPr lvl="1"/>
            <a:r>
              <a:rPr lang="cs-CZ" dirty="0" smtClean="0"/>
              <a:t>zánik věci → skončení nájmu</a:t>
            </a:r>
          </a:p>
          <a:p>
            <a:pPr lvl="2"/>
            <a:r>
              <a:rPr lang="cs-CZ" dirty="0" smtClean="0"/>
              <a:t>částečný zánik  → sleva nebo výpověď</a:t>
            </a:r>
          </a:p>
          <a:p>
            <a:pPr lvl="1"/>
            <a:r>
              <a:rPr lang="cs-CZ" dirty="0" smtClean="0"/>
              <a:t>možnost výpovědi nájmu na dobu</a:t>
            </a:r>
          </a:p>
          <a:p>
            <a:pPr lvl="2"/>
            <a:r>
              <a:rPr lang="cs-CZ" dirty="0" smtClean="0"/>
              <a:t>určitou</a:t>
            </a:r>
          </a:p>
          <a:p>
            <a:pPr lvl="3"/>
            <a:r>
              <a:rPr lang="cs-CZ" dirty="0" smtClean="0"/>
              <a:t>jen při ujednání důvodů a výpovědní doby (§ 2229)</a:t>
            </a:r>
          </a:p>
          <a:p>
            <a:pPr lvl="3"/>
            <a:r>
              <a:rPr lang="cs-CZ" dirty="0" smtClean="0"/>
              <a:t>důvody ex lege</a:t>
            </a:r>
          </a:p>
          <a:p>
            <a:pPr lvl="2"/>
            <a:r>
              <a:rPr lang="cs-CZ" dirty="0" smtClean="0"/>
              <a:t>neurčitou (§ 2231)</a:t>
            </a:r>
          </a:p>
          <a:p>
            <a:pPr lvl="3"/>
            <a:r>
              <a:rPr lang="cs-CZ" dirty="0" smtClean="0"/>
              <a:t>výpovědí i bez důvodu, výpovědní doba u </a:t>
            </a:r>
            <a:r>
              <a:rPr lang="cs-CZ" dirty="0" err="1" smtClean="0"/>
              <a:t>mov</a:t>
            </a:r>
            <a:r>
              <a:rPr lang="cs-CZ" dirty="0" smtClean="0"/>
              <a:t>. 1 </a:t>
            </a:r>
            <a:r>
              <a:rPr lang="cs-CZ" dirty="0" err="1" smtClean="0"/>
              <a:t>měs</a:t>
            </a:r>
            <a:r>
              <a:rPr lang="cs-CZ" dirty="0" smtClean="0"/>
              <a:t>., u </a:t>
            </a:r>
            <a:r>
              <a:rPr lang="cs-CZ" dirty="0" err="1" smtClean="0"/>
              <a:t>nemov</a:t>
            </a:r>
            <a:r>
              <a:rPr lang="cs-CZ" dirty="0" smtClean="0"/>
              <a:t>. 3 </a:t>
            </a:r>
            <a:r>
              <a:rPr lang="cs-CZ" dirty="0" err="1" smtClean="0"/>
              <a:t>měs</a:t>
            </a:r>
            <a:r>
              <a:rPr lang="cs-CZ" dirty="0" smtClean="0"/>
              <a:t>.</a:t>
            </a:r>
          </a:p>
          <a:p>
            <a:pPr lvl="4"/>
            <a:r>
              <a:rPr lang="cs-CZ" dirty="0" smtClean="0"/>
              <a:t>x výpověď bez výpovědní doby musí být odůvodněna</a:t>
            </a:r>
          </a:p>
          <a:p>
            <a:pPr lvl="3"/>
            <a:r>
              <a:rPr lang="cs-CZ" dirty="0" smtClean="0"/>
              <a:t>důvody ex lege</a:t>
            </a:r>
          </a:p>
          <a:p>
            <a:r>
              <a:rPr lang="cs-CZ" dirty="0" smtClean="0"/>
              <a:t>obnovení nájmu mlčky (§ 2230; § 676/2 SOZ; </a:t>
            </a:r>
            <a:r>
              <a:rPr lang="cs-CZ" dirty="0" err="1" smtClean="0"/>
              <a:t>relocatio</a:t>
            </a:r>
            <a:r>
              <a:rPr lang="cs-CZ" dirty="0" smtClean="0"/>
              <a:t> </a:t>
            </a:r>
            <a:r>
              <a:rPr lang="cs-CZ" dirty="0" err="1" smtClean="0"/>
              <a:t>tacita</a:t>
            </a:r>
            <a:r>
              <a:rPr lang="cs-CZ" dirty="0" smtClean="0"/>
              <a:t>)</a:t>
            </a:r>
          </a:p>
          <a:p>
            <a:pPr lvl="1"/>
            <a:r>
              <a:rPr lang="cs-CZ" dirty="0" smtClean="0"/>
              <a:t>nevyzve-li pronajímatel do jednoho měsíce od uplynutí doby nájmu</a:t>
            </a:r>
          </a:p>
          <a:p>
            <a:pPr lvl="1"/>
            <a:r>
              <a:rPr lang="cs-CZ" dirty="0" smtClean="0"/>
              <a:t>x  v přiměřené době předem dáno najevo, že nájem skončí </a:t>
            </a:r>
          </a:p>
          <a:p>
            <a:pPr lvl="1"/>
            <a:r>
              <a:rPr lang="cs-CZ" dirty="0" smtClean="0"/>
              <a:t>x již dříve dána výpověď</a:t>
            </a:r>
          </a:p>
          <a:p>
            <a:pPr lvl="1"/>
            <a:r>
              <a:rPr lang="cs-CZ" dirty="0" smtClean="0"/>
              <a:t>pro bydlení </a:t>
            </a:r>
            <a:r>
              <a:rPr lang="cs-CZ" dirty="0" err="1" smtClean="0"/>
              <a:t>spec</a:t>
            </a:r>
            <a:r>
              <a:rPr lang="cs-CZ" dirty="0" smtClean="0"/>
              <a:t>. § 2285; </a:t>
            </a:r>
            <a:r>
              <a:rPr lang="cs-CZ" dirty="0" err="1" smtClean="0"/>
              <a:t>družtevní</a:t>
            </a:r>
            <a:r>
              <a:rPr lang="cs-CZ" dirty="0" smtClean="0"/>
              <a:t> byt </a:t>
            </a:r>
            <a:r>
              <a:rPr lang="cs-CZ" dirty="0" err="1" smtClean="0"/>
              <a:t>spec</a:t>
            </a:r>
            <a:r>
              <a:rPr lang="cs-CZ" dirty="0" smtClean="0"/>
              <a:t>. § 737 ZOK</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336</a:t>
            </a:fld>
            <a:endParaRPr lang="cs-CZ"/>
          </a:p>
        </p:txBody>
      </p:sp>
    </p:spTree>
    <p:extLst>
      <p:ext uri="{BB962C8B-B14F-4D97-AF65-F5344CB8AC3E}">
        <p14:creationId xmlns:p14="http://schemas.microsoft.com/office/powerpoint/2010/main" val="3988599443"/>
      </p:ext>
    </p:extLst>
  </p:cSld>
  <p:clrMapOvr>
    <a:masterClrMapping/>
  </p:clrMapOvr>
  <p:timing>
    <p:tnLst>
      <p:par>
        <p:cTn id="1" dur="indefinite" restart="never" nodeType="tmRoot"/>
      </p:par>
    </p:tnLst>
  </p:timing>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Výpovědní </a:t>
            </a:r>
            <a:r>
              <a:rPr lang="cs-CZ" dirty="0"/>
              <a:t>důvody ex </a:t>
            </a:r>
            <a:r>
              <a:rPr lang="cs-CZ" dirty="0" smtClean="0"/>
              <a:t>lege</a:t>
            </a:r>
            <a:endParaRPr lang="cs-CZ" dirty="0"/>
          </a:p>
        </p:txBody>
      </p:sp>
      <p:sp>
        <p:nvSpPr>
          <p:cNvPr id="3" name="Zástupný symbol pro obsah 2"/>
          <p:cNvSpPr>
            <a:spLocks noGrp="1"/>
          </p:cNvSpPr>
          <p:nvPr>
            <p:ph idx="1"/>
          </p:nvPr>
        </p:nvSpPr>
        <p:spPr>
          <a:xfrm>
            <a:off x="457200" y="1556792"/>
            <a:ext cx="8229600" cy="5301208"/>
          </a:xfrm>
        </p:spPr>
        <p:txBody>
          <a:bodyPr>
            <a:normAutofit fontScale="85000" lnSpcReduction="20000"/>
          </a:bodyPr>
          <a:lstStyle/>
          <a:p>
            <a:pPr lvl="1"/>
            <a:r>
              <a:rPr lang="cs-CZ" dirty="0" smtClean="0"/>
              <a:t>není-li uvedeno jinak, pak bez výpovědní doby</a:t>
            </a:r>
          </a:p>
          <a:p>
            <a:pPr lvl="1"/>
            <a:r>
              <a:rPr lang="cs-CZ" dirty="0" smtClean="0"/>
              <a:t>nájemce</a:t>
            </a:r>
          </a:p>
          <a:p>
            <a:pPr lvl="2"/>
            <a:r>
              <a:rPr lang="cs-CZ" dirty="0" smtClean="0"/>
              <a:t>vada věci ztěžující zásadním </a:t>
            </a:r>
            <a:r>
              <a:rPr lang="cs-CZ" dirty="0" err="1" smtClean="0"/>
              <a:t>zp</a:t>
            </a:r>
            <a:r>
              <a:rPr lang="cs-CZ" dirty="0" smtClean="0"/>
              <a:t>. užívání nebo znemožňující užívání (§ 2208/1)</a:t>
            </a:r>
          </a:p>
          <a:p>
            <a:pPr lvl="2"/>
            <a:r>
              <a:rPr lang="cs-CZ" dirty="0" smtClean="0"/>
              <a:t>oprava znemožňující užívání (§ 2210/3)</a:t>
            </a:r>
          </a:p>
          <a:p>
            <a:pPr lvl="2"/>
            <a:r>
              <a:rPr lang="cs-CZ" dirty="0" smtClean="0"/>
              <a:t>neposkytnutí ochrany před T uplatňujícím </a:t>
            </a:r>
            <a:r>
              <a:rPr lang="cs-CZ" dirty="0" err="1" smtClean="0"/>
              <a:t>pr</a:t>
            </a:r>
            <a:r>
              <a:rPr lang="cs-CZ" dirty="0" smtClean="0"/>
              <a:t>. k věci (§ 2212/2)</a:t>
            </a:r>
          </a:p>
          <a:p>
            <a:pPr lvl="2"/>
            <a:r>
              <a:rPr lang="cs-CZ" dirty="0" smtClean="0"/>
              <a:t>částečný zánik věci (§ 2226/2)</a:t>
            </a:r>
          </a:p>
          <a:p>
            <a:pPr lvl="2"/>
            <a:r>
              <a:rPr lang="cs-CZ" dirty="0" smtClean="0"/>
              <a:t>nepoužitelnost věci nepřičitatelná nájemci (§ 2227)</a:t>
            </a:r>
            <a:endParaRPr lang="cs-CZ" dirty="0"/>
          </a:p>
          <a:p>
            <a:pPr lvl="1"/>
            <a:r>
              <a:rPr lang="cs-CZ" dirty="0" smtClean="0"/>
              <a:t>pronajímatel</a:t>
            </a:r>
          </a:p>
          <a:p>
            <a:pPr lvl="2"/>
            <a:r>
              <a:rPr lang="cs-CZ" dirty="0" smtClean="0"/>
              <a:t>nájemce provede změnu věci bez předchozího souhlasu a neuvede na žádost do původního stavu (§ 2220/2)</a:t>
            </a:r>
          </a:p>
          <a:p>
            <a:pPr lvl="2"/>
            <a:r>
              <a:rPr lang="cs-CZ" dirty="0" smtClean="0"/>
              <a:t>nový vlastník neměl rozumný důvod pochybovat, že kupuje nepronajatou věc (§ 2222/2) výpovědní doba </a:t>
            </a:r>
            <a:r>
              <a:rPr lang="es-ES" dirty="0"/>
              <a:t>u nemovitostí 3 </a:t>
            </a:r>
            <a:r>
              <a:rPr lang="es-ES" dirty="0" smtClean="0"/>
              <a:t>měsíce</a:t>
            </a:r>
            <a:r>
              <a:rPr lang="cs-CZ" dirty="0" smtClean="0"/>
              <a:t>, </a:t>
            </a:r>
            <a:r>
              <a:rPr lang="es-ES" dirty="0" smtClean="0"/>
              <a:t>u </a:t>
            </a:r>
            <a:r>
              <a:rPr lang="es-ES" dirty="0"/>
              <a:t>movitostí 1 </a:t>
            </a:r>
            <a:r>
              <a:rPr lang="es-ES" dirty="0" smtClean="0"/>
              <a:t>měsíc</a:t>
            </a:r>
            <a:endParaRPr lang="cs-CZ" dirty="0" smtClean="0"/>
          </a:p>
          <a:p>
            <a:pPr lvl="3"/>
            <a:r>
              <a:rPr lang="cs-CZ" dirty="0" smtClean="0"/>
              <a:t>x</a:t>
            </a:r>
            <a:r>
              <a:rPr lang="cs-CZ" dirty="0"/>
              <a:t> byt, ve kterém nájemce bydlí nikdy (§ 2224; kogentní)</a:t>
            </a:r>
            <a:endParaRPr lang="cs-CZ" dirty="0" smtClean="0"/>
          </a:p>
          <a:p>
            <a:pPr lvl="3"/>
            <a:r>
              <a:rPr lang="cs-CZ" dirty="0" err="1" smtClean="0"/>
              <a:t>pov</a:t>
            </a:r>
            <a:r>
              <a:rPr lang="cs-CZ" dirty="0" smtClean="0"/>
              <a:t>. poskytnout přiměřené odstupné (§ 2223)</a:t>
            </a:r>
          </a:p>
          <a:p>
            <a:pPr lvl="2"/>
            <a:r>
              <a:rPr lang="cs-CZ" dirty="0"/>
              <a:t>užívání nájemcem opotřebovává věc nad míru přiměřenou okolnostem nebo hrozí zničení věci </a:t>
            </a:r>
            <a:r>
              <a:rPr lang="cs-CZ" dirty="0" smtClean="0"/>
              <a:t>a přes </a:t>
            </a:r>
            <a:r>
              <a:rPr lang="cs-CZ" dirty="0"/>
              <a:t>výzvu nedojde k nápravě (§ 2228/1,2</a:t>
            </a:r>
            <a:r>
              <a:rPr lang="cs-CZ" dirty="0" smtClean="0"/>
              <a:t>)</a:t>
            </a:r>
          </a:p>
          <a:p>
            <a:pPr lvl="2"/>
            <a:r>
              <a:rPr lang="cs-CZ" dirty="0" smtClean="0"/>
              <a:t>nájemce nezaplatí nájemné ani do splatnosti příštího nájemného a přes výzvu ani pak (§ 2228/4)</a:t>
            </a:r>
          </a:p>
          <a:p>
            <a:pPr lvl="2"/>
            <a:r>
              <a:rPr lang="cs-CZ" dirty="0" smtClean="0"/>
              <a:t>vážné nebezpečí</a:t>
            </a:r>
            <a:r>
              <a:rPr lang="cs-CZ" dirty="0"/>
              <a:t> </a:t>
            </a:r>
            <a:r>
              <a:rPr lang="cs-CZ" dirty="0" smtClean="0"/>
              <a:t>z prodlení (§ 2228/3) a užívání </a:t>
            </a:r>
            <a:r>
              <a:rPr lang="cs-CZ" dirty="0"/>
              <a:t>nájemcem opotřebovává věc nad míru přiměřenou okolnostem nebo hrozí zničení věci (§ 2228/1,2</a:t>
            </a:r>
            <a:r>
              <a:rPr lang="cs-CZ" dirty="0" smtClean="0"/>
              <a:t>)</a:t>
            </a:r>
          </a:p>
          <a:p>
            <a:pPr lvl="1"/>
            <a:r>
              <a:rPr lang="cs-CZ" dirty="0" smtClean="0"/>
              <a:t>oba</a:t>
            </a:r>
          </a:p>
          <a:p>
            <a:pPr lvl="2"/>
            <a:r>
              <a:rPr lang="cs-CZ" dirty="0" smtClean="0"/>
              <a:t>porušuje-li strana zvl. závažným </a:t>
            </a:r>
            <a:r>
              <a:rPr lang="cs-CZ" dirty="0" err="1" smtClean="0"/>
              <a:t>zp</a:t>
            </a:r>
            <a:r>
              <a:rPr lang="cs-CZ" dirty="0" smtClean="0"/>
              <a:t>. své </a:t>
            </a:r>
            <a:r>
              <a:rPr lang="cs-CZ" dirty="0" err="1" smtClean="0"/>
              <a:t>pov</a:t>
            </a:r>
            <a:r>
              <a:rPr lang="cs-CZ" dirty="0" smtClean="0"/>
              <a:t>. </a:t>
            </a:r>
            <a:r>
              <a:rPr lang="en-US" dirty="0" smtClean="0"/>
              <a:t>&amp;</a:t>
            </a:r>
            <a:r>
              <a:rPr lang="cs-CZ" dirty="0" smtClean="0"/>
              <a:t> tím působí značnou újmu 2.SS (§ 2232)</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337</a:t>
            </a:fld>
            <a:endParaRPr lang="cs-CZ"/>
          </a:p>
        </p:txBody>
      </p:sp>
    </p:spTree>
    <p:extLst>
      <p:ext uri="{BB962C8B-B14F-4D97-AF65-F5344CB8AC3E}">
        <p14:creationId xmlns:p14="http://schemas.microsoft.com/office/powerpoint/2010/main" val="1722336062"/>
      </p:ext>
    </p:extLst>
  </p:cSld>
  <p:clrMapOvr>
    <a:masterClrMapping/>
  </p:clrMapOvr>
  <p:timing>
    <p:tnLst>
      <p:par>
        <p:cTn id="1" dur="indefinite" restart="never" nodeType="tmRoot"/>
      </p:par>
    </p:tnLst>
  </p:timing>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zadržovací právo pronajímatele vůči věcem </a:t>
            </a:r>
            <a:r>
              <a:rPr lang="cs-CZ" u="sng" dirty="0" smtClean="0"/>
              <a:t>nájemce</a:t>
            </a:r>
            <a:r>
              <a:rPr lang="cs-CZ" dirty="0" smtClean="0"/>
              <a:t> na věci nebo v ní (§ 2234; dle § 672 SOZ zástavní)</a:t>
            </a:r>
          </a:p>
          <a:p>
            <a:r>
              <a:rPr lang="cs-CZ" dirty="0" smtClean="0"/>
              <a:t>prohlídka (§ 2234)</a:t>
            </a:r>
          </a:p>
          <a:p>
            <a:r>
              <a:rPr lang="cs-CZ" dirty="0" smtClean="0"/>
              <a:t>přechodná ustanovení (§ 3074)</a:t>
            </a:r>
          </a:p>
          <a:p>
            <a:pPr lvl="1"/>
            <a:r>
              <a:rPr lang="cs-CZ" dirty="0" smtClean="0"/>
              <a:t>nájem se řídí NOZ, i když vznikl před </a:t>
            </a:r>
            <a:r>
              <a:rPr lang="cs-CZ" dirty="0" err="1" smtClean="0"/>
              <a:t>úNOZ</a:t>
            </a:r>
            <a:endParaRPr lang="cs-CZ" dirty="0" smtClean="0"/>
          </a:p>
          <a:p>
            <a:pPr lvl="1"/>
            <a:r>
              <a:rPr lang="cs-CZ" dirty="0" smtClean="0"/>
              <a:t>podle dosavadních předpisů</a:t>
            </a:r>
          </a:p>
          <a:p>
            <a:pPr lvl="2"/>
            <a:r>
              <a:rPr lang="cs-CZ" dirty="0" smtClean="0"/>
              <a:t>vznik nájmu</a:t>
            </a:r>
          </a:p>
          <a:p>
            <a:pPr lvl="2"/>
            <a:r>
              <a:rPr lang="cs-CZ" dirty="0" err="1" smtClean="0"/>
              <a:t>pr</a:t>
            </a:r>
            <a:r>
              <a:rPr lang="cs-CZ" dirty="0" smtClean="0"/>
              <a:t>. a </a:t>
            </a:r>
            <a:r>
              <a:rPr lang="cs-CZ" dirty="0" err="1" smtClean="0"/>
              <a:t>pov</a:t>
            </a:r>
            <a:r>
              <a:rPr lang="cs-CZ" dirty="0" smtClean="0"/>
              <a:t>. vzniklé před </a:t>
            </a:r>
            <a:r>
              <a:rPr lang="cs-CZ" dirty="0" err="1" smtClean="0"/>
              <a:t>úNOZ</a:t>
            </a:r>
            <a:r>
              <a:rPr lang="cs-CZ" dirty="0" smtClean="0"/>
              <a:t> (např. </a:t>
            </a:r>
            <a:r>
              <a:rPr lang="cs-CZ" dirty="0" err="1" smtClean="0"/>
              <a:t>pr</a:t>
            </a:r>
            <a:r>
              <a:rPr lang="cs-CZ" dirty="0" smtClean="0"/>
              <a:t>. podnájmu)</a:t>
            </a:r>
          </a:p>
          <a:p>
            <a:pPr lvl="2"/>
            <a:r>
              <a:rPr lang="cs-CZ" dirty="0" smtClean="0"/>
              <a:t>x nájem movité věci</a:t>
            </a:r>
          </a:p>
          <a:p>
            <a:pPr lvl="2"/>
            <a:r>
              <a:rPr lang="cs-CZ" dirty="0" smtClean="0"/>
              <a:t>x pacht</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338</a:t>
            </a:fld>
            <a:endParaRPr lang="cs-CZ"/>
          </a:p>
        </p:txBody>
      </p:sp>
    </p:spTree>
    <p:extLst>
      <p:ext uri="{BB962C8B-B14F-4D97-AF65-F5344CB8AC3E}">
        <p14:creationId xmlns:p14="http://schemas.microsoft.com/office/powerpoint/2010/main" val="2191197931"/>
      </p:ext>
    </p:extLst>
  </p:cSld>
  <p:clrMapOvr>
    <a:masterClrMapping/>
  </p:clrMapOvr>
  <p:timing>
    <p:tnLst>
      <p:par>
        <p:cTn id="1" dur="indefinite" restart="never" nodeType="tmRoot"/>
      </p:par>
    </p:tnLst>
  </p:timing>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Nájem prostor k bydlení</a:t>
            </a:r>
            <a:endParaRPr lang="cs-CZ" dirty="0"/>
          </a:p>
        </p:txBody>
      </p:sp>
      <p:sp>
        <p:nvSpPr>
          <p:cNvPr id="3" name="Zástupný symbol pro obsah 2"/>
          <p:cNvSpPr>
            <a:spLocks noGrp="1"/>
          </p:cNvSpPr>
          <p:nvPr>
            <p:ph idx="1"/>
          </p:nvPr>
        </p:nvSpPr>
        <p:spPr/>
        <p:txBody>
          <a:bodyPr/>
          <a:lstStyle/>
          <a:p>
            <a:r>
              <a:rPr lang="cs-CZ" dirty="0" smtClean="0"/>
              <a:t>§ 2249/2 </a:t>
            </a:r>
            <a:r>
              <a:rPr lang="cs-CZ" dirty="0" smtClean="0">
                <a:latin typeface="Cambria"/>
              </a:rPr>
              <a:t>→ </a:t>
            </a:r>
            <a:r>
              <a:rPr lang="cs-CZ" dirty="0" err="1" smtClean="0">
                <a:latin typeface="Cambria"/>
              </a:rPr>
              <a:t>n.v</a:t>
            </a:r>
            <a:r>
              <a:rPr lang="cs-CZ" dirty="0" smtClean="0">
                <a:latin typeface="Cambria"/>
              </a:rPr>
              <a:t>. 453/2013 Sb. (</a:t>
            </a:r>
            <a:r>
              <a:rPr lang="cs-CZ" smtClean="0">
                <a:latin typeface="Cambria"/>
              </a:rPr>
              <a:t>srovnatelné nájemné)</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339</a:t>
            </a:fld>
            <a:endParaRPr lang="cs-CZ"/>
          </a:p>
        </p:txBody>
      </p:sp>
    </p:spTree>
    <p:extLst>
      <p:ext uri="{BB962C8B-B14F-4D97-AF65-F5344CB8AC3E}">
        <p14:creationId xmlns:p14="http://schemas.microsoft.com/office/powerpoint/2010/main" val="22448248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stát se považuje (PF) za </a:t>
            </a:r>
            <a:r>
              <a:rPr lang="cs-CZ" dirty="0" smtClean="0"/>
              <a:t>PO (§ 21)</a:t>
            </a:r>
            <a:endParaRPr lang="cs-CZ" dirty="0"/>
          </a:p>
          <a:p>
            <a:pPr lvl="1"/>
            <a:r>
              <a:rPr lang="cs-CZ" dirty="0"/>
              <a:t>„ </a:t>
            </a:r>
            <a:r>
              <a:rPr lang="cs-CZ" dirty="0" smtClean="0"/>
              <a:t>… i </a:t>
            </a:r>
            <a:r>
              <a:rPr lang="cs-CZ" dirty="0"/>
              <a:t>v případech, kdy stát vystupuje jako účastník soukromoprávního vztahu, který se řídí právními předpisy z oblasti soukromého práva, nelze jeho postavení bez dalšího ztotožňovat s postavením jednotlivce. I v takových vztazích stát nedisponuje skutečně autonomní vůlí. Jeho jednání se musí vždy řídit zákonem, i když zastupují stát z jeho pověření jiné subjekty. Při posuzování pozice státu v takových vztazích nelze proto cele abstrahovat od druhé dimenze státu, tj. té, v níž vykonává svou hlavní funkci, tedy státní moc</a:t>
            </a:r>
            <a:r>
              <a:rPr lang="cs-CZ" dirty="0" smtClean="0"/>
              <a:t>.“ III</a:t>
            </a:r>
            <a:r>
              <a:rPr lang="cs-CZ" dirty="0"/>
              <a:t>. ÚS 495/02 4. 3. 2004</a:t>
            </a:r>
            <a:endParaRPr lang="cs-CZ" dirty="0" smtClean="0"/>
          </a:p>
          <a:p>
            <a:pPr lvl="1"/>
            <a:r>
              <a:rPr lang="cs-CZ" dirty="0" smtClean="0"/>
              <a:t>„</a:t>
            </a:r>
            <a:r>
              <a:rPr lang="cs-CZ" dirty="0"/>
              <a:t>Občanský zákoník v § 21 prohlašuje stát za právnickou osobu, ale v § 1 odst. 2 rozlišuje na jedné straně majetkové vztahy fyzických a právnických osob a na druhé straně majetkové vztahy mezi těmito osobami a státem, čímž dává najevo, že stát není běžnou právnickou osobou. Jde tedy o to, že se stát v soukromoprávních vztazích pouze považuje za právnickou osobu, nikoliv, že jí ve skutečnosti je. Proto stát nemá ani ve sféře práva soukromého stejné postavení jako jiní jednotlivci, neboť nemá plnou autonomii vůle a musí se vždy řídit zákonem</a:t>
            </a:r>
            <a:r>
              <a:rPr lang="cs-CZ" dirty="0" smtClean="0"/>
              <a:t>.“ II</a:t>
            </a:r>
            <a:r>
              <a:rPr lang="cs-CZ" dirty="0"/>
              <a:t>. ÚS 446/08 3. 9. </a:t>
            </a:r>
            <a:r>
              <a:rPr lang="cs-CZ" dirty="0" smtClean="0"/>
              <a:t>2008</a:t>
            </a:r>
          </a:p>
          <a:p>
            <a:pPr lvl="1"/>
            <a:r>
              <a:rPr lang="cs-CZ" dirty="0" smtClean="0"/>
              <a:t>„…vystupuje-li </a:t>
            </a:r>
            <a:r>
              <a:rPr lang="cs-CZ" dirty="0"/>
              <a:t>cizí stát nikoli jako suverénní nositel veřejné moci, nýbrž jako právnická osoba ve věcech vyplývajících z individuálních vztahů podřazených úpravě občanského zákoníku, charakterizovaných právní rovností účastníků, odůvodňují pravidla mezinárodního práva závěr, že tato právnická osoba - cizí stát - nepožívá funkční imunity, a že je proto v těchto věcech dána pravomoc českých soudů</a:t>
            </a:r>
            <a:r>
              <a:rPr lang="cs-CZ" dirty="0" smtClean="0"/>
              <a:t>.“ NS 30 </a:t>
            </a:r>
            <a:r>
              <a:rPr lang="cs-CZ" dirty="0" err="1" smtClean="0"/>
              <a:t>Cdo</a:t>
            </a:r>
            <a:r>
              <a:rPr lang="cs-CZ" dirty="0" smtClean="0"/>
              <a:t> 2594/2009 z 24. 3. 2011</a:t>
            </a:r>
            <a:endParaRPr lang="cs-CZ" dirty="0"/>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34</a:t>
            </a:fld>
            <a:endParaRPr lang="cs-CZ"/>
          </a:p>
        </p:txBody>
      </p:sp>
    </p:spTree>
    <p:extLst>
      <p:ext uri="{BB962C8B-B14F-4D97-AF65-F5344CB8AC3E}">
        <p14:creationId xmlns:p14="http://schemas.microsoft.com/office/powerpoint/2010/main" val="2071531234"/>
      </p:ext>
    </p:extLst>
  </p:cSld>
  <p:clrMapOvr>
    <a:masterClrMapping/>
  </p:clrMapOvr>
  <p:timing>
    <p:tnLst>
      <p:par>
        <p:cTn id="1" dur="indefinite" restart="never" nodeType="tmRoot"/>
      </p:par>
    </p:tnLst>
  </p:timing>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dirty="0" smtClean="0"/>
              <a:t>Nájem prostor k podnikání</a:t>
            </a:r>
            <a:endParaRPr lang="cs-CZ" sz="4000" dirty="0"/>
          </a:p>
        </p:txBody>
      </p:sp>
      <p:sp>
        <p:nvSpPr>
          <p:cNvPr id="3" name="Zástupný symbol pro obsah 2"/>
          <p:cNvSpPr>
            <a:spLocks noGrp="1"/>
          </p:cNvSpPr>
          <p:nvPr>
            <p:ph idx="1"/>
          </p:nvPr>
        </p:nvSpPr>
        <p:spPr>
          <a:xfrm>
            <a:off x="457200" y="1600200"/>
            <a:ext cx="8229600" cy="5141168"/>
          </a:xfrm>
        </p:spPr>
        <p:txBody>
          <a:bodyPr>
            <a:normAutofit fontScale="77500" lnSpcReduction="20000"/>
          </a:bodyPr>
          <a:lstStyle/>
          <a:p>
            <a:r>
              <a:rPr lang="cs-CZ" dirty="0" smtClean="0"/>
              <a:t>podmínky použití (§ 2302/1; subsidiarita obecné úpravy)</a:t>
            </a:r>
          </a:p>
          <a:p>
            <a:pPr lvl="1"/>
            <a:r>
              <a:rPr lang="cs-CZ" dirty="0" smtClean="0"/>
              <a:t>nájem prostoru nebo místnosti</a:t>
            </a:r>
          </a:p>
          <a:p>
            <a:pPr lvl="2"/>
            <a:r>
              <a:rPr lang="cs-CZ" dirty="0" smtClean="0"/>
              <a:t>prostor může být i neuzavřený (§ 506, § 2202, 2302) x ADZ 872</a:t>
            </a:r>
          </a:p>
          <a:p>
            <a:pPr lvl="1"/>
            <a:r>
              <a:rPr lang="cs-CZ" dirty="0" smtClean="0"/>
              <a:t>za účelem provozování podnikatelské činnosti</a:t>
            </a:r>
          </a:p>
          <a:p>
            <a:pPr lvl="2"/>
            <a:r>
              <a:rPr lang="cs-CZ" dirty="0" smtClean="0"/>
              <a:t>bez ohledu na to, zda je vyjádřen ve smlouvě</a:t>
            </a:r>
          </a:p>
          <a:p>
            <a:pPr lvl="1"/>
            <a:r>
              <a:rPr lang="cs-CZ" dirty="0" smtClean="0"/>
              <a:t>slouží-li </a:t>
            </a:r>
            <a:r>
              <a:rPr lang="cs-CZ" u="sng" dirty="0"/>
              <a:t>pak</a:t>
            </a:r>
            <a:r>
              <a:rPr lang="cs-CZ" dirty="0"/>
              <a:t> </a:t>
            </a:r>
            <a:r>
              <a:rPr lang="cs-CZ" dirty="0" smtClean="0"/>
              <a:t>alespoň </a:t>
            </a:r>
            <a:r>
              <a:rPr lang="cs-CZ" dirty="0"/>
              <a:t>převážně podnikání</a:t>
            </a:r>
            <a:endParaRPr lang="cs-CZ" dirty="0" smtClean="0"/>
          </a:p>
          <a:p>
            <a:r>
              <a:rPr lang="cs-CZ" dirty="0" smtClean="0"/>
              <a:t>služby spojené s nájmem se řídí </a:t>
            </a:r>
            <a:r>
              <a:rPr lang="cs-CZ" dirty="0"/>
              <a:t>obdobně </a:t>
            </a:r>
            <a:r>
              <a:rPr lang="cs-CZ" dirty="0" err="1" smtClean="0"/>
              <a:t>ust</a:t>
            </a:r>
            <a:r>
              <a:rPr lang="cs-CZ" dirty="0" smtClean="0"/>
              <a:t>. o nájmu bytu (§ 2303)</a:t>
            </a:r>
          </a:p>
          <a:p>
            <a:pPr lvl="1"/>
            <a:r>
              <a:rPr lang="cs-CZ" dirty="0" smtClean="0"/>
              <a:t>rozsah § 2247 (PDV </a:t>
            </a:r>
            <a:r>
              <a:rPr lang="cs-CZ" u="sng" dirty="0" smtClean="0"/>
              <a:t>/2!</a:t>
            </a:r>
            <a:r>
              <a:rPr lang="cs-CZ" dirty="0" smtClean="0"/>
              <a:t>), placení § 2251, vyúčtování § 2252, neplacení § 2291/2</a:t>
            </a:r>
          </a:p>
          <a:p>
            <a:r>
              <a:rPr lang="cs-CZ" u="sng" dirty="0" smtClean="0"/>
              <a:t>podnájem </a:t>
            </a:r>
            <a:r>
              <a:rPr lang="cs-CZ" u="sng" dirty="0"/>
              <a:t>možný jen se souhlasem pronajímatele (§ 2215</a:t>
            </a:r>
            <a:r>
              <a:rPr lang="en-US" u="sng" dirty="0"/>
              <a:t>&amp;</a:t>
            </a:r>
            <a:r>
              <a:rPr lang="cs-CZ" u="sng" dirty="0"/>
              <a:t>2216</a:t>
            </a:r>
            <a:r>
              <a:rPr lang="cs-CZ" u="sng" dirty="0" smtClean="0"/>
              <a:t>)</a:t>
            </a:r>
          </a:p>
          <a:p>
            <a:r>
              <a:rPr lang="cs-CZ" dirty="0" smtClean="0"/>
              <a:t>nájemce nemá </a:t>
            </a:r>
            <a:r>
              <a:rPr lang="cs-CZ" dirty="0" err="1" smtClean="0"/>
              <a:t>pr</a:t>
            </a:r>
            <a:r>
              <a:rPr lang="cs-CZ" dirty="0"/>
              <a:t>. </a:t>
            </a:r>
            <a:r>
              <a:rPr lang="cs-CZ" dirty="0" smtClean="0"/>
              <a:t>provozovat jinou </a:t>
            </a:r>
            <a:r>
              <a:rPr lang="cs-CZ" dirty="0"/>
              <a:t>činnost </a:t>
            </a:r>
            <a:r>
              <a:rPr lang="cs-CZ" dirty="0" smtClean="0"/>
              <a:t>nebo změnit </a:t>
            </a:r>
            <a:r>
              <a:rPr lang="cs-CZ" dirty="0"/>
              <a:t>způsob či podmínky jejího výkonu, </a:t>
            </a:r>
            <a:r>
              <a:rPr lang="cs-CZ" dirty="0" smtClean="0"/>
              <a:t> (§ 2303)</a:t>
            </a:r>
          </a:p>
          <a:p>
            <a:pPr lvl="1"/>
            <a:r>
              <a:rPr lang="cs-CZ" dirty="0" smtClean="0"/>
              <a:t>než </a:t>
            </a:r>
            <a:r>
              <a:rPr lang="cs-CZ" dirty="0"/>
              <a:t>jak to vyplývá </a:t>
            </a:r>
            <a:endParaRPr lang="cs-CZ" dirty="0" smtClean="0"/>
          </a:p>
          <a:p>
            <a:pPr lvl="2"/>
            <a:r>
              <a:rPr lang="cs-CZ" dirty="0" smtClean="0"/>
              <a:t>z </a:t>
            </a:r>
            <a:r>
              <a:rPr lang="cs-CZ" dirty="0"/>
              <a:t>účelu nájmu nebo z jiného ujednání stran</a:t>
            </a:r>
            <a:r>
              <a:rPr lang="cs-CZ" dirty="0" smtClean="0"/>
              <a:t>,</a:t>
            </a:r>
          </a:p>
          <a:p>
            <a:pPr lvl="2"/>
            <a:r>
              <a:rPr lang="cs-CZ" u="sng" dirty="0" smtClean="0"/>
              <a:t>anebo </a:t>
            </a:r>
            <a:r>
              <a:rPr lang="cs-CZ" u="sng" dirty="0"/>
              <a:t>z toho, co bylo možné důvodně očekávat při uzavření smlouvy, </a:t>
            </a:r>
            <a:endParaRPr lang="cs-CZ" u="sng" dirty="0" smtClean="0"/>
          </a:p>
          <a:p>
            <a:pPr lvl="1"/>
            <a:r>
              <a:rPr lang="cs-CZ" u="sng" dirty="0" smtClean="0"/>
              <a:t>pokud </a:t>
            </a:r>
            <a:r>
              <a:rPr lang="cs-CZ" u="sng" dirty="0"/>
              <a:t>by tato změna </a:t>
            </a:r>
            <a:r>
              <a:rPr lang="cs-CZ" u="sng" dirty="0" smtClean="0"/>
              <a:t>působila</a:t>
            </a:r>
          </a:p>
          <a:p>
            <a:pPr lvl="2"/>
            <a:r>
              <a:rPr lang="cs-CZ" dirty="0" smtClean="0"/>
              <a:t>zhoršení </a:t>
            </a:r>
            <a:r>
              <a:rPr lang="cs-CZ" dirty="0"/>
              <a:t>poměrů v nemovité věci nebo </a:t>
            </a:r>
            <a:endParaRPr lang="cs-CZ" dirty="0" smtClean="0"/>
          </a:p>
          <a:p>
            <a:pPr lvl="2"/>
            <a:r>
              <a:rPr lang="cs-CZ" dirty="0" smtClean="0"/>
              <a:t>by </a:t>
            </a:r>
            <a:r>
              <a:rPr lang="cs-CZ" dirty="0"/>
              <a:t>nad přiměřenou míru poškozovala pronajímatele nebo ostatní uživatele nemovité </a:t>
            </a:r>
            <a:r>
              <a:rPr lang="cs-CZ" dirty="0" smtClean="0"/>
              <a:t>věci</a:t>
            </a:r>
          </a:p>
          <a:p>
            <a:pPr lvl="1"/>
            <a:r>
              <a:rPr lang="cs-CZ" dirty="0" smtClean="0"/>
              <a:t>x nepodstatná změna činnosti v některém ohledu v důsledku změny poměrů nájemce</a:t>
            </a:r>
          </a:p>
          <a:p>
            <a:pPr lvl="1"/>
            <a:endParaRPr lang="cs-CZ" dirty="0"/>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340</a:t>
            </a:fld>
            <a:endParaRPr lang="cs-CZ"/>
          </a:p>
        </p:txBody>
      </p:sp>
    </p:spTree>
    <p:extLst>
      <p:ext uri="{BB962C8B-B14F-4D97-AF65-F5344CB8AC3E}">
        <p14:creationId xmlns:p14="http://schemas.microsoft.com/office/powerpoint/2010/main" val="2096129321"/>
      </p:ext>
    </p:extLst>
  </p:cSld>
  <p:clrMapOvr>
    <a:masterClrMapping/>
  </p:clrMapOvr>
  <p:timing>
    <p:tnLst>
      <p:par>
        <p:cTn id="1" dur="indefinite" restart="never" nodeType="tmRoot"/>
      </p:par>
    </p:tnLst>
  </p:timing>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257800"/>
          </a:xfrm>
        </p:spPr>
        <p:txBody>
          <a:bodyPr>
            <a:normAutofit/>
          </a:bodyPr>
          <a:lstStyle/>
          <a:p>
            <a:r>
              <a:rPr lang="cs-CZ" dirty="0" smtClean="0"/>
              <a:t>označení provozovny (§ 2305)</a:t>
            </a:r>
          </a:p>
          <a:p>
            <a:pPr lvl="1"/>
            <a:r>
              <a:rPr lang="cs-CZ" dirty="0" smtClean="0"/>
              <a:t>pronajímatel může souhlas odmítnout, má-li proto vážný důvod</a:t>
            </a:r>
          </a:p>
          <a:p>
            <a:pPr lvl="1"/>
            <a:r>
              <a:rPr lang="cs-CZ" u="sng" dirty="0" smtClean="0"/>
              <a:t>PF souhlasu při mlčení 1 měsíc od písemné žádosti (x obec. § 1740)</a:t>
            </a:r>
          </a:p>
          <a:p>
            <a:pPr lvl="1"/>
            <a:r>
              <a:rPr lang="cs-CZ" dirty="0" smtClean="0"/>
              <a:t>při skončení nájmu odstranění a uvede do původního stavu (§ 2306)</a:t>
            </a:r>
          </a:p>
          <a:p>
            <a:r>
              <a:rPr lang="cs-CZ" dirty="0" smtClean="0"/>
              <a:t>převod nájmu (§ 2307; obecně postoupení </a:t>
            </a:r>
            <a:r>
              <a:rPr lang="cs-CZ" dirty="0" err="1" smtClean="0"/>
              <a:t>sml</a:t>
            </a:r>
            <a:r>
              <a:rPr lang="cs-CZ" dirty="0" smtClean="0"/>
              <a:t>. § 1895)</a:t>
            </a:r>
          </a:p>
          <a:p>
            <a:r>
              <a:rPr lang="cs-CZ" dirty="0" smtClean="0"/>
              <a:t>skončení nájmu na DU</a:t>
            </a:r>
          </a:p>
          <a:p>
            <a:pPr lvl="1"/>
            <a:r>
              <a:rPr lang="cs-CZ" dirty="0" smtClean="0"/>
              <a:t>důvody nájemce (§ 2308)</a:t>
            </a:r>
          </a:p>
          <a:p>
            <a:pPr lvl="1"/>
            <a:r>
              <a:rPr lang="cs-CZ" dirty="0" smtClean="0"/>
              <a:t>důvody pronajímatel (§ 2309; /b) → §2305?)</a:t>
            </a:r>
          </a:p>
          <a:p>
            <a:pPr lvl="1"/>
            <a:r>
              <a:rPr lang="cs-CZ" dirty="0" smtClean="0"/>
              <a:t>výpověď musí obsahovat důvod, jinak je neplatná (§ 2310)</a:t>
            </a:r>
          </a:p>
          <a:p>
            <a:pPr lvl="1"/>
            <a:r>
              <a:rPr lang="cs-CZ" dirty="0" smtClean="0"/>
              <a:t>výpovědní doba 3 měsíce</a:t>
            </a:r>
          </a:p>
          <a:p>
            <a:pPr lvl="1"/>
            <a:r>
              <a:rPr lang="cs-CZ" dirty="0" smtClean="0"/>
              <a:t>ustanovení o skončení nájmu bytu na dobu určitou se použijí obdobně (§ 2311 → § 2285 </a:t>
            </a:r>
            <a:r>
              <a:rPr lang="cs-CZ" dirty="0" err="1" smtClean="0"/>
              <a:t>an</a:t>
            </a:r>
            <a:r>
              <a:rPr lang="cs-CZ" dirty="0" smtClean="0"/>
              <a:t>.; není jasné která)</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341</a:t>
            </a:fld>
            <a:endParaRPr lang="cs-CZ"/>
          </a:p>
        </p:txBody>
      </p:sp>
    </p:spTree>
    <p:extLst>
      <p:ext uri="{BB962C8B-B14F-4D97-AF65-F5344CB8AC3E}">
        <p14:creationId xmlns:p14="http://schemas.microsoft.com/office/powerpoint/2010/main" val="657320268"/>
      </p:ext>
    </p:extLst>
  </p:cSld>
  <p:clrMapOvr>
    <a:masterClrMapping/>
  </p:clrMapOvr>
  <p:timing>
    <p:tnLst>
      <p:par>
        <p:cTn id="1" dur="indefinite" restart="never" nodeType="tmRoot"/>
      </p:par>
    </p:tnLst>
  </p:timing>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4925144"/>
          </a:xfrm>
        </p:spPr>
        <p:txBody>
          <a:bodyPr>
            <a:normAutofit fontScale="92500" lnSpcReduction="10000"/>
          </a:bodyPr>
          <a:lstStyle/>
          <a:p>
            <a:r>
              <a:rPr lang="cs-CZ" dirty="0"/>
              <a:t>skončení nájmu na DN</a:t>
            </a:r>
          </a:p>
          <a:p>
            <a:pPr lvl="1"/>
            <a:r>
              <a:rPr lang="cs-CZ" dirty="0"/>
              <a:t>se 6 měsíční výpovědní dobou (obecně)</a:t>
            </a:r>
          </a:p>
          <a:p>
            <a:pPr lvl="2"/>
            <a:r>
              <a:rPr lang="cs-CZ" dirty="0"/>
              <a:t>+5 let trvání </a:t>
            </a:r>
            <a:r>
              <a:rPr lang="en-US" dirty="0"/>
              <a:t>&amp;</a:t>
            </a:r>
            <a:r>
              <a:rPr lang="cs-CZ" dirty="0"/>
              <a:t> 2.SS nemohla vypovědět předvídat</a:t>
            </a:r>
          </a:p>
          <a:p>
            <a:pPr lvl="1"/>
            <a:r>
              <a:rPr lang="cs-CZ" dirty="0"/>
              <a:t>s 3 měsíční výpovědní </a:t>
            </a:r>
            <a:r>
              <a:rPr lang="cs-CZ" dirty="0" smtClean="0"/>
              <a:t>dobou - strana </a:t>
            </a:r>
            <a:r>
              <a:rPr lang="cs-CZ" dirty="0"/>
              <a:t>má vážný </a:t>
            </a:r>
            <a:r>
              <a:rPr lang="cs-CZ" dirty="0" smtClean="0"/>
              <a:t>důvod (alt.)</a:t>
            </a:r>
          </a:p>
          <a:p>
            <a:pPr lvl="2"/>
            <a:r>
              <a:rPr lang="cs-CZ" dirty="0" smtClean="0"/>
              <a:t>dle ADZ 875 „v zákoně uvedený (viz § 2308 či § 2309), popř. i jiný důvod, který lze mít za vážný</a:t>
            </a:r>
            <a:endParaRPr lang="cs-CZ" dirty="0"/>
          </a:p>
          <a:p>
            <a:r>
              <a:rPr lang="cs-CZ" dirty="0" smtClean="0"/>
              <a:t>vyklizení v souladu s výpovědí → PF platné výpovědi bez námitek (§ </a:t>
            </a:r>
            <a:r>
              <a:rPr lang="cs-CZ" dirty="0"/>
              <a:t>2313; srov. § 2286/2 a 2290</a:t>
            </a:r>
            <a:r>
              <a:rPr lang="cs-CZ" dirty="0" smtClean="0"/>
              <a:t>)</a:t>
            </a:r>
          </a:p>
          <a:p>
            <a:r>
              <a:rPr lang="cs-CZ" dirty="0" smtClean="0"/>
              <a:t>námitky proti výpovědi (§ 2314)</a:t>
            </a:r>
          </a:p>
          <a:p>
            <a:pPr lvl="1"/>
            <a:r>
              <a:rPr lang="cs-CZ" dirty="0" smtClean="0"/>
              <a:t>písemně, 1 měsíční prekluzivní lhůta k vznesení</a:t>
            </a:r>
          </a:p>
          <a:p>
            <a:pPr lvl="1"/>
            <a:r>
              <a:rPr lang="cs-CZ" dirty="0" smtClean="0"/>
              <a:t>nevezme-li vypovídající do 1 měsíce od doručení námitek zpět</a:t>
            </a:r>
          </a:p>
          <a:p>
            <a:pPr lvl="1"/>
            <a:r>
              <a:rPr lang="cs-CZ" dirty="0" smtClean="0"/>
              <a:t>→ vypovídaná strana se může do 2 měsíců obrátit na soud</a:t>
            </a:r>
          </a:p>
          <a:p>
            <a:r>
              <a:rPr lang="cs-CZ" dirty="0" err="1" smtClean="0"/>
              <a:t>pr</a:t>
            </a:r>
            <a:r>
              <a:rPr lang="cs-CZ" dirty="0" smtClean="0"/>
              <a:t>. na náhradu za převzetí zákaznické základny (§ 2315)</a:t>
            </a:r>
          </a:p>
          <a:p>
            <a:pPr lvl="1"/>
            <a:r>
              <a:rPr lang="cs-CZ" dirty="0" smtClean="0"/>
              <a:t>x nájemce vypovězen pro hrubé porušení svých </a:t>
            </a:r>
            <a:r>
              <a:rPr lang="cs-CZ" dirty="0" err="1" smtClean="0"/>
              <a:t>pov</a:t>
            </a:r>
            <a:r>
              <a:rPr lang="cs-CZ" dirty="0" smtClean="0"/>
              <a:t>.</a:t>
            </a:r>
          </a:p>
          <a:p>
            <a:pPr lvl="1"/>
            <a:r>
              <a:rPr lang="cs-CZ" dirty="0" smtClean="0"/>
              <a:t>dle ADZ 874 jednorázovou</a:t>
            </a:r>
            <a:endParaRPr lang="cs-CZ" dirty="0"/>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342</a:t>
            </a:fld>
            <a:endParaRPr lang="cs-CZ"/>
          </a:p>
        </p:txBody>
      </p:sp>
    </p:spTree>
    <p:extLst>
      <p:ext uri="{BB962C8B-B14F-4D97-AF65-F5344CB8AC3E}">
        <p14:creationId xmlns:p14="http://schemas.microsoft.com/office/powerpoint/2010/main" val="2944725270"/>
      </p:ext>
    </p:extLst>
  </p:cSld>
  <p:clrMapOvr>
    <a:masterClrMapping/>
  </p:clrMapOvr>
  <p:timing>
    <p:tnLst>
      <p:par>
        <p:cTn id="1" dur="indefinite" restart="never" nodeType="tmRoot"/>
      </p:par>
    </p:tnLst>
  </p:timing>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Ubytování</a:t>
            </a:r>
            <a:endParaRPr lang="cs-CZ" dirty="0"/>
          </a:p>
        </p:txBody>
      </p:sp>
      <p:sp>
        <p:nvSpPr>
          <p:cNvPr id="3" name="Zástupný symbol pro obsah 2"/>
          <p:cNvSpPr>
            <a:spLocks noGrp="1"/>
          </p:cNvSpPr>
          <p:nvPr>
            <p:ph idx="1"/>
          </p:nvPr>
        </p:nvSpPr>
        <p:spPr>
          <a:xfrm>
            <a:off x="457200" y="1600200"/>
            <a:ext cx="8229600" cy="5257800"/>
          </a:xfrm>
        </p:spPr>
        <p:txBody>
          <a:bodyPr>
            <a:normAutofit fontScale="85000" lnSpcReduction="10000"/>
          </a:bodyPr>
          <a:lstStyle/>
          <a:p>
            <a:r>
              <a:rPr lang="cs-CZ" dirty="0" smtClean="0"/>
              <a:t>strany: ubytovatel a objednatel</a:t>
            </a:r>
          </a:p>
          <a:p>
            <a:r>
              <a:rPr lang="cs-CZ" dirty="0" smtClean="0"/>
              <a:t>podstatné náležitosti: vymezení přechodného ubytování (místo, doba) a cena</a:t>
            </a:r>
          </a:p>
          <a:p>
            <a:r>
              <a:rPr lang="cs-CZ" dirty="0" smtClean="0"/>
              <a:t>převzato z SOZ</a:t>
            </a:r>
          </a:p>
          <a:p>
            <a:pPr lvl="1"/>
            <a:r>
              <a:rPr lang="cs-CZ" dirty="0" smtClean="0"/>
              <a:t>§ 2326; § 754; reformulováno, věcně cena splatná ve lhůtě stanovené ubytovacím řádem, </a:t>
            </a:r>
            <a:r>
              <a:rPr lang="cs-CZ" u="sng" dirty="0" smtClean="0"/>
              <a:t>popřípadě ve lhůtě obvyklé</a:t>
            </a:r>
          </a:p>
          <a:p>
            <a:pPr lvl="2"/>
            <a:r>
              <a:rPr lang="cs-CZ" dirty="0" smtClean="0"/>
              <a:t>jde o nájem na dobu určitou (ujednanou nebo plynoucí z účelu; dočasný nájem)</a:t>
            </a:r>
          </a:p>
          <a:p>
            <a:pPr lvl="1"/>
            <a:r>
              <a:rPr lang="cs-CZ" dirty="0" smtClean="0"/>
              <a:t>§ 2327/1; § 755;</a:t>
            </a:r>
          </a:p>
          <a:p>
            <a:pPr lvl="1"/>
            <a:r>
              <a:rPr lang="cs-CZ" dirty="0" smtClean="0"/>
              <a:t>§ 2327/2;</a:t>
            </a:r>
            <a:r>
              <a:rPr lang="cs-CZ" u="sng" dirty="0" smtClean="0"/>
              <a:t> nově upraven „hotelový trezor“ (dispozitivně, ale…)</a:t>
            </a:r>
          </a:p>
          <a:p>
            <a:pPr lvl="2"/>
            <a:r>
              <a:rPr lang="cs-CZ" dirty="0" smtClean="0"/>
              <a:t>podnikatel (§ 420/1) nesmí zneužít (§ 433)…</a:t>
            </a:r>
          </a:p>
          <a:p>
            <a:pPr lvl="1"/>
            <a:r>
              <a:rPr lang="cs-CZ" dirty="0" smtClean="0"/>
              <a:t>§ 2328; § 756</a:t>
            </a:r>
          </a:p>
          <a:p>
            <a:pPr lvl="1"/>
            <a:r>
              <a:rPr lang="cs-CZ" dirty="0" smtClean="0"/>
              <a:t>§ 2329; § 757</a:t>
            </a:r>
          </a:p>
          <a:p>
            <a:pPr lvl="1"/>
            <a:r>
              <a:rPr lang="cs-CZ" dirty="0" smtClean="0"/>
              <a:t>§ 2330; § 759/1 (odstoupení → výpověď; není stanovena výpovědní doba; neplyne ani z obecných ustanovení § 2229)</a:t>
            </a:r>
          </a:p>
          <a:p>
            <a:pPr lvl="1"/>
            <a:r>
              <a:rPr lang="cs-CZ" dirty="0"/>
              <a:t>§ </a:t>
            </a:r>
            <a:r>
              <a:rPr lang="cs-CZ" dirty="0" smtClean="0"/>
              <a:t>2331; </a:t>
            </a:r>
            <a:r>
              <a:rPr lang="cs-CZ" dirty="0"/>
              <a:t>§ </a:t>
            </a:r>
            <a:r>
              <a:rPr lang="cs-CZ" dirty="0" smtClean="0"/>
              <a:t>759/2 </a:t>
            </a:r>
            <a:r>
              <a:rPr lang="cs-CZ" dirty="0"/>
              <a:t>(odstoupení → </a:t>
            </a:r>
            <a:r>
              <a:rPr lang="cs-CZ" dirty="0" smtClean="0"/>
              <a:t>výpověď; bez výpovědní doby)</a:t>
            </a:r>
          </a:p>
          <a:p>
            <a:r>
              <a:rPr lang="cs-CZ" dirty="0"/>
              <a:t>některá obecná ustanovení o nájmu působí u ubytovací </a:t>
            </a:r>
            <a:r>
              <a:rPr lang="cs-CZ" dirty="0" err="1"/>
              <a:t>sml</a:t>
            </a:r>
            <a:r>
              <a:rPr lang="cs-CZ" dirty="0"/>
              <a:t>. překvapivě (§ 2204/1 PDV DU, § 2207 údržba (hotelového pokoje), prohlídky v době 3 měsíců před skončením § 2233; zadržovací právo § 2234</a:t>
            </a:r>
            <a:r>
              <a:rPr lang="cs-CZ" dirty="0" smtClean="0"/>
              <a:t>)</a:t>
            </a:r>
          </a:p>
          <a:p>
            <a:endParaRPr lang="cs-CZ" dirty="0"/>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343</a:t>
            </a:fld>
            <a:endParaRPr lang="cs-CZ"/>
          </a:p>
        </p:txBody>
      </p:sp>
    </p:spTree>
    <p:extLst>
      <p:ext uri="{BB962C8B-B14F-4D97-AF65-F5344CB8AC3E}">
        <p14:creationId xmlns:p14="http://schemas.microsoft.com/office/powerpoint/2010/main" val="1629053901"/>
      </p:ext>
    </p:extLst>
  </p:cSld>
  <p:clrMapOvr>
    <a:masterClrMapping/>
  </p:clrMapOvr>
  <p:timing>
    <p:tnLst>
      <p:par>
        <p:cTn id="1" dur="indefinite" restart="never" nodeType="tmRoot"/>
      </p:par>
    </p:tnLst>
  </p:timing>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a:xfrm>
            <a:off x="457200" y="1600200"/>
            <a:ext cx="8229600" cy="5257800"/>
          </a:xfrm>
        </p:spPr>
        <p:txBody>
          <a:bodyPr>
            <a:normAutofit fontScale="92500" lnSpcReduction="20000"/>
          </a:bodyPr>
          <a:lstStyle/>
          <a:p>
            <a:r>
              <a:rPr lang="cs-CZ" dirty="0" smtClean="0"/>
              <a:t>NŠ (§ 2946-2949; § 433-436 SOZ)</a:t>
            </a:r>
          </a:p>
          <a:p>
            <a:pPr lvl="1"/>
            <a:r>
              <a:rPr lang="cs-CZ" dirty="0" smtClean="0"/>
              <a:t>na věci vnesené</a:t>
            </a:r>
          </a:p>
          <a:p>
            <a:pPr lvl="2"/>
            <a:r>
              <a:rPr lang="cs-CZ" dirty="0" smtClean="0"/>
              <a:t>ubytovaným do prostor vyhrazených k ubytování nebo k uložení věcí</a:t>
            </a:r>
          </a:p>
          <a:p>
            <a:pPr lvl="2"/>
            <a:r>
              <a:rPr lang="cs-CZ" dirty="0" smtClean="0"/>
              <a:t>tam pro ubytovaného</a:t>
            </a:r>
          </a:p>
          <a:p>
            <a:pPr lvl="2"/>
            <a:r>
              <a:rPr lang="cs-CZ" u="sng" dirty="0" smtClean="0"/>
              <a:t>x vozidla, věci v nich a živá zvířata (2947)</a:t>
            </a:r>
          </a:p>
          <a:p>
            <a:pPr lvl="3"/>
            <a:r>
              <a:rPr lang="cs-CZ" u="sng" dirty="0" smtClean="0"/>
              <a:t>x ledaže je ubytovatel převzal do úschovy</a:t>
            </a:r>
          </a:p>
          <a:p>
            <a:pPr lvl="1"/>
            <a:r>
              <a:rPr lang="cs-CZ" dirty="0" smtClean="0"/>
              <a:t>liberace tax a </a:t>
            </a:r>
            <a:r>
              <a:rPr lang="cs-CZ" u="sng" dirty="0" smtClean="0"/>
              <a:t>kogentně</a:t>
            </a:r>
          </a:p>
          <a:p>
            <a:pPr lvl="2"/>
            <a:r>
              <a:rPr lang="cs-CZ" dirty="0" smtClean="0"/>
              <a:t>ke škodě by došlo i jinak</a:t>
            </a:r>
          </a:p>
          <a:p>
            <a:pPr lvl="2"/>
            <a:r>
              <a:rPr lang="cs-CZ" u="sng" dirty="0" smtClean="0"/>
              <a:t>škodu způsobil</a:t>
            </a:r>
          </a:p>
          <a:p>
            <a:pPr lvl="3"/>
            <a:r>
              <a:rPr lang="cs-CZ" dirty="0" smtClean="0"/>
              <a:t>ubytovaný (§ 441 SOZ)</a:t>
            </a:r>
          </a:p>
          <a:p>
            <a:pPr lvl="3"/>
            <a:r>
              <a:rPr lang="cs-CZ" u="sng" dirty="0" smtClean="0"/>
              <a:t>osoba, která jej z jeho vůle provází (např. ne policista)</a:t>
            </a:r>
          </a:p>
          <a:p>
            <a:pPr lvl="1"/>
            <a:r>
              <a:rPr lang="cs-CZ" dirty="0" smtClean="0"/>
              <a:t>výše náhrady škody</a:t>
            </a:r>
          </a:p>
          <a:p>
            <a:pPr lvl="2"/>
            <a:r>
              <a:rPr lang="cs-CZ" u="sng" dirty="0" smtClean="0"/>
              <a:t>do 100x ceny ubytování za den</a:t>
            </a:r>
          </a:p>
          <a:p>
            <a:pPr lvl="2"/>
            <a:r>
              <a:rPr lang="cs-CZ" dirty="0" smtClean="0"/>
              <a:t>bez omezení</a:t>
            </a:r>
          </a:p>
          <a:p>
            <a:pPr lvl="3"/>
            <a:r>
              <a:rPr lang="cs-CZ" dirty="0" smtClean="0"/>
              <a:t>převzatou do úschovy</a:t>
            </a:r>
          </a:p>
          <a:p>
            <a:pPr lvl="3"/>
            <a:r>
              <a:rPr lang="cs-CZ" dirty="0" smtClean="0"/>
              <a:t>odmítnutou převzít do úschovy v rozporu se zákonem</a:t>
            </a:r>
          </a:p>
          <a:p>
            <a:pPr lvl="3"/>
            <a:r>
              <a:rPr lang="cs-CZ" dirty="0" smtClean="0"/>
              <a:t>způsobená ubytovatelem (i jeho zaměstnancem)</a:t>
            </a:r>
          </a:p>
          <a:p>
            <a:pPr lvl="1"/>
            <a:r>
              <a:rPr lang="cs-CZ" dirty="0" err="1" smtClean="0"/>
              <a:t>pr</a:t>
            </a:r>
            <a:r>
              <a:rPr lang="cs-CZ" dirty="0" smtClean="0"/>
              <a:t>. uplatnit u ubytovatele bezodkladně, nejdéle do 15 dnů ode dne, kdy se poškozený musel o Š dozvědět, </a:t>
            </a:r>
            <a:r>
              <a:rPr lang="cs-CZ" u="sng" dirty="0" smtClean="0"/>
              <a:t>jinak je soud vůči námitce nepřizná</a:t>
            </a:r>
          </a:p>
          <a:p>
            <a:pPr lvl="2"/>
            <a:r>
              <a:rPr lang="cs-CZ" dirty="0" smtClean="0"/>
              <a:t>x odpovídá-li ubytovatel bez omezení</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344</a:t>
            </a:fld>
            <a:endParaRPr lang="cs-CZ"/>
          </a:p>
        </p:txBody>
      </p:sp>
    </p:spTree>
    <p:extLst>
      <p:ext uri="{BB962C8B-B14F-4D97-AF65-F5344CB8AC3E}">
        <p14:creationId xmlns:p14="http://schemas.microsoft.com/office/powerpoint/2010/main" val="275986478"/>
      </p:ext>
    </p:extLst>
  </p:cSld>
  <p:clrMapOvr>
    <a:masterClrMapping/>
  </p:clrMapOvr>
  <p:timing>
    <p:tnLst>
      <p:par>
        <p:cTn id="1" dur="indefinite" restart="never" nodeType="tmRoot"/>
      </p:par>
    </p:tnLst>
  </p:timing>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Pacht (</a:t>
            </a:r>
            <a:r>
              <a:rPr lang="cs-CZ" dirty="0" err="1"/>
              <a:t>arendatio</a:t>
            </a:r>
            <a:r>
              <a:rPr lang="cs-CZ" dirty="0"/>
              <a:t>)</a:t>
            </a:r>
          </a:p>
        </p:txBody>
      </p:sp>
      <p:sp>
        <p:nvSpPr>
          <p:cNvPr id="3" name="Zástupný symbol pro obsah 2"/>
          <p:cNvSpPr>
            <a:spLocks noGrp="1"/>
          </p:cNvSpPr>
          <p:nvPr>
            <p:ph idx="1"/>
          </p:nvPr>
        </p:nvSpPr>
        <p:spPr/>
        <p:txBody>
          <a:bodyPr>
            <a:normAutofit lnSpcReduction="10000"/>
          </a:bodyPr>
          <a:lstStyle/>
          <a:p>
            <a:r>
              <a:rPr lang="cs-CZ" dirty="0"/>
              <a:t>právní </a:t>
            </a:r>
            <a:r>
              <a:rPr lang="cs-CZ" dirty="0" smtClean="0"/>
              <a:t>úprava (2332-2357; OZO § 994, OZ1937 § 943)</a:t>
            </a:r>
            <a:endParaRPr lang="cs-CZ" dirty="0"/>
          </a:p>
          <a:p>
            <a:pPr lvl="1"/>
            <a:r>
              <a:rPr lang="cs-CZ" dirty="0"/>
              <a:t>obecná ustanovení (§ </a:t>
            </a:r>
            <a:r>
              <a:rPr lang="cs-CZ" dirty="0" smtClean="0"/>
              <a:t>2332-2344)</a:t>
            </a:r>
            <a:endParaRPr lang="cs-CZ" dirty="0"/>
          </a:p>
          <a:p>
            <a:pPr lvl="1"/>
            <a:r>
              <a:rPr lang="cs-CZ" dirty="0"/>
              <a:t>zvl. </a:t>
            </a:r>
            <a:r>
              <a:rPr lang="cs-CZ" dirty="0" err="1"/>
              <a:t>ust</a:t>
            </a:r>
            <a:r>
              <a:rPr lang="cs-CZ" dirty="0"/>
              <a:t>.</a:t>
            </a:r>
          </a:p>
          <a:p>
            <a:pPr lvl="2"/>
            <a:r>
              <a:rPr lang="cs-CZ" dirty="0" smtClean="0"/>
              <a:t>zemědělský pacht </a:t>
            </a:r>
            <a:r>
              <a:rPr lang="cs-CZ" dirty="0"/>
              <a:t>(§ </a:t>
            </a:r>
            <a:r>
              <a:rPr lang="cs-CZ" dirty="0" smtClean="0"/>
              <a:t>2345-2348; zemědělský nebo lesní pozemek)</a:t>
            </a:r>
            <a:endParaRPr lang="cs-CZ" dirty="0"/>
          </a:p>
          <a:p>
            <a:pPr lvl="2"/>
            <a:r>
              <a:rPr lang="cs-CZ" dirty="0" smtClean="0"/>
              <a:t>pacht závodu </a:t>
            </a:r>
            <a:r>
              <a:rPr lang="cs-CZ" dirty="0"/>
              <a:t>(§ </a:t>
            </a:r>
            <a:r>
              <a:rPr lang="cs-CZ" dirty="0" smtClean="0"/>
              <a:t>2349-2357; „nájem podniku“)</a:t>
            </a:r>
            <a:endParaRPr lang="cs-CZ" dirty="0"/>
          </a:p>
          <a:p>
            <a:r>
              <a:rPr lang="cs-CZ" dirty="0"/>
              <a:t>strany: </a:t>
            </a:r>
            <a:r>
              <a:rPr lang="cs-CZ" dirty="0" smtClean="0"/>
              <a:t>propachtovatel </a:t>
            </a:r>
            <a:r>
              <a:rPr lang="cs-CZ" dirty="0"/>
              <a:t>a </a:t>
            </a:r>
            <a:r>
              <a:rPr lang="cs-CZ" dirty="0" smtClean="0"/>
              <a:t>pachtýř</a:t>
            </a:r>
            <a:endParaRPr lang="cs-CZ" dirty="0"/>
          </a:p>
          <a:p>
            <a:r>
              <a:rPr lang="cs-CZ" dirty="0"/>
              <a:t>podstata: přenechání věci k dočasnému užívání </a:t>
            </a:r>
            <a:r>
              <a:rPr lang="cs-CZ" dirty="0" smtClean="0"/>
              <a:t>a požívání za úplatu </a:t>
            </a:r>
          </a:p>
          <a:p>
            <a:r>
              <a:rPr lang="cs-CZ" dirty="0" smtClean="0"/>
              <a:t>x nájem </a:t>
            </a:r>
            <a:r>
              <a:rPr lang="cs-CZ" dirty="0"/>
              <a:t>(užívání </a:t>
            </a:r>
            <a:r>
              <a:rPr lang="cs-CZ" u="sng" dirty="0" smtClean="0"/>
              <a:t>bez požívání</a:t>
            </a:r>
            <a:r>
              <a:rPr lang="cs-CZ" dirty="0" smtClean="0"/>
              <a:t>)</a:t>
            </a:r>
          </a:p>
          <a:p>
            <a:r>
              <a:rPr lang="cs-CZ" dirty="0" err="1" smtClean="0"/>
              <a:t>syst</a:t>
            </a:r>
            <a:r>
              <a:rPr lang="cs-CZ" dirty="0" smtClean="0"/>
              <a:t>. samostatný oddíl </a:t>
            </a:r>
          </a:p>
          <a:p>
            <a:pPr lvl="1"/>
            <a:r>
              <a:rPr lang="cs-CZ" dirty="0"/>
              <a:t>přiměřeně </a:t>
            </a:r>
            <a:r>
              <a:rPr lang="cs-CZ" dirty="0" smtClean="0"/>
              <a:t>ustanovení o nájmu (§ 2341; dle </a:t>
            </a:r>
            <a:r>
              <a:rPr lang="cs-CZ" dirty="0" err="1" smtClean="0"/>
              <a:t>pov</a:t>
            </a:r>
            <a:r>
              <a:rPr lang="cs-CZ" dirty="0" smtClean="0"/>
              <a:t>. i zvl. úpravy)</a:t>
            </a:r>
          </a:p>
          <a:p>
            <a:r>
              <a:rPr lang="cs-CZ" dirty="0" smtClean="0"/>
              <a:t>požívání viz § </a:t>
            </a:r>
            <a:r>
              <a:rPr lang="cs-CZ" dirty="0"/>
              <a:t>1285 </a:t>
            </a:r>
            <a:r>
              <a:rPr lang="cs-CZ" dirty="0" err="1"/>
              <a:t>an</a:t>
            </a:r>
            <a:r>
              <a:rPr lang="cs-CZ" dirty="0" smtClean="0"/>
              <a:t>.</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345</a:t>
            </a:fld>
            <a:endParaRPr lang="cs-CZ"/>
          </a:p>
        </p:txBody>
      </p:sp>
    </p:spTree>
    <p:extLst>
      <p:ext uri="{BB962C8B-B14F-4D97-AF65-F5344CB8AC3E}">
        <p14:creationId xmlns:p14="http://schemas.microsoft.com/office/powerpoint/2010/main" val="3246572679"/>
      </p:ext>
    </p:extLst>
  </p:cSld>
  <p:clrMapOvr>
    <a:masterClrMapping/>
  </p:clrMapOvr>
  <p:timing>
    <p:tnLst>
      <p:par>
        <p:cTn id="1" dur="indefinite" restart="never" nodeType="tmRoot"/>
      </p:par>
    </p:tnLst>
  </p:timing>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smtClean="0"/>
              <a:t>předmětem věc způsobilá nést plody či užitky</a:t>
            </a:r>
          </a:p>
          <a:p>
            <a:pPr lvl="1"/>
            <a:r>
              <a:rPr lang="cs-CZ" dirty="0" smtClean="0"/>
              <a:t>pachtýř je může brát x spotřebovat věc</a:t>
            </a:r>
          </a:p>
          <a:p>
            <a:pPr lvl="1"/>
            <a:r>
              <a:rPr lang="cs-CZ" dirty="0" smtClean="0"/>
              <a:t>dle ADZ 880 i věc nehmotná (pacht aut. díla?)</a:t>
            </a:r>
          </a:p>
          <a:p>
            <a:r>
              <a:rPr lang="cs-CZ" dirty="0" smtClean="0"/>
              <a:t>zápis pachtu </a:t>
            </a:r>
            <a:r>
              <a:rPr lang="cs-CZ" dirty="0"/>
              <a:t>věci zapsané do VS do VS na </a:t>
            </a:r>
            <a:r>
              <a:rPr lang="cs-CZ" dirty="0" smtClean="0"/>
              <a:t>návrh (viz k § 2203)+stačí jedna věc z věci hromadné (§ 501)</a:t>
            </a:r>
          </a:p>
          <a:p>
            <a:r>
              <a:rPr lang="cs-CZ" dirty="0" smtClean="0"/>
              <a:t>úplata</a:t>
            </a:r>
          </a:p>
          <a:p>
            <a:pPr lvl="1"/>
            <a:r>
              <a:rPr lang="cs-CZ" dirty="0" err="1" smtClean="0"/>
              <a:t>pachtovné</a:t>
            </a:r>
            <a:r>
              <a:rPr lang="cs-CZ" dirty="0" smtClean="0"/>
              <a:t> (možné vázat na objem výnosů)</a:t>
            </a:r>
            <a:endParaRPr lang="cs-CZ" dirty="0"/>
          </a:p>
          <a:p>
            <a:pPr lvl="1"/>
            <a:r>
              <a:rPr lang="cs-CZ" dirty="0" smtClean="0"/>
              <a:t>poměrná část výnosu z věci (plodů a užitků - § 491)</a:t>
            </a:r>
          </a:p>
          <a:p>
            <a:pPr lvl="2"/>
            <a:r>
              <a:rPr lang="cs-CZ" dirty="0" smtClean="0"/>
              <a:t>výnosy bez odečtení nákladů, NSJ</a:t>
            </a:r>
          </a:p>
          <a:p>
            <a:r>
              <a:rPr lang="cs-CZ" dirty="0" smtClean="0"/>
              <a:t>důvody výpovědi propachtovatele bez výpovědní doby (§ 2234)</a:t>
            </a:r>
          </a:p>
          <a:p>
            <a:pPr lvl="1"/>
            <a:r>
              <a:rPr lang="cs-CZ" dirty="0" smtClean="0"/>
              <a:t>pachtýř bez předchozího souhlasu </a:t>
            </a:r>
          </a:p>
          <a:p>
            <a:pPr lvl="2"/>
            <a:r>
              <a:rPr lang="cs-CZ" dirty="0" err="1" smtClean="0"/>
              <a:t>podpropachtuje</a:t>
            </a:r>
            <a:endParaRPr lang="cs-CZ" dirty="0" smtClean="0"/>
          </a:p>
          <a:p>
            <a:pPr lvl="2"/>
            <a:r>
              <a:rPr lang="cs-CZ" dirty="0" smtClean="0"/>
              <a:t>přenechání T k užívání</a:t>
            </a:r>
          </a:p>
          <a:p>
            <a:pPr lvl="2"/>
            <a:r>
              <a:rPr lang="cs-CZ" dirty="0" smtClean="0"/>
              <a:t>změní </a:t>
            </a:r>
            <a:r>
              <a:rPr lang="cs-CZ" dirty="0" err="1" smtClean="0"/>
              <a:t>hosp</a:t>
            </a:r>
            <a:r>
              <a:rPr lang="cs-CZ" dirty="0" smtClean="0"/>
              <a:t>. určení věci</a:t>
            </a:r>
          </a:p>
          <a:p>
            <a:pPr lvl="2"/>
            <a:r>
              <a:rPr lang="cs-CZ" dirty="0" smtClean="0"/>
              <a:t>změní způsob užívání nebo požívání</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346</a:t>
            </a:fld>
            <a:endParaRPr lang="cs-CZ"/>
          </a:p>
        </p:txBody>
      </p:sp>
    </p:spTree>
    <p:extLst>
      <p:ext uri="{BB962C8B-B14F-4D97-AF65-F5344CB8AC3E}">
        <p14:creationId xmlns:p14="http://schemas.microsoft.com/office/powerpoint/2010/main" val="256665263"/>
      </p:ext>
    </p:extLst>
  </p:cSld>
  <p:clrMapOvr>
    <a:masterClrMapping/>
  </p:clrMapOvr>
  <p:timing>
    <p:tnLst>
      <p:par>
        <p:cTn id="1" dur="indefinite" restart="never" nodeType="tmRoot"/>
      </p:par>
    </p:tnLst>
  </p:timing>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opatření propachtovatele (§ 2335)</a:t>
            </a:r>
          </a:p>
          <a:p>
            <a:pPr lvl="1"/>
            <a:r>
              <a:rPr lang="cs-CZ" dirty="0" smtClean="0"/>
              <a:t>→ nahradí náklady a ztrátu na výnosu (i záloha), aniž by tím bylo dotčeno </a:t>
            </a:r>
            <a:r>
              <a:rPr lang="cs-CZ" dirty="0" err="1" smtClean="0"/>
              <a:t>pr</a:t>
            </a:r>
            <a:r>
              <a:rPr lang="cs-CZ" dirty="0" smtClean="0"/>
              <a:t>. na slevu či prominutí </a:t>
            </a:r>
            <a:r>
              <a:rPr lang="cs-CZ" dirty="0" err="1" smtClean="0"/>
              <a:t>pachtovného</a:t>
            </a:r>
            <a:endParaRPr lang="cs-CZ" dirty="0" smtClean="0"/>
          </a:p>
          <a:p>
            <a:pPr lvl="1"/>
            <a:r>
              <a:rPr lang="cs-CZ" dirty="0" smtClean="0"/>
              <a:t>zlepší věc tak, že je možný vyšší výnos → může se domáhat zvýšení </a:t>
            </a:r>
            <a:r>
              <a:rPr lang="cs-CZ" dirty="0" err="1" smtClean="0"/>
              <a:t>pachtovného</a:t>
            </a:r>
            <a:endParaRPr lang="cs-CZ" dirty="0" smtClean="0"/>
          </a:p>
          <a:p>
            <a:r>
              <a:rPr lang="cs-CZ" dirty="0" smtClean="0"/>
              <a:t>pachtýř </a:t>
            </a:r>
            <a:r>
              <a:rPr lang="cs-CZ" dirty="0" err="1"/>
              <a:t>pov</a:t>
            </a:r>
            <a:r>
              <a:rPr lang="cs-CZ" dirty="0"/>
              <a:t>. k péči řádného hospodáře (§ 2336)</a:t>
            </a:r>
          </a:p>
          <a:p>
            <a:pPr lvl="1"/>
            <a:r>
              <a:rPr lang="cs-CZ" dirty="0" smtClean="0"/>
              <a:t>(přičinit </a:t>
            </a:r>
            <a:r>
              <a:rPr lang="cs-CZ" dirty="0"/>
              <a:t>se o </a:t>
            </a:r>
            <a:r>
              <a:rPr lang="cs-CZ" dirty="0" smtClean="0"/>
              <a:t>výnos)</a:t>
            </a:r>
            <a:endParaRPr lang="cs-CZ" dirty="0"/>
          </a:p>
          <a:p>
            <a:r>
              <a:rPr lang="cs-CZ" dirty="0" smtClean="0"/>
              <a:t>vady věci (§ 2337)</a:t>
            </a:r>
          </a:p>
          <a:p>
            <a:pPr lvl="1"/>
            <a:r>
              <a:rPr lang="cs-CZ" dirty="0" smtClean="0"/>
              <a:t>prodlení s odstraněním </a:t>
            </a:r>
            <a:r>
              <a:rPr lang="en-US" dirty="0" smtClean="0"/>
              <a:t>&amp; </a:t>
            </a:r>
            <a:r>
              <a:rPr lang="en-US" dirty="0" err="1" smtClean="0"/>
              <a:t>pokles</a:t>
            </a:r>
            <a:r>
              <a:rPr lang="en-US" dirty="0" smtClean="0"/>
              <a:t> </a:t>
            </a:r>
            <a:r>
              <a:rPr lang="cs-CZ" dirty="0" smtClean="0"/>
              <a:t>výnosu po ½ → sleva z </a:t>
            </a:r>
            <a:r>
              <a:rPr lang="cs-CZ" dirty="0" err="1" smtClean="0"/>
              <a:t>pachtovného</a:t>
            </a:r>
            <a:endParaRPr lang="cs-CZ" dirty="0" smtClean="0"/>
          </a:p>
          <a:p>
            <a:pPr lvl="1"/>
            <a:r>
              <a:rPr lang="cs-CZ" dirty="0" err="1" smtClean="0"/>
              <a:t>způs</a:t>
            </a:r>
            <a:r>
              <a:rPr lang="cs-CZ" dirty="0" smtClean="0"/>
              <a:t>. jen nepatrný výnos → prominutí </a:t>
            </a:r>
            <a:r>
              <a:rPr lang="cs-CZ" dirty="0" err="1" smtClean="0"/>
              <a:t>pachtovného</a:t>
            </a:r>
            <a:r>
              <a:rPr lang="cs-CZ" dirty="0" smtClean="0"/>
              <a:t> nebo </a:t>
            </a:r>
            <a:r>
              <a:rPr lang="cs-CZ" dirty="0" err="1" smtClean="0"/>
              <a:t>pr</a:t>
            </a:r>
            <a:r>
              <a:rPr lang="cs-CZ" dirty="0" smtClean="0"/>
              <a:t>. vypovědět bez výpovědní doby</a:t>
            </a:r>
          </a:p>
          <a:p>
            <a:r>
              <a:rPr lang="cs-CZ" dirty="0" smtClean="0"/>
              <a:t>zvl. způsob ujednání pokračování pachtu (§ 2338)</a:t>
            </a:r>
          </a:p>
          <a:p>
            <a:pPr lvl="1"/>
            <a:r>
              <a:rPr lang="cs-CZ" dirty="0" smtClean="0"/>
              <a:t>vztah k </a:t>
            </a:r>
            <a:r>
              <a:rPr lang="cs-CZ" dirty="0" err="1" smtClean="0"/>
              <a:t>relocatio</a:t>
            </a:r>
            <a:r>
              <a:rPr lang="cs-CZ" dirty="0" smtClean="0"/>
              <a:t> </a:t>
            </a:r>
            <a:r>
              <a:rPr lang="cs-CZ" dirty="0" err="1" smtClean="0"/>
              <a:t>tacita</a:t>
            </a:r>
            <a:r>
              <a:rPr lang="cs-CZ" dirty="0" smtClean="0"/>
              <a:t> (§ 2230)? co když tázající se nechce?</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347</a:t>
            </a:fld>
            <a:endParaRPr lang="cs-CZ"/>
          </a:p>
        </p:txBody>
      </p:sp>
    </p:spTree>
    <p:extLst>
      <p:ext uri="{BB962C8B-B14F-4D97-AF65-F5344CB8AC3E}">
        <p14:creationId xmlns:p14="http://schemas.microsoft.com/office/powerpoint/2010/main" val="2055230117"/>
      </p:ext>
    </p:extLst>
  </p:cSld>
  <p:clrMapOvr>
    <a:masterClrMapping/>
  </p:clrMapOvr>
  <p:timing>
    <p:tnLst>
      <p:par>
        <p:cTn id="1" dur="indefinite" restart="never" nodeType="tmRoot"/>
      </p:par>
    </p:tnLst>
  </p:timing>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141168"/>
          </a:xfrm>
        </p:spPr>
        <p:txBody>
          <a:bodyPr>
            <a:normAutofit fontScale="77500" lnSpcReduction="20000"/>
          </a:bodyPr>
          <a:lstStyle/>
          <a:p>
            <a:r>
              <a:rPr lang="cs-CZ" dirty="0" smtClean="0"/>
              <a:t>pacht na DU lze vypovědět v 6 měsíční </a:t>
            </a:r>
            <a:r>
              <a:rPr lang="cs-CZ" dirty="0" err="1" smtClean="0"/>
              <a:t>výp</a:t>
            </a:r>
            <a:r>
              <a:rPr lang="cs-CZ" dirty="0" smtClean="0"/>
              <a:t>. době, tak aby skončil koncem </a:t>
            </a:r>
            <a:r>
              <a:rPr lang="cs-CZ" dirty="0" err="1" smtClean="0"/>
              <a:t>pachtovního</a:t>
            </a:r>
            <a:r>
              <a:rPr lang="cs-CZ" dirty="0" smtClean="0"/>
              <a:t> roku (§ 2339/1)</a:t>
            </a:r>
          </a:p>
          <a:p>
            <a:pPr lvl="1"/>
            <a:r>
              <a:rPr lang="cs-CZ" dirty="0" smtClean="0"/>
              <a:t>PDV </a:t>
            </a:r>
            <a:r>
              <a:rPr lang="cs-CZ" dirty="0" err="1" smtClean="0"/>
              <a:t>pachtovního</a:t>
            </a:r>
            <a:r>
              <a:rPr lang="cs-CZ" dirty="0" smtClean="0"/>
              <a:t> roku (§ 2239/2)</a:t>
            </a:r>
          </a:p>
          <a:p>
            <a:pPr lvl="2"/>
            <a:r>
              <a:rPr lang="cs-CZ" dirty="0" smtClean="0"/>
              <a:t>zemědělský pacht (zemědělské a lesní pozemky)</a:t>
            </a:r>
          </a:p>
          <a:p>
            <a:pPr lvl="3"/>
            <a:r>
              <a:rPr lang="cs-CZ" dirty="0" smtClean="0"/>
              <a:t>od 1.10. do 31.9. násl. roku</a:t>
            </a:r>
          </a:p>
          <a:p>
            <a:pPr lvl="2"/>
            <a:r>
              <a:rPr lang="cs-CZ" dirty="0" smtClean="0"/>
              <a:t>jiný pacht </a:t>
            </a:r>
          </a:p>
          <a:p>
            <a:pPr lvl="3"/>
            <a:r>
              <a:rPr lang="cs-CZ" dirty="0" smtClean="0"/>
              <a:t>kal. rok</a:t>
            </a:r>
          </a:p>
          <a:p>
            <a:r>
              <a:rPr lang="cs-CZ" dirty="0" smtClean="0"/>
              <a:t>nevrácení věci (§ 2340)</a:t>
            </a:r>
          </a:p>
          <a:p>
            <a:r>
              <a:rPr lang="cs-CZ" dirty="0" smtClean="0"/>
              <a:t>inventář (§ 2342)</a:t>
            </a:r>
          </a:p>
          <a:p>
            <a:pPr lvl="1"/>
            <a:r>
              <a:rPr lang="cs-CZ" dirty="0" smtClean="0"/>
              <a:t>zachovat jednotlivé kusy, stáda obnovovat!</a:t>
            </a:r>
          </a:p>
          <a:p>
            <a:pPr lvl="1"/>
            <a:r>
              <a:rPr lang="cs-CZ" dirty="0" smtClean="0"/>
              <a:t>zničení nebo opotřebení tíží propachtovatele</a:t>
            </a:r>
          </a:p>
          <a:p>
            <a:pPr lvl="2"/>
            <a:r>
              <a:rPr lang="cs-CZ" dirty="0" smtClean="0"/>
              <a:t>x škoda přičítaná pachtýři</a:t>
            </a:r>
          </a:p>
          <a:p>
            <a:pPr lvl="1"/>
            <a:r>
              <a:rPr lang="cs-CZ" dirty="0" smtClean="0"/>
              <a:t>pachtýř má zástavní </a:t>
            </a:r>
            <a:r>
              <a:rPr lang="cs-CZ" dirty="0" err="1" smtClean="0"/>
              <a:t>pr</a:t>
            </a:r>
            <a:r>
              <a:rPr lang="cs-CZ" dirty="0" smtClean="0"/>
              <a:t>. (§ 2344)</a:t>
            </a:r>
          </a:p>
          <a:p>
            <a:r>
              <a:rPr lang="cs-CZ" dirty="0" smtClean="0"/>
              <a:t>inventář v ujednané ceně a jeho vrácení v téže ceně(§ 2343)</a:t>
            </a:r>
          </a:p>
          <a:p>
            <a:pPr lvl="1"/>
            <a:r>
              <a:rPr lang="cs-CZ" dirty="0" smtClean="0"/>
              <a:t>pachtýř volně nakládá, nese však nebezpečí škody (</a:t>
            </a:r>
            <a:r>
              <a:rPr lang="cs-CZ" dirty="0" err="1" smtClean="0"/>
              <a:t>obj</a:t>
            </a:r>
            <a:r>
              <a:rPr lang="cs-CZ" dirty="0" smtClean="0"/>
              <a:t>.) → neřeší se kusy, ale cena inventáře</a:t>
            </a:r>
          </a:p>
          <a:p>
            <a:r>
              <a:rPr lang="cs-CZ" dirty="0" smtClean="0"/>
              <a:t>zemědělský pacht (§ 2345)</a:t>
            </a:r>
          </a:p>
          <a:p>
            <a:pPr lvl="1"/>
            <a:r>
              <a:rPr lang="cs-CZ" dirty="0" smtClean="0"/>
              <a:t>na 2 roky jinak než písemně → PDV pachtu na DN </a:t>
            </a:r>
          </a:p>
          <a:p>
            <a:pPr lvl="1"/>
            <a:r>
              <a:rPr lang="cs-CZ" dirty="0" err="1" smtClean="0"/>
              <a:t>pachtovné</a:t>
            </a:r>
            <a:r>
              <a:rPr lang="cs-CZ" dirty="0" smtClean="0"/>
              <a:t> se platí ročně pozadu, splatnost 1. října</a:t>
            </a:r>
          </a:p>
          <a:p>
            <a:pPr lvl="1"/>
            <a:r>
              <a:rPr lang="cs-CZ" dirty="0" smtClean="0"/>
              <a:t>při DU lze vypovědět s 12 měsíční výpovědní dobou</a:t>
            </a:r>
          </a:p>
          <a:p>
            <a:pPr lvl="1"/>
            <a:r>
              <a:rPr lang="cs-CZ" dirty="0" smtClean="0"/>
              <a:t>zvl. ustanovení o pozbytí </a:t>
            </a:r>
            <a:r>
              <a:rPr lang="cs-CZ" dirty="0" err="1" smtClean="0"/>
              <a:t>zp</a:t>
            </a:r>
            <a:r>
              <a:rPr lang="cs-CZ" dirty="0" smtClean="0"/>
              <a:t>. k hospodaření a pozbytí </a:t>
            </a:r>
            <a:r>
              <a:rPr lang="cs-CZ" dirty="0" err="1" smtClean="0"/>
              <a:t>zp</a:t>
            </a:r>
            <a:r>
              <a:rPr lang="cs-CZ" dirty="0" smtClean="0"/>
              <a:t>. vůbec (§ 2348)</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348</a:t>
            </a:fld>
            <a:endParaRPr lang="cs-CZ"/>
          </a:p>
        </p:txBody>
      </p:sp>
    </p:spTree>
    <p:extLst>
      <p:ext uri="{BB962C8B-B14F-4D97-AF65-F5344CB8AC3E}">
        <p14:creationId xmlns:p14="http://schemas.microsoft.com/office/powerpoint/2010/main" val="2965364431"/>
      </p:ext>
    </p:extLst>
  </p:cSld>
  <p:clrMapOvr>
    <a:masterClrMapping/>
  </p:clrMapOvr>
  <p:timing>
    <p:tnLst>
      <p:par>
        <p:cTn id="1" dur="indefinite" restart="never" nodeType="tmRoot"/>
      </p:par>
    </p:tnLst>
  </p:timing>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Licence</a:t>
            </a:r>
            <a:endParaRPr lang="cs-CZ" dirty="0"/>
          </a:p>
        </p:txBody>
      </p:sp>
      <p:sp>
        <p:nvSpPr>
          <p:cNvPr id="3" name="Zástupný symbol pro obsah 2"/>
          <p:cNvSpPr>
            <a:spLocks noGrp="1"/>
          </p:cNvSpPr>
          <p:nvPr>
            <p:ph idx="1"/>
          </p:nvPr>
        </p:nvSpPr>
        <p:spPr>
          <a:xfrm>
            <a:off x="457200" y="1600200"/>
            <a:ext cx="8229600" cy="4853136"/>
          </a:xfrm>
        </p:spPr>
        <p:txBody>
          <a:bodyPr>
            <a:normAutofit lnSpcReduction="10000"/>
          </a:bodyPr>
          <a:lstStyle/>
          <a:p>
            <a:r>
              <a:rPr lang="cs-CZ" dirty="0"/>
              <a:t>právní úprava </a:t>
            </a:r>
            <a:r>
              <a:rPr lang="cs-CZ" dirty="0" smtClean="0"/>
              <a:t>(2358-2389; § 46 </a:t>
            </a:r>
            <a:r>
              <a:rPr lang="cs-CZ" dirty="0" err="1" smtClean="0"/>
              <a:t>an</a:t>
            </a:r>
            <a:r>
              <a:rPr lang="cs-CZ" dirty="0" smtClean="0"/>
              <a:t>. </a:t>
            </a:r>
            <a:r>
              <a:rPr lang="cs-CZ" dirty="0" err="1" smtClean="0"/>
              <a:t>AutZ</a:t>
            </a:r>
            <a:r>
              <a:rPr lang="cs-CZ" dirty="0" smtClean="0"/>
              <a:t>, § 508 </a:t>
            </a:r>
            <a:r>
              <a:rPr lang="cs-CZ" dirty="0" err="1" smtClean="0"/>
              <a:t>an</a:t>
            </a:r>
            <a:r>
              <a:rPr lang="cs-CZ" dirty="0" smtClean="0"/>
              <a:t>. </a:t>
            </a:r>
            <a:r>
              <a:rPr lang="cs-CZ" dirty="0" err="1" smtClean="0"/>
              <a:t>ObchZ</a:t>
            </a:r>
            <a:r>
              <a:rPr lang="cs-CZ" dirty="0" smtClean="0"/>
              <a:t>)</a:t>
            </a:r>
            <a:endParaRPr lang="cs-CZ" dirty="0"/>
          </a:p>
          <a:p>
            <a:pPr lvl="1"/>
            <a:r>
              <a:rPr lang="cs-CZ" dirty="0"/>
              <a:t>obecná ustanovení </a:t>
            </a:r>
            <a:r>
              <a:rPr lang="cs-CZ" dirty="0" smtClean="0"/>
              <a:t>(§ 2358-2370)</a:t>
            </a:r>
            <a:endParaRPr lang="cs-CZ" dirty="0"/>
          </a:p>
          <a:p>
            <a:pPr lvl="1"/>
            <a:r>
              <a:rPr lang="cs-CZ" dirty="0"/>
              <a:t>zvl. </a:t>
            </a:r>
            <a:r>
              <a:rPr lang="cs-CZ" dirty="0" err="1"/>
              <a:t>ust</a:t>
            </a:r>
            <a:r>
              <a:rPr lang="cs-CZ" dirty="0" smtClean="0"/>
              <a:t>. pro</a:t>
            </a:r>
            <a:endParaRPr lang="cs-CZ" dirty="0"/>
          </a:p>
          <a:p>
            <a:pPr lvl="2"/>
            <a:r>
              <a:rPr lang="cs-CZ" dirty="0" smtClean="0"/>
              <a:t>licenci k předmětům chráněným </a:t>
            </a:r>
            <a:r>
              <a:rPr lang="cs-CZ" dirty="0" err="1" smtClean="0"/>
              <a:t>AutZ</a:t>
            </a:r>
            <a:r>
              <a:rPr lang="cs-CZ" dirty="0" smtClean="0"/>
              <a:t> </a:t>
            </a:r>
            <a:r>
              <a:rPr lang="cs-CZ" dirty="0"/>
              <a:t>(§ </a:t>
            </a:r>
            <a:r>
              <a:rPr lang="cs-CZ" dirty="0" smtClean="0"/>
              <a:t>2371-2348)</a:t>
            </a:r>
            <a:endParaRPr lang="cs-CZ" dirty="0"/>
          </a:p>
          <a:p>
            <a:pPr lvl="2"/>
            <a:r>
              <a:rPr lang="cs-CZ" dirty="0" smtClean="0"/>
              <a:t>LS nakladatelskou (§ 2384-2386)</a:t>
            </a:r>
          </a:p>
          <a:p>
            <a:pPr lvl="2"/>
            <a:r>
              <a:rPr lang="cs-CZ" dirty="0" smtClean="0"/>
              <a:t>práva související s </a:t>
            </a:r>
            <a:r>
              <a:rPr lang="cs-CZ" dirty="0" err="1" smtClean="0"/>
              <a:t>pr</a:t>
            </a:r>
            <a:r>
              <a:rPr lang="cs-CZ" dirty="0" smtClean="0"/>
              <a:t>. autorským a pro </a:t>
            </a:r>
            <a:r>
              <a:rPr lang="cs-CZ" dirty="0" err="1" smtClean="0"/>
              <a:t>pr</a:t>
            </a:r>
            <a:r>
              <a:rPr lang="cs-CZ" dirty="0" smtClean="0"/>
              <a:t>. pořizovatele databáze (§ 2387-2389)</a:t>
            </a:r>
            <a:endParaRPr lang="cs-CZ" dirty="0"/>
          </a:p>
          <a:p>
            <a:r>
              <a:rPr lang="cs-CZ" dirty="0"/>
              <a:t>strany</a:t>
            </a:r>
            <a:r>
              <a:rPr lang="cs-CZ" dirty="0" smtClean="0"/>
              <a:t>: poskytovatel a nabyvatel</a:t>
            </a:r>
            <a:endParaRPr lang="cs-CZ" dirty="0"/>
          </a:p>
          <a:p>
            <a:r>
              <a:rPr lang="cs-CZ" dirty="0"/>
              <a:t>podstata</a:t>
            </a:r>
            <a:r>
              <a:rPr lang="cs-CZ" dirty="0" smtClean="0"/>
              <a:t>: poskytnutí oprávnění k výkonu práva duševního vlastnictví</a:t>
            </a:r>
          </a:p>
          <a:p>
            <a:r>
              <a:rPr lang="cs-CZ" dirty="0" smtClean="0"/>
              <a:t>sjednocení úpravy LS</a:t>
            </a:r>
          </a:p>
          <a:p>
            <a:r>
              <a:rPr lang="cs-CZ" dirty="0" smtClean="0"/>
              <a:t>smlouva o dílo s nehmotným výsledkem → § 2631 </a:t>
            </a:r>
            <a:r>
              <a:rPr lang="cs-CZ" dirty="0" err="1" smtClean="0"/>
              <a:t>an</a:t>
            </a:r>
            <a:r>
              <a:rPr lang="cs-CZ" dirty="0" smtClean="0"/>
              <a:t>.</a:t>
            </a:r>
          </a:p>
          <a:p>
            <a:pPr lvl="1"/>
            <a:r>
              <a:rPr lang="cs-CZ" dirty="0" smtClean="0"/>
              <a:t>§ 2633-2635 (zatím nepřímo) novelizují § 61 </a:t>
            </a:r>
            <a:r>
              <a:rPr lang="cs-CZ" dirty="0" err="1" smtClean="0"/>
              <a:t>AutZ</a:t>
            </a:r>
            <a:endParaRPr lang="cs-CZ" dirty="0"/>
          </a:p>
          <a:p>
            <a:endParaRPr lang="cs-CZ" dirty="0" smtClean="0"/>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349</a:t>
            </a:fld>
            <a:endParaRPr lang="cs-CZ"/>
          </a:p>
        </p:txBody>
      </p:sp>
    </p:spTree>
    <p:extLst>
      <p:ext uri="{BB962C8B-B14F-4D97-AF65-F5344CB8AC3E}">
        <p14:creationId xmlns:p14="http://schemas.microsoft.com/office/powerpoint/2010/main" val="31002814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Osoby blízké</a:t>
            </a:r>
            <a:endParaRPr lang="cs-CZ" dirty="0"/>
          </a:p>
        </p:txBody>
      </p:sp>
      <p:sp>
        <p:nvSpPr>
          <p:cNvPr id="3" name="Zástupný symbol pro obsah 2"/>
          <p:cNvSpPr>
            <a:spLocks noGrp="1"/>
          </p:cNvSpPr>
          <p:nvPr>
            <p:ph idx="1"/>
          </p:nvPr>
        </p:nvSpPr>
        <p:spPr>
          <a:xfrm>
            <a:off x="457200" y="1600200"/>
            <a:ext cx="8229600" cy="5141168"/>
          </a:xfrm>
        </p:spPr>
        <p:txBody>
          <a:bodyPr>
            <a:normAutofit fontScale="77500" lnSpcReduction="20000"/>
          </a:bodyPr>
          <a:lstStyle/>
          <a:p>
            <a:r>
              <a:rPr lang="cs-CZ" dirty="0"/>
              <a:t>"Rodina je základ státu!" </a:t>
            </a:r>
            <a:r>
              <a:rPr lang="cs-CZ" dirty="0" smtClean="0"/>
              <a:t>Cimrman</a:t>
            </a:r>
          </a:p>
          <a:p>
            <a:pPr lvl="1"/>
            <a:r>
              <a:rPr lang="cs-CZ" dirty="0" smtClean="0"/>
              <a:t>x </a:t>
            </a:r>
            <a:r>
              <a:rPr lang="cs-CZ" dirty="0"/>
              <a:t>"Nelze v této souvislosti pominout tezi, dle níž je základem svobodného státu svobodná obec..." Ústavní soud v nálezu IV. ÚS 331/02</a:t>
            </a:r>
          </a:p>
          <a:p>
            <a:endParaRPr lang="cs-CZ" dirty="0" smtClean="0"/>
          </a:p>
          <a:p>
            <a:r>
              <a:rPr lang="cs-CZ" dirty="0" smtClean="0"/>
              <a:t>osoby blízké (§ 22)</a:t>
            </a:r>
          </a:p>
          <a:p>
            <a:pPr lvl="1"/>
            <a:r>
              <a:rPr lang="cs-CZ" dirty="0"/>
              <a:t>příbuzní (bez dalšího, k příbuzenství § </a:t>
            </a:r>
            <a:r>
              <a:rPr lang="cs-CZ" dirty="0" smtClean="0"/>
              <a:t>771, osvojení § 832)</a:t>
            </a:r>
            <a:endParaRPr lang="cs-CZ" dirty="0"/>
          </a:p>
          <a:p>
            <a:pPr lvl="2"/>
            <a:r>
              <a:rPr lang="cs-CZ" dirty="0"/>
              <a:t>v řadě přímé bez omezení </a:t>
            </a:r>
          </a:p>
          <a:p>
            <a:pPr lvl="3"/>
            <a:r>
              <a:rPr lang="cs-CZ" dirty="0"/>
              <a:t>ascendenti</a:t>
            </a:r>
          </a:p>
          <a:p>
            <a:pPr lvl="3"/>
            <a:r>
              <a:rPr lang="cs-CZ" dirty="0"/>
              <a:t>descendenti</a:t>
            </a:r>
          </a:p>
          <a:p>
            <a:pPr lvl="1"/>
            <a:r>
              <a:rPr lang="cs-CZ" dirty="0"/>
              <a:t>v řadě pobočné</a:t>
            </a:r>
          </a:p>
          <a:p>
            <a:pPr lvl="2"/>
            <a:r>
              <a:rPr lang="cs-CZ" dirty="0"/>
              <a:t>sourozenci (i </a:t>
            </a:r>
            <a:r>
              <a:rPr lang="cs-CZ" dirty="0" err="1"/>
              <a:t>neplnorodí</a:t>
            </a:r>
            <a:r>
              <a:rPr lang="cs-CZ" dirty="0"/>
              <a:t> a osvojení)</a:t>
            </a:r>
          </a:p>
          <a:p>
            <a:pPr lvl="1"/>
            <a:r>
              <a:rPr lang="cs-CZ" dirty="0" smtClean="0"/>
              <a:t>manželé a partneři, dokud </a:t>
            </a:r>
            <a:r>
              <a:rPr lang="cs-CZ" dirty="0" err="1" smtClean="0"/>
              <a:t>pr</a:t>
            </a:r>
            <a:r>
              <a:rPr lang="cs-CZ" dirty="0" smtClean="0"/>
              <a:t>. vztah trvá (bez dalšího)</a:t>
            </a:r>
          </a:p>
          <a:p>
            <a:pPr lvl="1"/>
            <a:r>
              <a:rPr lang="cs-CZ" dirty="0"/>
              <a:t>jiné </a:t>
            </a:r>
            <a:r>
              <a:rPr lang="cs-CZ" dirty="0" smtClean="0"/>
              <a:t>osoby</a:t>
            </a:r>
            <a:endParaRPr lang="cs-CZ" dirty="0"/>
          </a:p>
          <a:p>
            <a:pPr lvl="2"/>
            <a:r>
              <a:rPr lang="cs-CZ" dirty="0"/>
              <a:t>v poměru rodinném nebo obdobném a zároveň</a:t>
            </a:r>
          </a:p>
          <a:p>
            <a:pPr lvl="3"/>
            <a:r>
              <a:rPr lang="cs-CZ" dirty="0"/>
              <a:t>rodinný poměr – ostatní příbuzní v řadě pobočné</a:t>
            </a:r>
          </a:p>
          <a:p>
            <a:pPr lvl="3"/>
            <a:r>
              <a:rPr lang="cs-CZ" dirty="0"/>
              <a:t>obdobný poměr </a:t>
            </a:r>
          </a:p>
          <a:p>
            <a:pPr lvl="4"/>
            <a:r>
              <a:rPr lang="cs-CZ" dirty="0"/>
              <a:t>faktický – druh &amp; družka, konkubináty, příbuzní manžela</a:t>
            </a:r>
          </a:p>
          <a:p>
            <a:pPr lvl="4"/>
            <a:r>
              <a:rPr lang="cs-CZ" dirty="0"/>
              <a:t>právní – pěstounství, poručník…</a:t>
            </a:r>
          </a:p>
          <a:p>
            <a:pPr lvl="2"/>
            <a:r>
              <a:rPr lang="cs-CZ" dirty="0" smtClean="0"/>
              <a:t>pokud </a:t>
            </a:r>
            <a:r>
              <a:rPr lang="cs-CZ" dirty="0"/>
              <a:t>by újmu, kterou utrpěla jedna z nich, druhá důvodně pociťovala jako újmu vlastní (subjektivně</a:t>
            </a:r>
            <a:r>
              <a:rPr lang="cs-CZ" dirty="0" smtClean="0"/>
              <a:t>)</a:t>
            </a:r>
          </a:p>
          <a:p>
            <a:pPr lvl="2"/>
            <a:r>
              <a:rPr lang="cs-CZ" dirty="0" smtClean="0"/>
              <a:t>PDV osob blízkých (§ 249 a 376 </a:t>
            </a:r>
            <a:r>
              <a:rPr lang="cs-CZ" dirty="0" err="1" smtClean="0"/>
              <a:t>ZPr</a:t>
            </a:r>
            <a:r>
              <a:rPr lang="cs-CZ" dirty="0" smtClean="0"/>
              <a:t>)</a:t>
            </a:r>
          </a:p>
          <a:p>
            <a:pPr lvl="3"/>
            <a:r>
              <a:rPr lang="cs-CZ" b="1" dirty="0" smtClean="0"/>
              <a:t>osoby sešvagřené (§ 774)</a:t>
            </a:r>
          </a:p>
          <a:p>
            <a:pPr lvl="3"/>
            <a:r>
              <a:rPr lang="cs-CZ" dirty="0" smtClean="0"/>
              <a:t>trvale spolu žijící</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35</a:t>
            </a:fld>
            <a:endParaRPr lang="cs-CZ"/>
          </a:p>
        </p:txBody>
      </p:sp>
    </p:spTree>
    <p:extLst>
      <p:ext uri="{BB962C8B-B14F-4D97-AF65-F5344CB8AC3E}">
        <p14:creationId xmlns:p14="http://schemas.microsoft.com/office/powerpoint/2010/main" val="65645986"/>
      </p:ext>
    </p:extLst>
  </p:cSld>
  <p:clrMapOvr>
    <a:masterClrMapping/>
  </p:clrMapOvr>
  <p:timing>
    <p:tnLst>
      <p:par>
        <p:cTn id="1" dur="indefinite" restart="never" nodeType="tmRoot"/>
      </p:par>
    </p:tnLst>
  </p:timing>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úplatná, NSJ (§ 2358 → § 2366)</a:t>
            </a:r>
          </a:p>
          <a:p>
            <a:pPr lvl="1"/>
            <a:r>
              <a:rPr lang="cs-CZ" u="sng" dirty="0" smtClean="0"/>
              <a:t>oproti úpravě v </a:t>
            </a:r>
            <a:r>
              <a:rPr lang="cs-CZ" u="sng" dirty="0" err="1" smtClean="0"/>
              <a:t>ObchZ</a:t>
            </a:r>
            <a:r>
              <a:rPr lang="cs-CZ" u="sng" dirty="0" smtClean="0"/>
              <a:t> bude možné bezúplatnou i k předmětu </a:t>
            </a:r>
            <a:r>
              <a:rPr lang="cs-CZ" u="sng" dirty="0" err="1" smtClean="0"/>
              <a:t>prům</a:t>
            </a:r>
            <a:r>
              <a:rPr lang="cs-CZ" u="sng" dirty="0" smtClean="0"/>
              <a:t>. vlastnictví</a:t>
            </a:r>
          </a:p>
          <a:p>
            <a:r>
              <a:rPr lang="cs-CZ" dirty="0" smtClean="0"/>
              <a:t>písemná forma</a:t>
            </a:r>
          </a:p>
          <a:p>
            <a:pPr lvl="1"/>
            <a:r>
              <a:rPr lang="cs-CZ" dirty="0" smtClean="0"/>
              <a:t>výhradní licence (2360)</a:t>
            </a:r>
          </a:p>
          <a:p>
            <a:pPr lvl="1"/>
            <a:r>
              <a:rPr lang="cs-CZ" dirty="0" smtClean="0"/>
              <a:t>zápis do VS</a:t>
            </a:r>
          </a:p>
          <a:p>
            <a:r>
              <a:rPr lang="cs-CZ" dirty="0" smtClean="0"/>
              <a:t>licence je opravňující (§ 2359/1)</a:t>
            </a:r>
          </a:p>
          <a:p>
            <a:pPr lvl="1"/>
            <a:r>
              <a:rPr lang="cs-CZ" dirty="0" smtClean="0"/>
              <a:t>x trvání </a:t>
            </a:r>
            <a:r>
              <a:rPr lang="cs-CZ" dirty="0" err="1" smtClean="0"/>
              <a:t>pr</a:t>
            </a:r>
            <a:r>
              <a:rPr lang="cs-CZ" dirty="0" smtClean="0"/>
              <a:t>. závisí na jeho výkonu → zavazující (§ 509/2 </a:t>
            </a:r>
            <a:r>
              <a:rPr lang="cs-CZ" dirty="0" err="1" smtClean="0"/>
              <a:t>ObchZ</a:t>
            </a:r>
            <a:r>
              <a:rPr lang="cs-CZ" dirty="0" smtClean="0"/>
              <a:t>)</a:t>
            </a:r>
          </a:p>
          <a:p>
            <a:pPr lvl="1"/>
            <a:r>
              <a:rPr lang="cs-CZ" dirty="0" smtClean="0"/>
              <a:t>x k předmětům chráněným </a:t>
            </a:r>
            <a:r>
              <a:rPr lang="cs-CZ" dirty="0" err="1" smtClean="0"/>
              <a:t>AutZ</a:t>
            </a:r>
            <a:r>
              <a:rPr lang="cs-CZ" dirty="0" smtClean="0"/>
              <a:t> (§ 2372/2; zavazující, NSJ)</a:t>
            </a:r>
          </a:p>
          <a:p>
            <a:r>
              <a:rPr lang="cs-CZ" dirty="0" smtClean="0"/>
              <a:t>výhradní nebo nevýhradní licence</a:t>
            </a:r>
          </a:p>
          <a:p>
            <a:pPr lvl="1"/>
            <a:r>
              <a:rPr lang="cs-CZ" dirty="0" smtClean="0"/>
              <a:t>výhradní licence:</a:t>
            </a:r>
          </a:p>
          <a:p>
            <a:pPr lvl="2"/>
            <a:r>
              <a:rPr lang="cs-CZ" dirty="0" smtClean="0"/>
              <a:t>poskytovatel se sám zdrží…, není-li </a:t>
            </a:r>
            <a:r>
              <a:rPr lang="cs-CZ" u="sng" dirty="0" smtClean="0"/>
              <a:t>výslovně</a:t>
            </a:r>
            <a:r>
              <a:rPr lang="cs-CZ" dirty="0" smtClean="0"/>
              <a:t> ujednán opak (§ 2360/1; § 47/2 </a:t>
            </a:r>
            <a:r>
              <a:rPr lang="cs-CZ" dirty="0" err="1"/>
              <a:t>AutZ</a:t>
            </a:r>
            <a:r>
              <a:rPr lang="cs-CZ" dirty="0" smtClean="0"/>
              <a:t>)</a:t>
            </a:r>
          </a:p>
          <a:p>
            <a:pPr lvl="2"/>
            <a:r>
              <a:rPr lang="cs-CZ" dirty="0" smtClean="0"/>
              <a:t>porušení </a:t>
            </a:r>
            <a:r>
              <a:rPr lang="cs-CZ" dirty="0" err="1" smtClean="0"/>
              <a:t>pov</a:t>
            </a:r>
            <a:r>
              <a:rPr lang="cs-CZ" dirty="0" smtClean="0"/>
              <a:t>. poskytnout licenci T → licence nevznikne (§ 2360/2; § 47/5)</a:t>
            </a:r>
          </a:p>
          <a:p>
            <a:pPr lvl="3"/>
            <a:r>
              <a:rPr lang="cs-CZ" dirty="0" smtClean="0"/>
              <a:t>dikce nepřesná (nejde o trvání jakékoli výhradní licence, ale k témuž)</a:t>
            </a:r>
          </a:p>
          <a:p>
            <a:pPr lvl="1"/>
            <a:r>
              <a:rPr lang="cs-CZ" u="sng" dirty="0" smtClean="0"/>
              <a:t>§ 2362 PDN nevýhradnosti licence, není-li výslovně ujednáno jinak</a:t>
            </a:r>
            <a:r>
              <a:rPr lang="cs-CZ" dirty="0" smtClean="0"/>
              <a:t> (v § 47/1 </a:t>
            </a:r>
            <a:r>
              <a:rPr lang="cs-CZ" dirty="0" err="1" smtClean="0"/>
              <a:t>AutZ</a:t>
            </a:r>
            <a:r>
              <a:rPr lang="cs-CZ" dirty="0" smtClean="0"/>
              <a:t> PDV nevyplývá-li ze </a:t>
            </a:r>
            <a:r>
              <a:rPr lang="cs-CZ" dirty="0" err="1" smtClean="0"/>
              <a:t>sml</a:t>
            </a:r>
            <a:r>
              <a:rPr lang="cs-CZ" dirty="0" smtClean="0"/>
              <a:t>. jinak)</a:t>
            </a:r>
          </a:p>
          <a:p>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350</a:t>
            </a:fld>
            <a:endParaRPr lang="cs-CZ"/>
          </a:p>
        </p:txBody>
      </p:sp>
    </p:spTree>
    <p:extLst>
      <p:ext uri="{BB962C8B-B14F-4D97-AF65-F5344CB8AC3E}">
        <p14:creationId xmlns:p14="http://schemas.microsoft.com/office/powerpoint/2010/main" val="1819934347"/>
      </p:ext>
    </p:extLst>
  </p:cSld>
  <p:clrMapOvr>
    <a:masterClrMapping/>
  </p:clrMapOvr>
  <p:timing>
    <p:tnLst>
      <p:par>
        <p:cTn id="1" dur="indefinite" restart="never" nodeType="tmRoot"/>
      </p:par>
    </p:tnLst>
  </p:timing>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u="sng" dirty="0" smtClean="0"/>
              <a:t>poskytovatel </a:t>
            </a:r>
            <a:r>
              <a:rPr lang="cs-CZ" u="sng" dirty="0" err="1" smtClean="0"/>
              <a:t>pov</a:t>
            </a:r>
            <a:r>
              <a:rPr lang="cs-CZ" u="sng" dirty="0" smtClean="0"/>
              <a:t>. poskytnout veškeré podklady a </a:t>
            </a:r>
            <a:r>
              <a:rPr lang="cs-CZ" u="sng" dirty="0" err="1" smtClean="0"/>
              <a:t>inf</a:t>
            </a:r>
            <a:r>
              <a:rPr lang="cs-CZ" u="sng" dirty="0" smtClean="0"/>
              <a:t>. potřebné k výkonu licence</a:t>
            </a:r>
            <a:r>
              <a:rPr lang="cs-CZ" dirty="0" smtClean="0"/>
              <a:t> (v </a:t>
            </a:r>
            <a:r>
              <a:rPr lang="cs-CZ" dirty="0" err="1" smtClean="0"/>
              <a:t>AutZ</a:t>
            </a:r>
            <a:r>
              <a:rPr lang="cs-CZ" dirty="0" smtClean="0"/>
              <a:t> x ; § 512 </a:t>
            </a:r>
            <a:r>
              <a:rPr lang="cs-CZ" dirty="0" err="1" smtClean="0"/>
              <a:t>ObchZ</a:t>
            </a:r>
            <a:r>
              <a:rPr lang="cs-CZ" dirty="0" smtClean="0"/>
              <a:t>)</a:t>
            </a:r>
          </a:p>
          <a:p>
            <a:pPr lvl="1"/>
            <a:r>
              <a:rPr lang="cs-CZ" dirty="0" err="1" smtClean="0"/>
              <a:t>pov</a:t>
            </a:r>
            <a:r>
              <a:rPr lang="cs-CZ" dirty="0" smtClean="0"/>
              <a:t>. utajit před T (§ 2368-2369; § 513 </a:t>
            </a:r>
            <a:r>
              <a:rPr lang="cs-CZ" dirty="0" err="1" smtClean="0"/>
              <a:t>ObchZ</a:t>
            </a:r>
            <a:r>
              <a:rPr lang="cs-CZ" dirty="0" smtClean="0"/>
              <a:t>)</a:t>
            </a:r>
            <a:r>
              <a:rPr lang="en-US" dirty="0" smtClean="0"/>
              <a:t>, </a:t>
            </a:r>
            <a:r>
              <a:rPr lang="en-US" dirty="0" err="1" smtClean="0"/>
              <a:t>leda</a:t>
            </a:r>
            <a:r>
              <a:rPr lang="cs-CZ" dirty="0" smtClean="0"/>
              <a:t>že… T není…</a:t>
            </a:r>
          </a:p>
          <a:p>
            <a:r>
              <a:rPr lang="cs-CZ" dirty="0" smtClean="0"/>
              <a:t>ohrožení nebo porušení nabyvatelovy licence (§ 2369; </a:t>
            </a:r>
            <a:r>
              <a:rPr lang="cs-CZ" dirty="0"/>
              <a:t>§ 41 </a:t>
            </a:r>
            <a:r>
              <a:rPr lang="cs-CZ" dirty="0" err="1" smtClean="0"/>
              <a:t>AutZ</a:t>
            </a:r>
            <a:r>
              <a:rPr lang="cs-CZ" dirty="0" smtClean="0"/>
              <a:t>, 514/2 </a:t>
            </a:r>
            <a:r>
              <a:rPr lang="cs-CZ" dirty="0" err="1" smtClean="0"/>
              <a:t>ObchZ</a:t>
            </a:r>
            <a:r>
              <a:rPr lang="cs-CZ" dirty="0" smtClean="0"/>
              <a:t>, § 2 </a:t>
            </a:r>
            <a:r>
              <a:rPr lang="cs-CZ" dirty="0" err="1" smtClean="0"/>
              <a:t>z.č</a:t>
            </a:r>
            <a:r>
              <a:rPr lang="cs-CZ" dirty="0" smtClean="0"/>
              <a:t>. 221/2006 Sb.)</a:t>
            </a:r>
          </a:p>
          <a:p>
            <a:pPr lvl="1"/>
            <a:r>
              <a:rPr lang="cs-CZ" u="sng" dirty="0" smtClean="0"/>
              <a:t>potřebná opatření činí nabyvatel licence (aktivní legitimace), poskytovatel </a:t>
            </a:r>
            <a:r>
              <a:rPr lang="cs-CZ" u="sng" dirty="0" err="1" smtClean="0"/>
              <a:t>pov</a:t>
            </a:r>
            <a:r>
              <a:rPr lang="cs-CZ" u="sng" dirty="0" smtClean="0"/>
              <a:t>. součinností</a:t>
            </a:r>
          </a:p>
          <a:p>
            <a:r>
              <a:rPr lang="cs-CZ" u="sng" dirty="0" smtClean="0"/>
              <a:t>LS na DN lze vypovědět (§ 2370; § 515 </a:t>
            </a:r>
            <a:r>
              <a:rPr lang="cs-CZ" u="sng" dirty="0" err="1" smtClean="0"/>
              <a:t>ObchZ</a:t>
            </a:r>
            <a:r>
              <a:rPr lang="cs-CZ" u="sng" dirty="0" smtClean="0"/>
              <a:t>)</a:t>
            </a:r>
          </a:p>
          <a:p>
            <a:pPr lvl="1"/>
            <a:r>
              <a:rPr lang="cs-CZ" u="sng" dirty="0" smtClean="0"/>
              <a:t>výpovědní doba 1 rok</a:t>
            </a:r>
          </a:p>
          <a:p>
            <a:pPr lvl="1"/>
            <a:r>
              <a:rPr lang="cs-CZ" u="sng" dirty="0" smtClean="0"/>
              <a:t>od konce kal. měsíce, v němž výpověď došla 2. SS</a:t>
            </a:r>
            <a:endParaRPr lang="cs-CZ" u="sng"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351</a:t>
            </a:fld>
            <a:endParaRPr lang="cs-CZ"/>
          </a:p>
        </p:txBody>
      </p:sp>
    </p:spTree>
    <p:extLst>
      <p:ext uri="{BB962C8B-B14F-4D97-AF65-F5344CB8AC3E}">
        <p14:creationId xmlns:p14="http://schemas.microsoft.com/office/powerpoint/2010/main" val="1770900725"/>
      </p:ext>
    </p:extLst>
  </p:cSld>
  <p:clrMapOvr>
    <a:masterClrMapping/>
  </p:clrMapOvr>
  <p:timing>
    <p:tnLst>
      <p:par>
        <p:cTn id="1" dur="indefinite" restart="never" nodeType="tmRoot"/>
      </p:par>
    </p:tnLst>
  </p:timing>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400" dirty="0" smtClean="0"/>
              <a:t>LS k předmětům chráněným </a:t>
            </a:r>
            <a:r>
              <a:rPr lang="cs-CZ" sz="4400" dirty="0" err="1" smtClean="0"/>
              <a:t>AutZ</a:t>
            </a:r>
            <a:endParaRPr lang="cs-CZ" sz="4400" dirty="0"/>
          </a:p>
        </p:txBody>
      </p:sp>
      <p:sp>
        <p:nvSpPr>
          <p:cNvPr id="3" name="Zástupný symbol pro obsah 2"/>
          <p:cNvSpPr>
            <a:spLocks noGrp="1"/>
          </p:cNvSpPr>
          <p:nvPr>
            <p:ph idx="1"/>
          </p:nvPr>
        </p:nvSpPr>
        <p:spPr/>
        <p:txBody>
          <a:bodyPr>
            <a:normAutofit fontScale="92500" lnSpcReduction="20000"/>
          </a:bodyPr>
          <a:lstStyle/>
          <a:p>
            <a:r>
              <a:rPr lang="cs-CZ" dirty="0" smtClean="0"/>
              <a:t>§ 2371; § 46/1 </a:t>
            </a:r>
            <a:r>
              <a:rPr lang="cs-CZ" dirty="0" err="1" smtClean="0"/>
              <a:t>AutZ</a:t>
            </a:r>
            <a:endParaRPr lang="cs-CZ" dirty="0" smtClean="0"/>
          </a:p>
          <a:p>
            <a:pPr lvl="1"/>
            <a:r>
              <a:rPr lang="cs-CZ" u="sng" dirty="0" smtClean="0"/>
              <a:t>v původní nebo zpracované či jinak změněné podobě</a:t>
            </a:r>
          </a:p>
          <a:p>
            <a:pPr lvl="1"/>
            <a:r>
              <a:rPr lang="cs-CZ" strike="dblStrike" dirty="0" smtClean="0"/>
              <a:t>a nabyvatel se…</a:t>
            </a:r>
            <a:r>
              <a:rPr lang="cs-CZ" dirty="0" smtClean="0"/>
              <a:t> → 2358/1</a:t>
            </a:r>
          </a:p>
          <a:p>
            <a:r>
              <a:rPr lang="cs-CZ" dirty="0"/>
              <a:t>§ </a:t>
            </a:r>
            <a:r>
              <a:rPr lang="cs-CZ" dirty="0" smtClean="0"/>
              <a:t>2372/1; </a:t>
            </a:r>
            <a:r>
              <a:rPr lang="cs-CZ" dirty="0"/>
              <a:t>§ </a:t>
            </a:r>
            <a:r>
              <a:rPr lang="cs-CZ" dirty="0" smtClean="0"/>
              <a:t>46/2</a:t>
            </a:r>
            <a:r>
              <a:rPr lang="cs-CZ" dirty="0"/>
              <a:t> </a:t>
            </a:r>
            <a:r>
              <a:rPr lang="cs-CZ" dirty="0" err="1"/>
              <a:t>AutZ</a:t>
            </a:r>
            <a:r>
              <a:rPr lang="cs-CZ" dirty="0" smtClean="0"/>
              <a:t>; styl. úprava, k opaku se nepřihlíží</a:t>
            </a:r>
          </a:p>
          <a:p>
            <a:r>
              <a:rPr lang="cs-CZ" dirty="0"/>
              <a:t>§ </a:t>
            </a:r>
            <a:r>
              <a:rPr lang="cs-CZ" dirty="0" smtClean="0"/>
              <a:t>2372/2; </a:t>
            </a:r>
            <a:r>
              <a:rPr lang="cs-CZ" dirty="0"/>
              <a:t>§ </a:t>
            </a:r>
            <a:r>
              <a:rPr lang="cs-CZ" dirty="0" smtClean="0"/>
              <a:t>46/3 </a:t>
            </a:r>
            <a:r>
              <a:rPr lang="cs-CZ" dirty="0" err="1"/>
              <a:t>AutZ</a:t>
            </a:r>
            <a:endParaRPr lang="cs-CZ" dirty="0" smtClean="0"/>
          </a:p>
          <a:p>
            <a:r>
              <a:rPr lang="cs-CZ" dirty="0" smtClean="0"/>
              <a:t>§ 2373/1; § 46/5</a:t>
            </a:r>
            <a:r>
              <a:rPr lang="cs-CZ" dirty="0"/>
              <a:t> </a:t>
            </a:r>
            <a:r>
              <a:rPr lang="cs-CZ" dirty="0" err="1" smtClean="0"/>
              <a:t>AutZ</a:t>
            </a:r>
            <a:endParaRPr lang="cs-CZ" dirty="0" smtClean="0"/>
          </a:p>
          <a:p>
            <a:pPr lvl="1"/>
            <a:r>
              <a:rPr lang="cs-CZ" strike="dblStrike" dirty="0" smtClean="0"/>
              <a:t>okruh</a:t>
            </a:r>
            <a:r>
              <a:rPr lang="cs-CZ" dirty="0" smtClean="0"/>
              <a:t>; počet</a:t>
            </a:r>
          </a:p>
          <a:p>
            <a:pPr lvl="1"/>
            <a:r>
              <a:rPr lang="cs-CZ" u="sng" dirty="0"/>
              <a:t>Obsah smlouvy nebo jeho část lze určit také odkazem na licenční podmínky, jež jsou stranám známé </a:t>
            </a:r>
            <a:r>
              <a:rPr lang="cs-CZ" b="1" u="sng" dirty="0"/>
              <a:t>nebo veřejně dostupné</a:t>
            </a:r>
            <a:r>
              <a:rPr lang="cs-CZ" b="1" u="sng" dirty="0" smtClean="0"/>
              <a:t>.</a:t>
            </a:r>
            <a:r>
              <a:rPr lang="cs-CZ" dirty="0" smtClean="0"/>
              <a:t> (gen. § 1751)</a:t>
            </a:r>
          </a:p>
          <a:p>
            <a:r>
              <a:rPr lang="cs-CZ" dirty="0" smtClean="0"/>
              <a:t>§ 2373/2 </a:t>
            </a:r>
            <a:r>
              <a:rPr lang="cs-CZ" dirty="0"/>
              <a:t>(gen. § 1744)</a:t>
            </a:r>
            <a:r>
              <a:rPr lang="cs-CZ" dirty="0" smtClean="0"/>
              <a:t>; § 46/6 </a:t>
            </a:r>
            <a:r>
              <a:rPr lang="cs-CZ" dirty="0" err="1" smtClean="0"/>
              <a:t>AutZ</a:t>
            </a:r>
            <a:r>
              <a:rPr lang="cs-CZ" dirty="0"/>
              <a:t> </a:t>
            </a:r>
            <a:r>
              <a:rPr lang="cs-CZ" dirty="0" smtClean="0"/>
              <a:t>(</a:t>
            </a:r>
            <a:r>
              <a:rPr lang="cs-CZ" dirty="0" err="1" smtClean="0"/>
              <a:t>reformluce</a:t>
            </a:r>
            <a:r>
              <a:rPr lang="cs-CZ" dirty="0" smtClean="0"/>
              <a:t>)</a:t>
            </a:r>
          </a:p>
          <a:p>
            <a:r>
              <a:rPr lang="cs-CZ" dirty="0" smtClean="0"/>
              <a:t>§ 2373/3</a:t>
            </a:r>
          </a:p>
          <a:p>
            <a:pPr lvl="1"/>
            <a:r>
              <a:rPr lang="cs-CZ" u="sng" dirty="0"/>
              <a:t>Je-li v návrhu adresovaném neurčitému </a:t>
            </a:r>
            <a:r>
              <a:rPr lang="cs-CZ" b="1" u="sng" dirty="0"/>
              <a:t>okruhu</a:t>
            </a:r>
            <a:r>
              <a:rPr lang="cs-CZ" u="sng" dirty="0"/>
              <a:t> osob, který lze přijmout bez vyrozumění navrhovatele podle odstavce 2, stanovena lhůta k přijetí, nelze návrh během této lhůty odvolat. </a:t>
            </a:r>
          </a:p>
          <a:p>
            <a:endParaRPr lang="cs-CZ" u="sng" dirty="0"/>
          </a:p>
          <a:p>
            <a:pPr lvl="1"/>
            <a:endParaRPr lang="cs-CZ" dirty="0"/>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352</a:t>
            </a:fld>
            <a:endParaRPr lang="cs-CZ"/>
          </a:p>
        </p:txBody>
      </p:sp>
    </p:spTree>
    <p:extLst>
      <p:ext uri="{BB962C8B-B14F-4D97-AF65-F5344CB8AC3E}">
        <p14:creationId xmlns:p14="http://schemas.microsoft.com/office/powerpoint/2010/main" val="4166868866"/>
      </p:ext>
    </p:extLst>
  </p:cSld>
  <p:clrMapOvr>
    <a:masterClrMapping/>
  </p:clrMapOvr>
  <p:timing>
    <p:tnLst>
      <p:par>
        <p:cTn id="1" dur="indefinite" restart="never" nodeType="tmRoot"/>
      </p:par>
    </p:tnLst>
  </p:timing>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069160"/>
          </a:xfrm>
        </p:spPr>
        <p:txBody>
          <a:bodyPr>
            <a:normAutofit fontScale="77500" lnSpcReduction="20000"/>
          </a:bodyPr>
          <a:lstStyle/>
          <a:p>
            <a:r>
              <a:rPr lang="cs-CZ" dirty="0" smtClean="0"/>
              <a:t>bestsellerová doložka (§ 2374; § 49/6 </a:t>
            </a:r>
            <a:r>
              <a:rPr lang="cs-CZ" dirty="0" err="1" smtClean="0"/>
              <a:t>AutZ</a:t>
            </a:r>
            <a:r>
              <a:rPr lang="cs-CZ" dirty="0" smtClean="0"/>
              <a:t>)</a:t>
            </a:r>
          </a:p>
          <a:p>
            <a:pPr lvl="1"/>
            <a:r>
              <a:rPr lang="cs-CZ" dirty="0" smtClean="0"/>
              <a:t>nelze se vzdát (potvrzení </a:t>
            </a:r>
            <a:r>
              <a:rPr lang="cs-CZ" dirty="0" err="1" smtClean="0"/>
              <a:t>hist</a:t>
            </a:r>
            <a:r>
              <a:rPr lang="cs-CZ" dirty="0" smtClean="0"/>
              <a:t>. výkladu)</a:t>
            </a:r>
          </a:p>
          <a:p>
            <a:pPr lvl="1"/>
            <a:r>
              <a:rPr lang="cs-CZ" dirty="0" smtClean="0"/>
              <a:t>výše dodatečné odměny</a:t>
            </a:r>
          </a:p>
          <a:p>
            <a:pPr lvl="2"/>
            <a:r>
              <a:rPr lang="cs-CZ" dirty="0" smtClean="0"/>
              <a:t>ujednaná</a:t>
            </a:r>
          </a:p>
          <a:p>
            <a:pPr lvl="2"/>
            <a:r>
              <a:rPr lang="cs-CZ" u="sng" dirty="0" smtClean="0"/>
              <a:t>soud dle nového § 2374/2</a:t>
            </a:r>
          </a:p>
          <a:p>
            <a:r>
              <a:rPr lang="cs-CZ" dirty="0" smtClean="0"/>
              <a:t>§ 2375; § 51 </a:t>
            </a:r>
            <a:r>
              <a:rPr lang="cs-CZ" dirty="0" err="1" smtClean="0"/>
              <a:t>AutZ</a:t>
            </a:r>
            <a:endParaRPr lang="cs-CZ" dirty="0"/>
          </a:p>
          <a:p>
            <a:r>
              <a:rPr lang="cs-CZ" dirty="0"/>
              <a:t>§ </a:t>
            </a:r>
            <a:r>
              <a:rPr lang="cs-CZ" dirty="0" smtClean="0"/>
              <a:t>2376; </a:t>
            </a:r>
            <a:r>
              <a:rPr lang="cs-CZ" dirty="0"/>
              <a:t>§ </a:t>
            </a:r>
            <a:r>
              <a:rPr lang="cs-CZ" dirty="0" smtClean="0"/>
              <a:t>50 </a:t>
            </a:r>
            <a:r>
              <a:rPr lang="cs-CZ" dirty="0" err="1" smtClean="0"/>
              <a:t>AutZ</a:t>
            </a:r>
            <a:r>
              <a:rPr lang="cs-CZ" dirty="0" smtClean="0"/>
              <a:t> (odst. 4 zkrácen bez změny obsahu)</a:t>
            </a:r>
          </a:p>
          <a:p>
            <a:r>
              <a:rPr lang="cs-CZ" dirty="0"/>
              <a:t>§ </a:t>
            </a:r>
            <a:r>
              <a:rPr lang="cs-CZ" dirty="0" smtClean="0"/>
              <a:t>2377; </a:t>
            </a:r>
            <a:r>
              <a:rPr lang="cs-CZ" dirty="0"/>
              <a:t>§ </a:t>
            </a:r>
            <a:r>
              <a:rPr lang="cs-CZ" dirty="0" smtClean="0"/>
              <a:t>52 </a:t>
            </a:r>
            <a:r>
              <a:rPr lang="cs-CZ" dirty="0" err="1"/>
              <a:t>AutZ</a:t>
            </a:r>
            <a:endParaRPr lang="cs-CZ" dirty="0"/>
          </a:p>
          <a:p>
            <a:r>
              <a:rPr lang="cs-CZ" dirty="0"/>
              <a:t>§ </a:t>
            </a:r>
            <a:r>
              <a:rPr lang="cs-CZ" dirty="0" smtClean="0"/>
              <a:t>2378; </a:t>
            </a:r>
            <a:r>
              <a:rPr lang="cs-CZ" dirty="0"/>
              <a:t>§ </a:t>
            </a:r>
            <a:r>
              <a:rPr lang="cs-CZ" dirty="0" smtClean="0"/>
              <a:t>53/1,2 </a:t>
            </a:r>
            <a:r>
              <a:rPr lang="cs-CZ" dirty="0" err="1"/>
              <a:t>AutZ</a:t>
            </a:r>
            <a:endParaRPr lang="cs-CZ" dirty="0"/>
          </a:p>
          <a:p>
            <a:r>
              <a:rPr lang="cs-CZ" dirty="0"/>
              <a:t>§ </a:t>
            </a:r>
            <a:r>
              <a:rPr lang="cs-CZ" dirty="0" smtClean="0"/>
              <a:t>2379; </a:t>
            </a:r>
            <a:r>
              <a:rPr lang="cs-CZ" dirty="0"/>
              <a:t>§ </a:t>
            </a:r>
            <a:r>
              <a:rPr lang="cs-CZ" dirty="0" smtClean="0"/>
              <a:t>53/3 </a:t>
            </a:r>
            <a:r>
              <a:rPr lang="cs-CZ" dirty="0" err="1" smtClean="0"/>
              <a:t>AutZ</a:t>
            </a:r>
            <a:endParaRPr lang="cs-CZ" dirty="0" smtClean="0"/>
          </a:p>
          <a:p>
            <a:pPr lvl="1"/>
            <a:r>
              <a:rPr lang="cs-CZ" dirty="0"/>
              <a:t>od poskytnutí licence, </a:t>
            </a:r>
            <a:r>
              <a:rPr lang="cs-CZ" u="sng" dirty="0"/>
              <a:t>popřípadě od odevzdání autorského díla, bylo-li nabyvateli odevzdáno až po poskytnutí licence</a:t>
            </a:r>
            <a:r>
              <a:rPr lang="cs-CZ" u="sng" dirty="0" smtClean="0"/>
              <a:t>;</a:t>
            </a:r>
          </a:p>
          <a:p>
            <a:r>
              <a:rPr lang="cs-CZ" dirty="0"/>
              <a:t>§ </a:t>
            </a:r>
            <a:r>
              <a:rPr lang="cs-CZ" dirty="0" smtClean="0"/>
              <a:t>2380; </a:t>
            </a:r>
            <a:r>
              <a:rPr lang="cs-CZ" dirty="0"/>
              <a:t>§ </a:t>
            </a:r>
            <a:r>
              <a:rPr lang="cs-CZ" dirty="0" smtClean="0"/>
              <a:t>53/5 </a:t>
            </a:r>
            <a:r>
              <a:rPr lang="cs-CZ" dirty="0" err="1" smtClean="0"/>
              <a:t>AutZ</a:t>
            </a:r>
            <a:endParaRPr lang="cs-CZ" dirty="0" smtClean="0"/>
          </a:p>
          <a:p>
            <a:r>
              <a:rPr lang="cs-CZ" dirty="0" smtClean="0"/>
              <a:t>§ 2381; </a:t>
            </a:r>
            <a:r>
              <a:rPr lang="cs-CZ" dirty="0"/>
              <a:t>§ </a:t>
            </a:r>
            <a:r>
              <a:rPr lang="cs-CZ" dirty="0" smtClean="0"/>
              <a:t>53/6,7 </a:t>
            </a:r>
            <a:r>
              <a:rPr lang="cs-CZ" dirty="0" err="1" smtClean="0"/>
              <a:t>AutZ</a:t>
            </a:r>
            <a:endParaRPr lang="cs-CZ" dirty="0" smtClean="0"/>
          </a:p>
          <a:p>
            <a:r>
              <a:rPr lang="cs-CZ" dirty="0"/>
              <a:t>§ </a:t>
            </a:r>
            <a:r>
              <a:rPr lang="cs-CZ" dirty="0" smtClean="0"/>
              <a:t>2382; </a:t>
            </a:r>
            <a:r>
              <a:rPr lang="cs-CZ" dirty="0"/>
              <a:t>§ </a:t>
            </a:r>
            <a:r>
              <a:rPr lang="cs-CZ" dirty="0" smtClean="0"/>
              <a:t>54 </a:t>
            </a:r>
            <a:r>
              <a:rPr lang="cs-CZ" dirty="0" err="1" smtClean="0"/>
              <a:t>AutZ</a:t>
            </a:r>
            <a:endParaRPr lang="cs-CZ" dirty="0" smtClean="0"/>
          </a:p>
          <a:p>
            <a:pPr lvl="1"/>
            <a:r>
              <a:rPr lang="cs-CZ" dirty="0" smtClean="0"/>
              <a:t>/1 odpadl výslovný požadavek písemné formy</a:t>
            </a:r>
          </a:p>
          <a:p>
            <a:pPr lvl="1"/>
            <a:r>
              <a:rPr lang="cs-CZ" dirty="0" smtClean="0"/>
              <a:t>/2 </a:t>
            </a:r>
            <a:r>
              <a:rPr lang="cs-CZ" u="sng" dirty="0" smtClean="0"/>
              <a:t>Účinky </a:t>
            </a:r>
            <a:r>
              <a:rPr lang="cs-CZ" u="sng" dirty="0"/>
              <a:t>odstoupení nastanou nahrazením škody nebo poskytnutím dostatečné jistoty</a:t>
            </a:r>
            <a:r>
              <a:rPr lang="cs-CZ" u="sng" dirty="0" smtClean="0"/>
              <a:t>. (při nedohodě → soud § 3027)</a:t>
            </a:r>
          </a:p>
          <a:p>
            <a:r>
              <a:rPr lang="cs-CZ" dirty="0" smtClean="0"/>
              <a:t>§ 2383; § 55 </a:t>
            </a:r>
            <a:r>
              <a:rPr lang="cs-CZ" dirty="0" err="1" smtClean="0"/>
              <a:t>AutZ</a:t>
            </a:r>
            <a:endParaRPr lang="cs-CZ" dirty="0"/>
          </a:p>
          <a:p>
            <a:endParaRPr lang="cs-CZ" dirty="0" smtClean="0"/>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353</a:t>
            </a:fld>
            <a:endParaRPr lang="cs-CZ"/>
          </a:p>
        </p:txBody>
      </p:sp>
    </p:spTree>
    <p:extLst>
      <p:ext uri="{BB962C8B-B14F-4D97-AF65-F5344CB8AC3E}">
        <p14:creationId xmlns:p14="http://schemas.microsoft.com/office/powerpoint/2010/main" val="72331931"/>
      </p:ext>
    </p:extLst>
  </p:cSld>
  <p:clrMapOvr>
    <a:masterClrMapping/>
  </p:clrMapOvr>
  <p:timing>
    <p:tnLst>
      <p:par>
        <p:cTn id="1" dur="indefinite" restart="never" nodeType="tmRoot"/>
      </p:par>
    </p:tnLst>
  </p:timing>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LS </a:t>
            </a:r>
            <a:r>
              <a:rPr lang="cs-CZ" dirty="0" smtClean="0"/>
              <a:t>nakladatelská a další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 2384; § 56/1,2 </a:t>
            </a:r>
            <a:r>
              <a:rPr lang="cs-CZ" dirty="0" err="1" smtClean="0"/>
              <a:t>AutZ</a:t>
            </a:r>
            <a:endParaRPr lang="cs-CZ" dirty="0" smtClean="0"/>
          </a:p>
          <a:p>
            <a:pPr lvl="1"/>
            <a:r>
              <a:rPr lang="cs-CZ" dirty="0" smtClean="0"/>
              <a:t>upřesnění dikce (nebyla-li </a:t>
            </a:r>
            <a:r>
              <a:rPr lang="cs-CZ" u="sng" dirty="0" smtClean="0"/>
              <a:t>výslovně ujednána nevýhradní, PF </a:t>
            </a:r>
            <a:r>
              <a:rPr lang="cs-CZ" dirty="0" smtClean="0"/>
              <a:t>výhradní)</a:t>
            </a:r>
          </a:p>
          <a:p>
            <a:r>
              <a:rPr lang="cs-CZ" dirty="0" smtClean="0"/>
              <a:t>§ 2385; § 56/3, 4 </a:t>
            </a:r>
            <a:r>
              <a:rPr lang="cs-CZ" dirty="0" err="1" smtClean="0"/>
              <a:t>AutZ</a:t>
            </a:r>
            <a:endParaRPr lang="cs-CZ" dirty="0" smtClean="0"/>
          </a:p>
          <a:p>
            <a:r>
              <a:rPr lang="cs-CZ" dirty="0" smtClean="0"/>
              <a:t>§ 2386; § 56/5 </a:t>
            </a:r>
            <a:r>
              <a:rPr lang="cs-CZ" dirty="0" err="1" smtClean="0"/>
              <a:t>AutZ</a:t>
            </a:r>
            <a:endParaRPr lang="cs-CZ" dirty="0" smtClean="0"/>
          </a:p>
          <a:p>
            <a:r>
              <a:rPr lang="cs-CZ" dirty="0" smtClean="0"/>
              <a:t>zvl. </a:t>
            </a:r>
            <a:r>
              <a:rPr lang="cs-CZ" dirty="0" err="1" smtClean="0"/>
              <a:t>ust</a:t>
            </a:r>
            <a:r>
              <a:rPr lang="cs-CZ" dirty="0" smtClean="0"/>
              <a:t>. pro umělecké výkony (§ 2387; § 74 </a:t>
            </a:r>
            <a:r>
              <a:rPr lang="cs-CZ" dirty="0" err="1" smtClean="0"/>
              <a:t>AutZ</a:t>
            </a:r>
            <a:r>
              <a:rPr lang="cs-CZ" dirty="0" smtClean="0"/>
              <a:t>); obdobně</a:t>
            </a:r>
          </a:p>
          <a:p>
            <a:pPr lvl="1"/>
            <a:r>
              <a:rPr lang="cs-CZ" dirty="0" smtClean="0"/>
              <a:t>x § </a:t>
            </a:r>
            <a:r>
              <a:rPr lang="cs-CZ" dirty="0"/>
              <a:t>2377 (aut. rozmnoženina)</a:t>
            </a:r>
            <a:endParaRPr lang="cs-CZ" dirty="0" smtClean="0"/>
          </a:p>
          <a:p>
            <a:pPr lvl="1"/>
            <a:r>
              <a:rPr lang="cs-CZ" dirty="0" smtClean="0"/>
              <a:t>x § 2384 (nakladatelská LS)</a:t>
            </a:r>
          </a:p>
          <a:p>
            <a:r>
              <a:rPr lang="cs-CZ" dirty="0"/>
              <a:t>zvl. </a:t>
            </a:r>
            <a:r>
              <a:rPr lang="cs-CZ" dirty="0" err="1"/>
              <a:t>ust</a:t>
            </a:r>
            <a:r>
              <a:rPr lang="cs-CZ" dirty="0"/>
              <a:t>. pro </a:t>
            </a:r>
            <a:r>
              <a:rPr lang="cs-CZ" dirty="0" smtClean="0"/>
              <a:t>záznamy a vysílání (§ 2388; </a:t>
            </a:r>
            <a:r>
              <a:rPr lang="cs-CZ" dirty="0"/>
              <a:t>§ </a:t>
            </a:r>
            <a:r>
              <a:rPr lang="cs-CZ" dirty="0" smtClean="0"/>
              <a:t>78 </a:t>
            </a:r>
            <a:r>
              <a:rPr lang="cs-CZ" dirty="0" err="1"/>
              <a:t>AutZ</a:t>
            </a:r>
            <a:r>
              <a:rPr lang="cs-CZ" dirty="0" smtClean="0"/>
              <a:t>); obdobně</a:t>
            </a:r>
            <a:endParaRPr lang="cs-CZ" dirty="0"/>
          </a:p>
          <a:p>
            <a:pPr lvl="1"/>
            <a:r>
              <a:rPr lang="cs-CZ" dirty="0" smtClean="0"/>
              <a:t>x § 2374 (dodatečná odměna)</a:t>
            </a:r>
          </a:p>
          <a:p>
            <a:pPr lvl="1"/>
            <a:r>
              <a:rPr lang="cs-CZ" dirty="0" smtClean="0"/>
              <a:t>x § </a:t>
            </a:r>
            <a:r>
              <a:rPr lang="cs-CZ" dirty="0"/>
              <a:t>2377 (aut. rozmnoženina) </a:t>
            </a:r>
            <a:endParaRPr lang="cs-CZ" dirty="0" smtClean="0"/>
          </a:p>
          <a:p>
            <a:pPr lvl="1"/>
            <a:r>
              <a:rPr lang="cs-CZ" dirty="0" smtClean="0"/>
              <a:t>x § 2378-2381 (odst. pro nečinnost)</a:t>
            </a:r>
          </a:p>
          <a:p>
            <a:pPr lvl="1"/>
            <a:r>
              <a:rPr lang="cs-CZ" dirty="0" smtClean="0"/>
              <a:t>x § 2382 </a:t>
            </a:r>
            <a:r>
              <a:rPr lang="cs-CZ" dirty="0"/>
              <a:t>(odst. pro </a:t>
            </a:r>
            <a:r>
              <a:rPr lang="cs-CZ" dirty="0" smtClean="0"/>
              <a:t>změnu přesvědčení)</a:t>
            </a:r>
          </a:p>
          <a:p>
            <a:pPr lvl="1"/>
            <a:r>
              <a:rPr lang="cs-CZ" dirty="0" smtClean="0"/>
              <a:t>x § </a:t>
            </a:r>
            <a:r>
              <a:rPr lang="cs-CZ" dirty="0"/>
              <a:t>2384 (nakladatelská LS</a:t>
            </a:r>
            <a:r>
              <a:rPr lang="cs-CZ" dirty="0" smtClean="0"/>
              <a:t>)</a:t>
            </a:r>
          </a:p>
          <a:p>
            <a:r>
              <a:rPr lang="cs-CZ" dirty="0" smtClean="0"/>
              <a:t>DB, kterou jsou předmětem zvl. </a:t>
            </a:r>
            <a:r>
              <a:rPr lang="cs-CZ" dirty="0" err="1" smtClean="0"/>
              <a:t>pr</a:t>
            </a:r>
            <a:r>
              <a:rPr lang="cs-CZ" dirty="0" smtClean="0"/>
              <a:t>. pořizovatele DB; přiměřeně </a:t>
            </a:r>
            <a:r>
              <a:rPr lang="cs-CZ" dirty="0" err="1" smtClean="0"/>
              <a:t>ust</a:t>
            </a:r>
            <a:r>
              <a:rPr lang="cs-CZ" dirty="0" smtClean="0"/>
              <a:t>. pro záznamy a vysílání</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354</a:t>
            </a:fld>
            <a:endParaRPr lang="cs-CZ"/>
          </a:p>
        </p:txBody>
      </p:sp>
    </p:spTree>
    <p:extLst>
      <p:ext uri="{BB962C8B-B14F-4D97-AF65-F5344CB8AC3E}">
        <p14:creationId xmlns:p14="http://schemas.microsoft.com/office/powerpoint/2010/main" val="3032533782"/>
      </p:ext>
    </p:extLst>
  </p:cSld>
  <p:clrMapOvr>
    <a:masterClrMapping/>
  </p:clrMapOvr>
  <p:timing>
    <p:tnLst>
      <p:par>
        <p:cTn id="1" dur="indefinite" restart="never" nodeType="tmRoot"/>
      </p:par>
    </p:tnLst>
  </p:timing>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Zápůjčka (</a:t>
            </a:r>
            <a:r>
              <a:rPr lang="cs-CZ" strike="sngStrike" dirty="0" smtClean="0"/>
              <a:t>půjčka;</a:t>
            </a:r>
            <a:r>
              <a:rPr lang="cs-CZ" dirty="0" smtClean="0"/>
              <a:t> </a:t>
            </a:r>
            <a:r>
              <a:rPr lang="cs-CZ" dirty="0" err="1" smtClean="0"/>
              <a:t>mutuum</a:t>
            </a:r>
            <a:r>
              <a:rPr lang="cs-CZ" dirty="0" smtClean="0"/>
              <a:t>)</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právní úprava </a:t>
            </a:r>
            <a:r>
              <a:rPr lang="cs-CZ" dirty="0" smtClean="0"/>
              <a:t>(§ 2390-2394; § 657</a:t>
            </a:r>
            <a:r>
              <a:rPr lang="en-US" dirty="0" smtClean="0"/>
              <a:t>&amp;658 S</a:t>
            </a:r>
            <a:r>
              <a:rPr lang="cs-CZ" dirty="0" smtClean="0"/>
              <a:t>OZ)</a:t>
            </a:r>
            <a:endParaRPr lang="cs-CZ" dirty="0"/>
          </a:p>
          <a:p>
            <a:r>
              <a:rPr lang="cs-CZ" dirty="0" smtClean="0"/>
              <a:t>strany</a:t>
            </a:r>
            <a:r>
              <a:rPr lang="cs-CZ" dirty="0"/>
              <a:t>: </a:t>
            </a:r>
            <a:r>
              <a:rPr lang="cs-CZ" dirty="0" smtClean="0"/>
              <a:t>zapůjčitel a </a:t>
            </a:r>
            <a:r>
              <a:rPr lang="cs-CZ" dirty="0" err="1" smtClean="0"/>
              <a:t>vydlužitel</a:t>
            </a:r>
            <a:endParaRPr lang="cs-CZ" dirty="0"/>
          </a:p>
          <a:p>
            <a:r>
              <a:rPr lang="cs-CZ" dirty="0"/>
              <a:t>podstata: přenechání </a:t>
            </a:r>
            <a:r>
              <a:rPr lang="cs-CZ" dirty="0" smtClean="0"/>
              <a:t>zastupitelné druhově určené věci </a:t>
            </a:r>
            <a:r>
              <a:rPr lang="cs-CZ" dirty="0"/>
              <a:t>k dočasnému užívání a požívání </a:t>
            </a:r>
            <a:r>
              <a:rPr lang="cs-CZ" dirty="0" smtClean="0"/>
              <a:t>vůči vrácení věci stejného druhu (reálná </a:t>
            </a:r>
            <a:r>
              <a:rPr lang="cs-CZ" dirty="0" err="1" smtClean="0"/>
              <a:t>sml</a:t>
            </a:r>
            <a:r>
              <a:rPr lang="cs-CZ" dirty="0" smtClean="0"/>
              <a:t>.)</a:t>
            </a:r>
          </a:p>
          <a:p>
            <a:pPr lvl="1"/>
            <a:r>
              <a:rPr lang="cs-CZ" dirty="0" smtClean="0"/>
              <a:t>úplatně či bezúplatně</a:t>
            </a:r>
          </a:p>
          <a:p>
            <a:pPr lvl="1"/>
            <a:r>
              <a:rPr lang="cs-CZ" dirty="0" smtClean="0"/>
              <a:t>dochází ke změně vlastníka</a:t>
            </a:r>
          </a:p>
          <a:p>
            <a:r>
              <a:rPr lang="cs-CZ" u="sng" dirty="0" smtClean="0"/>
              <a:t>hodnota při vrácení (§ 2391)</a:t>
            </a:r>
          </a:p>
          <a:p>
            <a:pPr lvl="1"/>
            <a:r>
              <a:rPr lang="cs-CZ" u="sng" dirty="0" smtClean="0"/>
              <a:t>kurzové rozdíly nese </a:t>
            </a:r>
            <a:r>
              <a:rPr lang="cs-CZ" u="sng" dirty="0" err="1" smtClean="0"/>
              <a:t>vydlužitel</a:t>
            </a:r>
            <a:r>
              <a:rPr lang="cs-CZ" u="sng" dirty="0" smtClean="0"/>
              <a:t>; „Zápůjčka se splácí v měně místa plnění.“ (§ 1954-1955)</a:t>
            </a:r>
          </a:p>
          <a:p>
            <a:pPr lvl="1"/>
            <a:r>
              <a:rPr lang="cs-CZ" u="sng" dirty="0" smtClean="0"/>
              <a:t>při nepeněžité bez ohledu na změnu cenu (riziko rozdílu ceny nese zapůjčitel)</a:t>
            </a:r>
          </a:p>
          <a:p>
            <a:r>
              <a:rPr lang="cs-CZ" dirty="0" smtClean="0"/>
              <a:t>§ 2392 (co lze ujednat; </a:t>
            </a:r>
            <a:r>
              <a:rPr lang="cs-CZ" dirty="0" err="1" smtClean="0"/>
              <a:t>disp</a:t>
            </a:r>
            <a:r>
              <a:rPr lang="cs-CZ" dirty="0" smtClean="0"/>
              <a:t>.; § 659 SOZ)</a:t>
            </a:r>
          </a:p>
          <a:p>
            <a:r>
              <a:rPr lang="cs-CZ" u="sng" dirty="0" smtClean="0"/>
              <a:t>není-li ujednána doba vrácení (§ 2393/1)</a:t>
            </a:r>
          </a:p>
          <a:p>
            <a:pPr lvl="1"/>
            <a:r>
              <a:rPr lang="cs-CZ" u="sng" dirty="0" smtClean="0"/>
              <a:t>výpověď s 6 týdenní výpovědní dobou</a:t>
            </a:r>
          </a:p>
          <a:p>
            <a:r>
              <a:rPr lang="cs-CZ" u="sng" dirty="0" smtClean="0"/>
              <a:t>nejsou-li ujednány úroky, může </a:t>
            </a:r>
            <a:r>
              <a:rPr lang="cs-CZ" u="sng" dirty="0" err="1" smtClean="0"/>
              <a:t>vydlužitel</a:t>
            </a:r>
            <a:r>
              <a:rPr lang="cs-CZ" u="sng" dirty="0" smtClean="0"/>
              <a:t> splatit i bez výpovědi (§ 2393/2)</a:t>
            </a:r>
            <a:endParaRPr lang="cs-CZ" u="sng" dirty="0"/>
          </a:p>
          <a:p>
            <a:r>
              <a:rPr lang="cs-CZ" dirty="0" smtClean="0"/>
              <a:t>ujednáno vrácení ve splátkách - zapůjčitel může odstoupit při prodlení </a:t>
            </a:r>
            <a:r>
              <a:rPr lang="cs-CZ" dirty="0" err="1" smtClean="0"/>
              <a:t>vydlužitele</a:t>
            </a:r>
            <a:r>
              <a:rPr lang="cs-CZ" dirty="0" smtClean="0"/>
              <a:t> s vrácením (alt.; § 2394; gen. § 1931)</a:t>
            </a:r>
          </a:p>
          <a:p>
            <a:pPr lvl="1"/>
            <a:r>
              <a:rPr lang="cs-CZ" dirty="0" smtClean="0"/>
              <a:t>více než dvou splátek</a:t>
            </a:r>
          </a:p>
          <a:p>
            <a:pPr lvl="1"/>
            <a:r>
              <a:rPr lang="cs-CZ" dirty="0" smtClean="0"/>
              <a:t>jedné po více než 3 měsíce</a:t>
            </a:r>
          </a:p>
          <a:p>
            <a:pPr lvl="2"/>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355</a:t>
            </a:fld>
            <a:endParaRPr lang="cs-CZ"/>
          </a:p>
        </p:txBody>
      </p:sp>
    </p:spTree>
    <p:extLst>
      <p:ext uri="{BB962C8B-B14F-4D97-AF65-F5344CB8AC3E}">
        <p14:creationId xmlns:p14="http://schemas.microsoft.com/office/powerpoint/2010/main" val="245943069"/>
      </p:ext>
    </p:extLst>
  </p:cSld>
  <p:clrMapOvr>
    <a:masterClrMapping/>
  </p:clrMapOvr>
  <p:timing>
    <p:tnLst>
      <p:par>
        <p:cTn id="1" dur="indefinite" restart="never" nodeType="tmRoot"/>
      </p:par>
    </p:tnLst>
  </p:timing>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Příkaz (</a:t>
            </a:r>
            <a:r>
              <a:rPr lang="cs-CZ" dirty="0" err="1" smtClean="0"/>
              <a:t>mandatum</a:t>
            </a:r>
            <a:r>
              <a:rPr lang="cs-CZ" dirty="0" smtClean="0"/>
              <a:t>)</a:t>
            </a:r>
            <a:endParaRPr lang="cs-CZ" dirty="0"/>
          </a:p>
        </p:txBody>
      </p:sp>
      <p:sp>
        <p:nvSpPr>
          <p:cNvPr id="3" name="Zástupný symbol pro obsah 2"/>
          <p:cNvSpPr>
            <a:spLocks noGrp="1"/>
          </p:cNvSpPr>
          <p:nvPr>
            <p:ph idx="1"/>
          </p:nvPr>
        </p:nvSpPr>
        <p:spPr>
          <a:xfrm>
            <a:off x="457200" y="1600200"/>
            <a:ext cx="8229600" cy="5141168"/>
          </a:xfrm>
        </p:spPr>
        <p:txBody>
          <a:bodyPr>
            <a:normAutofit/>
          </a:bodyPr>
          <a:lstStyle/>
          <a:p>
            <a:r>
              <a:rPr lang="cs-CZ" dirty="0"/>
              <a:t>právní úprava </a:t>
            </a:r>
            <a:r>
              <a:rPr lang="cs-CZ" dirty="0" smtClean="0"/>
              <a:t>(§ 2430-2444; </a:t>
            </a:r>
            <a:r>
              <a:rPr lang="cs-CZ" dirty="0"/>
              <a:t>§ </a:t>
            </a:r>
            <a:r>
              <a:rPr lang="cs-CZ" dirty="0" smtClean="0"/>
              <a:t>724-736 SOZ; 566-576 </a:t>
            </a:r>
            <a:r>
              <a:rPr lang="cs-CZ" dirty="0" err="1" smtClean="0"/>
              <a:t>ObchZ</a:t>
            </a:r>
            <a:r>
              <a:rPr lang="cs-CZ" dirty="0" smtClean="0"/>
              <a:t>; § 850-863 OZ1937)</a:t>
            </a:r>
            <a:endParaRPr lang="cs-CZ" dirty="0"/>
          </a:p>
          <a:p>
            <a:r>
              <a:rPr lang="cs-CZ" dirty="0"/>
              <a:t>strany: </a:t>
            </a:r>
            <a:r>
              <a:rPr lang="cs-CZ" dirty="0" smtClean="0"/>
              <a:t>příkazce </a:t>
            </a:r>
            <a:r>
              <a:rPr lang="cs-CZ" dirty="0"/>
              <a:t>a </a:t>
            </a:r>
            <a:r>
              <a:rPr lang="cs-CZ" dirty="0" smtClean="0"/>
              <a:t>příkazník</a:t>
            </a:r>
            <a:endParaRPr lang="cs-CZ" dirty="0"/>
          </a:p>
          <a:p>
            <a:r>
              <a:rPr lang="cs-CZ" dirty="0"/>
              <a:t>podstata: </a:t>
            </a:r>
            <a:r>
              <a:rPr lang="cs-CZ" dirty="0" smtClean="0"/>
              <a:t>obstarání záležitosti</a:t>
            </a:r>
          </a:p>
          <a:p>
            <a:r>
              <a:rPr lang="cs-CZ" dirty="0" err="1" smtClean="0"/>
              <a:t>sml</a:t>
            </a:r>
            <a:r>
              <a:rPr lang="cs-CZ" dirty="0" smtClean="0"/>
              <a:t>. o činnosti (vynaložení úsilí), nikoli o výsledku (dílo)</a:t>
            </a:r>
          </a:p>
          <a:p>
            <a:r>
              <a:rPr lang="cs-CZ" dirty="0" smtClean="0"/>
              <a:t>podnikatel (§ 420/1) povinen informovat, zda příkaz přijímá či ne </a:t>
            </a:r>
            <a:r>
              <a:rPr lang="cs-CZ" dirty="0"/>
              <a:t>x NŠ (§ </a:t>
            </a:r>
            <a:r>
              <a:rPr lang="cs-CZ" dirty="0" smtClean="0"/>
              <a:t>2431; § 852 OZ1937)</a:t>
            </a:r>
          </a:p>
          <a:p>
            <a:r>
              <a:rPr lang="cs-CZ" dirty="0" smtClean="0"/>
              <a:t>nesprávný pokyn (§ 2433; § 567/2ObchZ)</a:t>
            </a:r>
          </a:p>
          <a:p>
            <a:r>
              <a:rPr lang="cs-CZ" dirty="0" smtClean="0"/>
              <a:t>plnění příkazu T → k tíži příkazníka (gen. § 1935) x jen culpa in </a:t>
            </a:r>
            <a:r>
              <a:rPr lang="cs-CZ" dirty="0" err="1" smtClean="0"/>
              <a:t>eligendo</a:t>
            </a:r>
            <a:r>
              <a:rPr lang="cs-CZ" dirty="0" smtClean="0"/>
              <a:t> (§ 2432; § 726 SOZ)</a:t>
            </a:r>
          </a:p>
          <a:p>
            <a:pPr lvl="1"/>
            <a:r>
              <a:rPr lang="cs-CZ" dirty="0" smtClean="0"/>
              <a:t>souhlas příkazce</a:t>
            </a:r>
          </a:p>
          <a:p>
            <a:pPr lvl="1"/>
            <a:r>
              <a:rPr lang="cs-CZ" dirty="0" smtClean="0"/>
              <a:t>nezbytnost plnění příkazu T</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356</a:t>
            </a:fld>
            <a:endParaRPr lang="cs-CZ"/>
          </a:p>
        </p:txBody>
      </p:sp>
    </p:spTree>
    <p:extLst>
      <p:ext uri="{BB962C8B-B14F-4D97-AF65-F5344CB8AC3E}">
        <p14:creationId xmlns:p14="http://schemas.microsoft.com/office/powerpoint/2010/main" val="1399258883"/>
      </p:ext>
    </p:extLst>
  </p:cSld>
  <p:clrMapOvr>
    <a:masterClrMapping/>
  </p:clrMapOvr>
  <p:timing>
    <p:tnLst>
      <p:par>
        <p:cTn id="1" dur="indefinite" restart="never" nodeType="tmRoot"/>
      </p:par>
    </p:tnLst>
  </p:timing>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záloha k úhradě </a:t>
            </a:r>
            <a:r>
              <a:rPr lang="cs-CZ" u="sng" dirty="0"/>
              <a:t>hotových</a:t>
            </a:r>
            <a:r>
              <a:rPr lang="cs-CZ" dirty="0"/>
              <a:t> výdajů (§ 2436)</a:t>
            </a:r>
          </a:p>
          <a:p>
            <a:r>
              <a:rPr lang="cs-CZ" u="sng" dirty="0"/>
              <a:t>plná moc</a:t>
            </a:r>
            <a:r>
              <a:rPr lang="cs-CZ" dirty="0"/>
              <a:t> (§ 2439; 568/3,4 </a:t>
            </a:r>
            <a:r>
              <a:rPr lang="cs-CZ" dirty="0" err="1"/>
              <a:t>ObchZ</a:t>
            </a:r>
            <a:r>
              <a:rPr lang="cs-CZ" dirty="0"/>
              <a:t>)</a:t>
            </a:r>
          </a:p>
          <a:p>
            <a:r>
              <a:rPr lang="cs-CZ" dirty="0"/>
              <a:t>výpověď příkazníka (§ 2440; § 575)</a:t>
            </a:r>
          </a:p>
          <a:p>
            <a:pPr lvl="1"/>
            <a:r>
              <a:rPr lang="cs-CZ" u="sng" dirty="0"/>
              <a:t>/2 (§ 860 OZ1937; § 1021 OZO)</a:t>
            </a:r>
          </a:p>
          <a:p>
            <a:r>
              <a:rPr lang="cs-CZ" dirty="0"/>
              <a:t>zánik (alt.; § 2441; gen. § 2009 )</a:t>
            </a:r>
          </a:p>
          <a:p>
            <a:pPr lvl="1"/>
            <a:r>
              <a:rPr lang="cs-CZ" dirty="0"/>
              <a:t>smrtí SS</a:t>
            </a:r>
          </a:p>
          <a:p>
            <a:pPr lvl="1"/>
            <a:r>
              <a:rPr lang="cs-CZ" dirty="0"/>
              <a:t>zánikem PO bez právního nástupce</a:t>
            </a:r>
          </a:p>
          <a:p>
            <a:r>
              <a:rPr lang="cs-CZ" dirty="0" err="1"/>
              <a:t>pov</a:t>
            </a:r>
            <a:r>
              <a:rPr lang="cs-CZ" dirty="0"/>
              <a:t>. příkazníka k </a:t>
            </a:r>
            <a:r>
              <a:rPr lang="cs-CZ" dirty="0" smtClean="0"/>
              <a:t>neodkladnému </a:t>
            </a:r>
            <a:r>
              <a:rPr lang="cs-CZ" dirty="0"/>
              <a:t>při zániku příkazu odvoláním, výpovědí nebo smrtí (§ 2442; § 33b/6 SOZ)</a:t>
            </a:r>
          </a:p>
          <a:p>
            <a:r>
              <a:rPr lang="cs-CZ" u="sng" dirty="0"/>
              <a:t>úprava přiměřeně použitelná pro zařizování záležitosti na cizí </a:t>
            </a:r>
            <a:r>
              <a:rPr lang="cs-CZ" u="sng" dirty="0" smtClean="0"/>
              <a:t>účet</a:t>
            </a:r>
            <a:endParaRPr lang="cs-CZ" u="sng"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357</a:t>
            </a:fld>
            <a:endParaRPr lang="cs-CZ"/>
          </a:p>
        </p:txBody>
      </p:sp>
    </p:spTree>
    <p:extLst>
      <p:ext uri="{BB962C8B-B14F-4D97-AF65-F5344CB8AC3E}">
        <p14:creationId xmlns:p14="http://schemas.microsoft.com/office/powerpoint/2010/main" val="1128956303"/>
      </p:ext>
    </p:extLst>
  </p:cSld>
  <p:clrMapOvr>
    <a:masterClrMapping/>
  </p:clrMapOvr>
  <p:timing>
    <p:tnLst>
      <p:par>
        <p:cTn id="1" dur="indefinite" restart="never" nodeType="tmRoot"/>
      </p:par>
    </p:tnLst>
  </p:timing>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Zprostředkování</a:t>
            </a:r>
            <a:endParaRPr lang="cs-CZ" dirty="0"/>
          </a:p>
        </p:txBody>
      </p:sp>
      <p:sp>
        <p:nvSpPr>
          <p:cNvPr id="3" name="Zástupný symbol pro obsah 2"/>
          <p:cNvSpPr>
            <a:spLocks noGrp="1"/>
          </p:cNvSpPr>
          <p:nvPr>
            <p:ph idx="1"/>
          </p:nvPr>
        </p:nvSpPr>
        <p:spPr>
          <a:xfrm>
            <a:off x="457200" y="1600200"/>
            <a:ext cx="8229600" cy="5069160"/>
          </a:xfrm>
        </p:spPr>
        <p:txBody>
          <a:bodyPr>
            <a:normAutofit fontScale="92500" lnSpcReduction="10000"/>
          </a:bodyPr>
          <a:lstStyle/>
          <a:p>
            <a:r>
              <a:rPr lang="cs-CZ" dirty="0"/>
              <a:t>právní úprava (§ </a:t>
            </a:r>
            <a:r>
              <a:rPr lang="cs-CZ" dirty="0" smtClean="0"/>
              <a:t>2445-2454</a:t>
            </a:r>
            <a:r>
              <a:rPr lang="cs-CZ" dirty="0"/>
              <a:t>; § </a:t>
            </a:r>
            <a:r>
              <a:rPr lang="cs-CZ" dirty="0" smtClean="0"/>
              <a:t>774-777 </a:t>
            </a:r>
            <a:r>
              <a:rPr lang="cs-CZ" dirty="0"/>
              <a:t>SOZ; </a:t>
            </a:r>
            <a:r>
              <a:rPr lang="cs-CZ" dirty="0" smtClean="0"/>
              <a:t>§ 642-651 </a:t>
            </a:r>
            <a:r>
              <a:rPr lang="cs-CZ" dirty="0" err="1" smtClean="0"/>
              <a:t>ObchZ</a:t>
            </a:r>
            <a:r>
              <a:rPr lang="cs-CZ" dirty="0" smtClean="0"/>
              <a:t>)</a:t>
            </a:r>
            <a:endParaRPr lang="cs-CZ" dirty="0"/>
          </a:p>
          <a:p>
            <a:r>
              <a:rPr lang="cs-CZ" dirty="0"/>
              <a:t>strany: </a:t>
            </a:r>
            <a:r>
              <a:rPr lang="cs-CZ" dirty="0" smtClean="0"/>
              <a:t>zájemce a zprostředkovatel</a:t>
            </a:r>
            <a:endParaRPr lang="cs-CZ" dirty="0"/>
          </a:p>
          <a:p>
            <a:r>
              <a:rPr lang="cs-CZ" dirty="0"/>
              <a:t>podstata: </a:t>
            </a:r>
            <a:r>
              <a:rPr lang="cs-CZ" dirty="0" smtClean="0"/>
              <a:t>zprostředkování uzavření nebo příležitosti uzavření určité </a:t>
            </a:r>
            <a:r>
              <a:rPr lang="cs-CZ" dirty="0" err="1" smtClean="0"/>
              <a:t>sml</a:t>
            </a:r>
            <a:r>
              <a:rPr lang="cs-CZ" dirty="0" smtClean="0"/>
              <a:t>. s T za úplatu</a:t>
            </a:r>
          </a:p>
          <a:p>
            <a:pPr lvl="1"/>
            <a:r>
              <a:rPr lang="cs-CZ" dirty="0" smtClean="0"/>
              <a:t>při průběžné činnosti </a:t>
            </a:r>
            <a:r>
              <a:rPr lang="cs-CZ" dirty="0" err="1" smtClean="0"/>
              <a:t>sml</a:t>
            </a:r>
            <a:r>
              <a:rPr lang="cs-CZ" dirty="0" smtClean="0"/>
              <a:t>. o obchodním zastoupení (§ 2483-2520)</a:t>
            </a:r>
            <a:endParaRPr lang="cs-CZ" dirty="0"/>
          </a:p>
          <a:p>
            <a:r>
              <a:rPr lang="cs-CZ" dirty="0" smtClean="0"/>
              <a:t>zvl</a:t>
            </a:r>
            <a:r>
              <a:rPr lang="cs-CZ" dirty="0"/>
              <a:t>. případ </a:t>
            </a:r>
            <a:r>
              <a:rPr lang="cs-CZ" dirty="0" smtClean="0"/>
              <a:t>příkazu, jehož úprava se použije přiměřeně (§ 2444)</a:t>
            </a:r>
          </a:p>
          <a:p>
            <a:r>
              <a:rPr lang="cs-CZ" dirty="0" smtClean="0"/>
              <a:t>§ 2446; § 643 </a:t>
            </a:r>
            <a:r>
              <a:rPr lang="cs-CZ" dirty="0" err="1" smtClean="0"/>
              <a:t>ObchZ</a:t>
            </a:r>
            <a:endParaRPr lang="cs-CZ" dirty="0" smtClean="0"/>
          </a:p>
          <a:p>
            <a:r>
              <a:rPr lang="cs-CZ" dirty="0"/>
              <a:t>§ </a:t>
            </a:r>
            <a:r>
              <a:rPr lang="cs-CZ" dirty="0" smtClean="0"/>
              <a:t>2447; </a:t>
            </a:r>
            <a:r>
              <a:rPr lang="cs-CZ" dirty="0"/>
              <a:t>§ </a:t>
            </a:r>
            <a:r>
              <a:rPr lang="cs-CZ" dirty="0" smtClean="0"/>
              <a:t>644-645 </a:t>
            </a:r>
            <a:r>
              <a:rPr lang="cs-CZ" dirty="0" err="1" smtClean="0"/>
              <a:t>ObchZ</a:t>
            </a:r>
            <a:endParaRPr lang="cs-CZ" dirty="0" smtClean="0"/>
          </a:p>
          <a:p>
            <a:pPr lvl="1"/>
            <a:r>
              <a:rPr lang="cs-CZ" dirty="0"/>
              <a:t>→ </a:t>
            </a:r>
            <a:r>
              <a:rPr lang="cs-CZ" dirty="0" smtClean="0"/>
              <a:t>„mezi </a:t>
            </a:r>
            <a:r>
              <a:rPr lang="cs-CZ" dirty="0"/>
              <a:t>výsledkem, tj. uzavřením požadované smlouvy zájemcem s třetí osobou, a činností zprostředkovatele je vztah příčiny a následku (vztah příčinné souvislosti), opravňující závěr, že nebýt snahy, úsilí zprostředkovatele, směřující k zajištění příležitosti pro zájemce uzavřít smlouvu s třetí osobou, k tomuto výsledku by nedošlo</a:t>
            </a:r>
            <a:r>
              <a:rPr lang="cs-CZ" dirty="0" smtClean="0"/>
              <a:t>.“ (NS 30 </a:t>
            </a:r>
            <a:r>
              <a:rPr lang="cs-CZ" dirty="0" err="1" smtClean="0"/>
              <a:t>Cdo</a:t>
            </a:r>
            <a:r>
              <a:rPr lang="cs-CZ" dirty="0" smtClean="0"/>
              <a:t> 1593/2000 z 7.11.2000, 28 </a:t>
            </a:r>
            <a:r>
              <a:rPr lang="cs-CZ" dirty="0" err="1" smtClean="0"/>
              <a:t>Cdo</a:t>
            </a:r>
            <a:r>
              <a:rPr lang="cs-CZ" dirty="0" smtClean="0"/>
              <a:t> 1071/2010-I z 1.9.2010, v NOZ </a:t>
            </a:r>
            <a:r>
              <a:rPr lang="cs-CZ" dirty="0" err="1" smtClean="0"/>
              <a:t>arg</a:t>
            </a:r>
            <a:r>
              <a:rPr lang="cs-CZ" dirty="0" smtClean="0"/>
              <a:t>. § 2447/1 „zprostředkované </a:t>
            </a:r>
            <a:r>
              <a:rPr lang="cs-CZ" dirty="0" err="1" smtClean="0"/>
              <a:t>sml</a:t>
            </a:r>
            <a:r>
              <a:rPr lang="cs-CZ" dirty="0" smtClean="0"/>
              <a:t>.“, /2 „obstará příležitost“; § 774 SOZ hovořil o přičinění se)</a:t>
            </a:r>
            <a:endParaRPr lang="cs-CZ" dirty="0"/>
          </a:p>
          <a:p>
            <a:endParaRPr lang="cs-CZ" dirty="0"/>
          </a:p>
          <a:p>
            <a:pPr lvl="1"/>
            <a:endParaRPr lang="cs-CZ" dirty="0" smtClean="0"/>
          </a:p>
          <a:p>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358</a:t>
            </a:fld>
            <a:endParaRPr lang="cs-CZ"/>
          </a:p>
        </p:txBody>
      </p:sp>
    </p:spTree>
    <p:extLst>
      <p:ext uri="{BB962C8B-B14F-4D97-AF65-F5344CB8AC3E}">
        <p14:creationId xmlns:p14="http://schemas.microsoft.com/office/powerpoint/2010/main" val="1024197957"/>
      </p:ext>
    </p:extLst>
  </p:cSld>
  <p:clrMapOvr>
    <a:masterClrMapping/>
  </p:clrMapOvr>
  <p:timing>
    <p:tnLst>
      <p:par>
        <p:cTn id="1" dur="indefinite" restart="never" nodeType="tmRoot"/>
      </p:par>
    </p:tnLst>
  </p:timing>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600200"/>
            <a:ext cx="8229600" cy="5069160"/>
          </a:xfrm>
        </p:spPr>
        <p:txBody>
          <a:bodyPr>
            <a:normAutofit/>
          </a:bodyPr>
          <a:lstStyle/>
          <a:p>
            <a:r>
              <a:rPr lang="cs-CZ" dirty="0" smtClean="0"/>
              <a:t>§ 2448; § 646 </a:t>
            </a:r>
            <a:r>
              <a:rPr lang="cs-CZ" dirty="0" err="1" smtClean="0"/>
              <a:t>ObchZ</a:t>
            </a:r>
            <a:endParaRPr lang="cs-CZ" dirty="0" smtClean="0"/>
          </a:p>
          <a:p>
            <a:r>
              <a:rPr lang="cs-CZ" dirty="0"/>
              <a:t>§ </a:t>
            </a:r>
            <a:r>
              <a:rPr lang="cs-CZ" dirty="0" smtClean="0"/>
              <a:t>2449; </a:t>
            </a:r>
            <a:r>
              <a:rPr lang="cs-CZ" dirty="0"/>
              <a:t>§ </a:t>
            </a:r>
            <a:r>
              <a:rPr lang="cs-CZ" dirty="0" smtClean="0"/>
              <a:t>647/2 </a:t>
            </a:r>
            <a:r>
              <a:rPr lang="cs-CZ" dirty="0" err="1" smtClean="0"/>
              <a:t>ObchZ</a:t>
            </a:r>
            <a:endParaRPr lang="cs-CZ" dirty="0" smtClean="0"/>
          </a:p>
          <a:p>
            <a:r>
              <a:rPr lang="cs-CZ" dirty="0"/>
              <a:t>§ </a:t>
            </a:r>
            <a:r>
              <a:rPr lang="cs-CZ" dirty="0" smtClean="0"/>
              <a:t>2450 (§ 1032 OZ1937)</a:t>
            </a:r>
          </a:p>
          <a:p>
            <a:pPr lvl="1"/>
            <a:r>
              <a:rPr lang="cs-CZ" u="sng" dirty="0" smtClean="0"/>
              <a:t>„Zprostředkovatel </a:t>
            </a:r>
            <a:r>
              <a:rPr lang="cs-CZ" u="sng" dirty="0"/>
              <a:t>nemá právo na provizi a na úhradu nákladů, byl-li </a:t>
            </a:r>
            <a:r>
              <a:rPr lang="cs-CZ" b="1" u="sng" dirty="0"/>
              <a:t>v rozporu se smlouvou</a:t>
            </a:r>
            <a:r>
              <a:rPr lang="cs-CZ" u="sng" dirty="0"/>
              <a:t> činný také pro druhou stranu zprostředkovávané smlouvy</a:t>
            </a:r>
            <a:r>
              <a:rPr lang="cs-CZ" u="sng" dirty="0" smtClean="0"/>
              <a:t>.“</a:t>
            </a:r>
          </a:p>
          <a:p>
            <a:r>
              <a:rPr lang="cs-CZ" dirty="0"/>
              <a:t>§ </a:t>
            </a:r>
            <a:r>
              <a:rPr lang="cs-CZ" dirty="0" smtClean="0"/>
              <a:t>2451; </a:t>
            </a:r>
            <a:r>
              <a:rPr lang="cs-CZ" dirty="0"/>
              <a:t>§ </a:t>
            </a:r>
            <a:r>
              <a:rPr lang="cs-CZ" dirty="0" smtClean="0"/>
              <a:t>648 </a:t>
            </a:r>
            <a:r>
              <a:rPr lang="cs-CZ" dirty="0" err="1" smtClean="0"/>
              <a:t>ObchZ</a:t>
            </a:r>
            <a:endParaRPr lang="cs-CZ" dirty="0" smtClean="0"/>
          </a:p>
          <a:p>
            <a:r>
              <a:rPr lang="cs-CZ" dirty="0"/>
              <a:t>§ </a:t>
            </a:r>
            <a:r>
              <a:rPr lang="cs-CZ" dirty="0" smtClean="0"/>
              <a:t>2452; </a:t>
            </a:r>
            <a:r>
              <a:rPr lang="cs-CZ" dirty="0"/>
              <a:t>§ </a:t>
            </a:r>
            <a:r>
              <a:rPr lang="cs-CZ" dirty="0" smtClean="0"/>
              <a:t>649 </a:t>
            </a:r>
            <a:r>
              <a:rPr lang="cs-CZ" dirty="0" err="1" smtClean="0"/>
              <a:t>ObchZ</a:t>
            </a:r>
            <a:endParaRPr lang="cs-CZ" dirty="0" smtClean="0"/>
          </a:p>
          <a:p>
            <a:r>
              <a:rPr lang="cs-CZ" dirty="0"/>
              <a:t>§ </a:t>
            </a:r>
            <a:r>
              <a:rPr lang="cs-CZ" dirty="0" smtClean="0"/>
              <a:t>2453; </a:t>
            </a:r>
            <a:r>
              <a:rPr lang="cs-CZ" dirty="0"/>
              <a:t>§ </a:t>
            </a:r>
            <a:r>
              <a:rPr lang="cs-CZ" dirty="0" smtClean="0"/>
              <a:t>650 </a:t>
            </a:r>
            <a:r>
              <a:rPr lang="cs-CZ" dirty="0" err="1"/>
              <a:t>ObchZ</a:t>
            </a:r>
            <a:endParaRPr lang="cs-CZ" dirty="0"/>
          </a:p>
          <a:p>
            <a:r>
              <a:rPr lang="cs-CZ" dirty="0" smtClean="0"/>
              <a:t>§ 2454; § 651 </a:t>
            </a:r>
            <a:r>
              <a:rPr lang="cs-CZ" dirty="0" err="1" smtClean="0"/>
              <a:t>ObchZ</a:t>
            </a:r>
            <a:endParaRPr lang="cs-CZ" dirty="0"/>
          </a:p>
          <a:p>
            <a:endParaRPr lang="cs-CZ" dirty="0"/>
          </a:p>
          <a:p>
            <a:endParaRPr lang="cs-CZ" u="sng" dirty="0"/>
          </a:p>
          <a:p>
            <a:endParaRPr lang="cs-CZ" dirty="0"/>
          </a:p>
          <a:p>
            <a:endParaRPr lang="cs-CZ" dirty="0"/>
          </a:p>
          <a:p>
            <a:pPr lvl="1"/>
            <a:endParaRPr lang="cs-CZ" dirty="0" smtClean="0"/>
          </a:p>
          <a:p>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359</a:t>
            </a:fld>
            <a:endParaRPr lang="cs-CZ"/>
          </a:p>
        </p:txBody>
      </p:sp>
      <p:sp>
        <p:nvSpPr>
          <p:cNvPr id="5" name="Nadpis 4"/>
          <p:cNvSpPr>
            <a:spLocks noGrp="1"/>
          </p:cNvSpPr>
          <p:nvPr>
            <p:ph type="title"/>
          </p:nvPr>
        </p:nvSpPr>
        <p:spPr/>
        <p:txBody>
          <a:bodyPr/>
          <a:lstStyle/>
          <a:p>
            <a:endParaRPr lang="cs-CZ"/>
          </a:p>
        </p:txBody>
      </p:sp>
    </p:spTree>
    <p:extLst>
      <p:ext uri="{BB962C8B-B14F-4D97-AF65-F5344CB8AC3E}">
        <p14:creationId xmlns:p14="http://schemas.microsoft.com/office/powerpoint/2010/main" val="21919853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22/2</a:t>
            </a:r>
            <a:endParaRPr lang="cs-CZ" dirty="0"/>
          </a:p>
        </p:txBody>
      </p:sp>
      <p:sp>
        <p:nvSpPr>
          <p:cNvPr id="3" name="Zástupný symbol pro obsah 2"/>
          <p:cNvSpPr>
            <a:spLocks noGrp="1"/>
          </p:cNvSpPr>
          <p:nvPr>
            <p:ph idx="1"/>
          </p:nvPr>
        </p:nvSpPr>
        <p:spPr/>
        <p:txBody>
          <a:bodyPr/>
          <a:lstStyle/>
          <a:p>
            <a:pPr marL="342900" lvl="1" indent="-342900">
              <a:buClr>
                <a:schemeClr val="accent1"/>
              </a:buClr>
              <a:buSzPct val="75000"/>
              <a:buFont typeface="Wingdings" pitchFamily="2" charset="2"/>
              <a:buChar char=""/>
            </a:pPr>
            <a:r>
              <a:rPr lang="cs-CZ" sz="2400" dirty="0"/>
              <a:t>zvláštní podmínky a omezení k ochraně </a:t>
            </a:r>
            <a:r>
              <a:rPr lang="cs-CZ" sz="2400" dirty="0" err="1"/>
              <a:t>tertia</a:t>
            </a:r>
            <a:r>
              <a:rPr lang="cs-CZ" sz="2400" dirty="0"/>
              <a:t> ex lege</a:t>
            </a:r>
          </a:p>
          <a:p>
            <a:pPr lvl="1"/>
            <a:r>
              <a:rPr lang="cs-CZ" dirty="0"/>
              <a:t>pro</a:t>
            </a:r>
          </a:p>
          <a:p>
            <a:pPr lvl="2"/>
            <a:r>
              <a:rPr lang="cs-CZ" dirty="0"/>
              <a:t>převody majetku</a:t>
            </a:r>
          </a:p>
          <a:p>
            <a:pPr lvl="2"/>
            <a:r>
              <a:rPr lang="cs-CZ" dirty="0"/>
              <a:t>jeho zatížení nebo přenechání k užití jinému</a:t>
            </a:r>
          </a:p>
          <a:p>
            <a:pPr lvl="1"/>
            <a:r>
              <a:rPr lang="cs-CZ" dirty="0"/>
              <a:t>mezi osobami blízkými</a:t>
            </a:r>
          </a:p>
          <a:p>
            <a:r>
              <a:rPr lang="cs-CZ" dirty="0"/>
              <a:t>platí i pro obdobná </a:t>
            </a:r>
            <a:r>
              <a:rPr lang="cs-CZ" dirty="0" smtClean="0"/>
              <a:t>PJ mezi PO a</a:t>
            </a:r>
            <a:endParaRPr lang="cs-CZ" dirty="0"/>
          </a:p>
          <a:p>
            <a:pPr lvl="1"/>
            <a:r>
              <a:rPr lang="cs-CZ" dirty="0" smtClean="0"/>
              <a:t>členem jejího SO</a:t>
            </a:r>
          </a:p>
          <a:p>
            <a:pPr lvl="1"/>
            <a:r>
              <a:rPr lang="cs-CZ" dirty="0" smtClean="0"/>
              <a:t>tím, kdo PO podstatně ovlivňuje</a:t>
            </a:r>
          </a:p>
          <a:p>
            <a:pPr lvl="2"/>
            <a:r>
              <a:rPr lang="cs-CZ" dirty="0" smtClean="0"/>
              <a:t>jako její člen, nebo</a:t>
            </a:r>
          </a:p>
          <a:p>
            <a:pPr lvl="2"/>
            <a:r>
              <a:rPr lang="cs-CZ" dirty="0" smtClean="0"/>
              <a:t>na základě dohody či jiné skutečnosti</a:t>
            </a:r>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36</a:t>
            </a:fld>
            <a:endParaRPr lang="cs-CZ"/>
          </a:p>
        </p:txBody>
      </p:sp>
    </p:spTree>
    <p:extLst>
      <p:ext uri="{BB962C8B-B14F-4D97-AF65-F5344CB8AC3E}">
        <p14:creationId xmlns:p14="http://schemas.microsoft.com/office/powerpoint/2010/main" val="3645384206"/>
      </p:ext>
    </p:extLst>
  </p:cSld>
  <p:clrMapOvr>
    <a:masterClrMapping/>
  </p:clrMapOvr>
  <p:timing>
    <p:tnLst>
      <p:par>
        <p:cTn id="1" dur="indefinite" restart="never" nodeType="tmRoot"/>
      </p:par>
    </p:tnLst>
  </p:timing>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Komise</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a:t>právní úprava (§ </a:t>
            </a:r>
            <a:r>
              <a:rPr lang="cs-CZ" dirty="0" smtClean="0"/>
              <a:t>2455-2470; </a:t>
            </a:r>
            <a:r>
              <a:rPr lang="cs-CZ" dirty="0"/>
              <a:t>§ </a:t>
            </a:r>
            <a:r>
              <a:rPr lang="cs-CZ" dirty="0" smtClean="0"/>
              <a:t>737-741 </a:t>
            </a:r>
            <a:r>
              <a:rPr lang="cs-CZ" dirty="0"/>
              <a:t>SOZ; § </a:t>
            </a:r>
            <a:r>
              <a:rPr lang="cs-CZ" dirty="0" smtClean="0"/>
              <a:t>577-590 </a:t>
            </a:r>
            <a:r>
              <a:rPr lang="cs-CZ" dirty="0" err="1"/>
              <a:t>ObchZ</a:t>
            </a:r>
            <a:r>
              <a:rPr lang="cs-CZ" dirty="0"/>
              <a:t>)</a:t>
            </a:r>
          </a:p>
          <a:p>
            <a:r>
              <a:rPr lang="cs-CZ" dirty="0"/>
              <a:t>strany: </a:t>
            </a:r>
            <a:r>
              <a:rPr lang="cs-CZ" dirty="0" smtClean="0"/>
              <a:t>komitent </a:t>
            </a:r>
            <a:r>
              <a:rPr lang="cs-CZ" dirty="0"/>
              <a:t>a </a:t>
            </a:r>
            <a:r>
              <a:rPr lang="cs-CZ" dirty="0" smtClean="0"/>
              <a:t>komisionář</a:t>
            </a:r>
            <a:endParaRPr lang="cs-CZ" dirty="0"/>
          </a:p>
          <a:p>
            <a:r>
              <a:rPr lang="cs-CZ" dirty="0"/>
              <a:t>podstata: obstarání </a:t>
            </a:r>
            <a:r>
              <a:rPr lang="cs-CZ" dirty="0" smtClean="0"/>
              <a:t>záležitosti na cizí účet vlastním jménem za úplatu</a:t>
            </a:r>
            <a:endParaRPr lang="cs-CZ" dirty="0"/>
          </a:p>
          <a:p>
            <a:r>
              <a:rPr lang="cs-CZ" dirty="0"/>
              <a:t>zvl. případ </a:t>
            </a:r>
            <a:r>
              <a:rPr lang="cs-CZ" dirty="0" smtClean="0"/>
              <a:t>příkazu</a:t>
            </a:r>
          </a:p>
          <a:p>
            <a:r>
              <a:rPr lang="cs-CZ" dirty="0" smtClean="0"/>
              <a:t>§ 2455; § 577 </a:t>
            </a:r>
            <a:r>
              <a:rPr lang="cs-CZ" dirty="0" err="1" smtClean="0"/>
              <a:t>ObchZ</a:t>
            </a:r>
            <a:endParaRPr lang="cs-CZ" dirty="0" smtClean="0"/>
          </a:p>
          <a:p>
            <a:r>
              <a:rPr lang="cs-CZ" dirty="0"/>
              <a:t>§ </a:t>
            </a:r>
            <a:r>
              <a:rPr lang="cs-CZ" dirty="0" smtClean="0"/>
              <a:t>2456; </a:t>
            </a:r>
            <a:r>
              <a:rPr lang="cs-CZ" dirty="0"/>
              <a:t>§ </a:t>
            </a:r>
            <a:r>
              <a:rPr lang="cs-CZ" dirty="0" smtClean="0"/>
              <a:t>581V1 </a:t>
            </a:r>
            <a:r>
              <a:rPr lang="cs-CZ" dirty="0" err="1" smtClean="0"/>
              <a:t>ObchZ</a:t>
            </a:r>
            <a:r>
              <a:rPr lang="cs-CZ" dirty="0" smtClean="0"/>
              <a:t> (upřesněno)</a:t>
            </a:r>
            <a:endParaRPr lang="cs-CZ" dirty="0"/>
          </a:p>
          <a:p>
            <a:r>
              <a:rPr lang="cs-CZ" dirty="0"/>
              <a:t>§ </a:t>
            </a:r>
            <a:r>
              <a:rPr lang="cs-CZ" dirty="0" smtClean="0"/>
              <a:t>2457 (</a:t>
            </a:r>
            <a:r>
              <a:rPr lang="cs-CZ" dirty="0" err="1" smtClean="0"/>
              <a:t>spec</a:t>
            </a:r>
            <a:r>
              <a:rPr lang="cs-CZ" dirty="0" smtClean="0"/>
              <a:t>. § 2459); </a:t>
            </a:r>
            <a:r>
              <a:rPr lang="cs-CZ" dirty="0"/>
              <a:t>§ </a:t>
            </a:r>
            <a:r>
              <a:rPr lang="cs-CZ" dirty="0" smtClean="0"/>
              <a:t>578 </a:t>
            </a:r>
            <a:r>
              <a:rPr lang="cs-CZ" dirty="0" err="1"/>
              <a:t>ObchZ</a:t>
            </a:r>
            <a:endParaRPr lang="cs-CZ" dirty="0"/>
          </a:p>
          <a:p>
            <a:r>
              <a:rPr lang="cs-CZ" u="sng" dirty="0"/>
              <a:t>§ </a:t>
            </a:r>
            <a:r>
              <a:rPr lang="cs-CZ" u="sng" dirty="0" smtClean="0"/>
              <a:t>2458; </a:t>
            </a:r>
          </a:p>
          <a:p>
            <a:pPr lvl="1"/>
            <a:r>
              <a:rPr lang="cs-CZ" u="sng" dirty="0" smtClean="0"/>
              <a:t>„Obstará-li </a:t>
            </a:r>
            <a:r>
              <a:rPr lang="cs-CZ" u="sng" dirty="0"/>
              <a:t>komisionář záležitost komitenta za výhodnějších podmínek, než jaké mu komitent určil, náleží prospěch jen komitentovi</a:t>
            </a:r>
            <a:r>
              <a:rPr lang="cs-CZ" u="sng" dirty="0" smtClean="0"/>
              <a:t>.“</a:t>
            </a:r>
            <a:endParaRPr lang="cs-CZ" u="sng" dirty="0"/>
          </a:p>
          <a:p>
            <a:r>
              <a:rPr lang="cs-CZ" u="sng" dirty="0"/>
              <a:t>§ </a:t>
            </a:r>
            <a:r>
              <a:rPr lang="cs-CZ" u="sng" dirty="0" smtClean="0"/>
              <a:t>2459 (gen. 2457); následky odchylek od ceny při prodeji a koupi</a:t>
            </a:r>
          </a:p>
          <a:p>
            <a:pPr lvl="1"/>
            <a:r>
              <a:rPr lang="cs-CZ" u="sng" dirty="0" smtClean="0"/>
              <a:t>prodej za nižší cenu → nahradí rozdíl x nemožné nebo odvracel škodu</a:t>
            </a:r>
          </a:p>
          <a:p>
            <a:pPr lvl="1"/>
            <a:r>
              <a:rPr lang="cs-CZ" u="sng" dirty="0" smtClean="0"/>
              <a:t>koupě za vyšší cenu → může odmítnout, nezavázal-li se mu současně s podáním zprávy k dorovnání;</a:t>
            </a:r>
          </a:p>
          <a:p>
            <a:pPr lvl="2"/>
            <a:r>
              <a:rPr lang="cs-CZ" u="sng" dirty="0" smtClean="0"/>
              <a:t>neodmítne-li bezodkladně PDN schválení</a:t>
            </a:r>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360</a:t>
            </a:fld>
            <a:endParaRPr lang="cs-CZ"/>
          </a:p>
        </p:txBody>
      </p:sp>
    </p:spTree>
    <p:extLst>
      <p:ext uri="{BB962C8B-B14F-4D97-AF65-F5344CB8AC3E}">
        <p14:creationId xmlns:p14="http://schemas.microsoft.com/office/powerpoint/2010/main" val="1282539564"/>
      </p:ext>
    </p:extLst>
  </p:cSld>
  <p:clrMapOvr>
    <a:masterClrMapping/>
  </p:clrMapOvr>
  <p:timing>
    <p:tnLst>
      <p:par>
        <p:cTn id="1" dur="indefinite" restart="never" nodeType="tmRoot"/>
      </p:par>
    </p:tnLst>
  </p:timing>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069160"/>
          </a:xfrm>
        </p:spPr>
        <p:txBody>
          <a:bodyPr>
            <a:normAutofit fontScale="70000" lnSpcReduction="20000"/>
          </a:bodyPr>
          <a:lstStyle/>
          <a:p>
            <a:r>
              <a:rPr lang="cs-CZ" dirty="0"/>
              <a:t>§ </a:t>
            </a:r>
            <a:r>
              <a:rPr lang="cs-CZ" dirty="0" smtClean="0"/>
              <a:t>2460-2461; </a:t>
            </a:r>
            <a:r>
              <a:rPr lang="cs-CZ" dirty="0"/>
              <a:t>§ </a:t>
            </a:r>
            <a:r>
              <a:rPr lang="cs-CZ" dirty="0" smtClean="0"/>
              <a:t>579, § 584-585 </a:t>
            </a:r>
            <a:r>
              <a:rPr lang="cs-CZ" dirty="0" err="1" smtClean="0"/>
              <a:t>ObchZ</a:t>
            </a:r>
            <a:endParaRPr lang="cs-CZ" dirty="0" smtClean="0"/>
          </a:p>
          <a:p>
            <a:pPr lvl="1"/>
            <a:r>
              <a:rPr lang="cs-CZ" dirty="0" smtClean="0"/>
              <a:t>/2 zpraví (dle </a:t>
            </a:r>
            <a:r>
              <a:rPr lang="cs-CZ" dirty="0" err="1" smtClean="0"/>
              <a:t>ObchZ</a:t>
            </a:r>
            <a:r>
              <a:rPr lang="cs-CZ" dirty="0" smtClean="0"/>
              <a:t> na výzvu)</a:t>
            </a:r>
            <a:endParaRPr lang="cs-CZ" dirty="0"/>
          </a:p>
          <a:p>
            <a:r>
              <a:rPr lang="cs-CZ" dirty="0" smtClean="0"/>
              <a:t>§ </a:t>
            </a:r>
            <a:r>
              <a:rPr lang="cs-CZ" dirty="0"/>
              <a:t>2462; § </a:t>
            </a:r>
            <a:r>
              <a:rPr lang="cs-CZ" dirty="0" smtClean="0"/>
              <a:t>580/1 </a:t>
            </a:r>
            <a:r>
              <a:rPr lang="cs-CZ" dirty="0" err="1" smtClean="0"/>
              <a:t>ObchZ</a:t>
            </a:r>
            <a:endParaRPr lang="cs-CZ" dirty="0"/>
          </a:p>
          <a:p>
            <a:r>
              <a:rPr lang="cs-CZ" dirty="0"/>
              <a:t>§ 2463; § </a:t>
            </a:r>
            <a:r>
              <a:rPr lang="cs-CZ" dirty="0" smtClean="0"/>
              <a:t>582 </a:t>
            </a:r>
            <a:r>
              <a:rPr lang="cs-CZ" dirty="0" err="1"/>
              <a:t>ObchZ</a:t>
            </a:r>
            <a:endParaRPr lang="cs-CZ" dirty="0"/>
          </a:p>
          <a:p>
            <a:r>
              <a:rPr lang="cs-CZ" dirty="0"/>
              <a:t>§ 2464; </a:t>
            </a:r>
            <a:r>
              <a:rPr lang="cs-CZ" dirty="0" smtClean="0"/>
              <a:t>(§ 583/1 </a:t>
            </a:r>
            <a:r>
              <a:rPr lang="cs-CZ" dirty="0" err="1" smtClean="0"/>
              <a:t>ObchZ</a:t>
            </a:r>
            <a:r>
              <a:rPr lang="cs-CZ" dirty="0" smtClean="0"/>
              <a:t>)</a:t>
            </a:r>
          </a:p>
          <a:p>
            <a:pPr lvl="1"/>
            <a:r>
              <a:rPr lang="cs-CZ" dirty="0" smtClean="0"/>
              <a:t>(1</a:t>
            </a:r>
            <a:r>
              <a:rPr lang="cs-CZ" dirty="0"/>
              <a:t>) Věc svěřená komisionáři k prodeji zůstává ve vlastnictví komitenta, dokud vlastnické právo nenabude třetí osoba.</a:t>
            </a:r>
          </a:p>
          <a:p>
            <a:pPr lvl="1"/>
            <a:r>
              <a:rPr lang="cs-CZ" dirty="0" smtClean="0"/>
              <a:t>(</a:t>
            </a:r>
            <a:r>
              <a:rPr lang="cs-CZ" dirty="0"/>
              <a:t>2) Na pohledávku ze smlouvy, kterou komisionář pro komitenta uzavřel, se v poměru komitenta ke komisionáři nebo jeho věřiteli hledí jako na komitentovu pohledávku.</a:t>
            </a:r>
          </a:p>
          <a:p>
            <a:r>
              <a:rPr lang="cs-CZ" dirty="0"/>
              <a:t>§ 2465</a:t>
            </a:r>
            <a:r>
              <a:rPr lang="cs-CZ" dirty="0" smtClean="0"/>
              <a:t>; (§ 583/2)</a:t>
            </a:r>
          </a:p>
          <a:p>
            <a:pPr lvl="1"/>
            <a:r>
              <a:rPr lang="cs-CZ" dirty="0" smtClean="0"/>
              <a:t>komisionář má </a:t>
            </a:r>
            <a:r>
              <a:rPr lang="cs-CZ" dirty="0" err="1" smtClean="0"/>
              <a:t>pov</a:t>
            </a:r>
            <a:r>
              <a:rPr lang="cs-CZ" dirty="0" smtClean="0"/>
              <a:t>. skladovatele (§ 2416 </a:t>
            </a:r>
            <a:r>
              <a:rPr lang="cs-CZ" dirty="0" err="1" smtClean="0"/>
              <a:t>an</a:t>
            </a:r>
            <a:r>
              <a:rPr lang="cs-CZ" dirty="0" smtClean="0"/>
              <a:t>.)</a:t>
            </a:r>
          </a:p>
          <a:p>
            <a:pPr lvl="1"/>
            <a:r>
              <a:rPr lang="cs-CZ" dirty="0" smtClean="0"/>
              <a:t>hrozí-li škoda nebo je </a:t>
            </a:r>
            <a:r>
              <a:rPr lang="cs-CZ" dirty="0" err="1" smtClean="0"/>
              <a:t>kommitent</a:t>
            </a:r>
            <a:r>
              <a:rPr lang="cs-CZ" dirty="0" smtClean="0"/>
              <a:t> v prodlení → má </a:t>
            </a:r>
            <a:r>
              <a:rPr lang="cs-CZ" dirty="0" err="1" smtClean="0"/>
              <a:t>pr</a:t>
            </a:r>
            <a:r>
              <a:rPr lang="cs-CZ" dirty="0" smtClean="0"/>
              <a:t>. svépomocného prodeje (§ 2428)</a:t>
            </a:r>
          </a:p>
          <a:p>
            <a:pPr lvl="1"/>
            <a:r>
              <a:rPr lang="cs-CZ" dirty="0" smtClean="0"/>
              <a:t>má zadržovací </a:t>
            </a:r>
            <a:r>
              <a:rPr lang="cs-CZ" dirty="0" err="1" smtClean="0"/>
              <a:t>pr</a:t>
            </a:r>
            <a:r>
              <a:rPr lang="cs-CZ" dirty="0" smtClean="0"/>
              <a:t>. k zajištění dluhů z </a:t>
            </a:r>
            <a:r>
              <a:rPr lang="cs-CZ" dirty="0" err="1" smtClean="0"/>
              <a:t>sml</a:t>
            </a:r>
            <a:r>
              <a:rPr lang="cs-CZ" dirty="0" smtClean="0"/>
              <a:t>.</a:t>
            </a:r>
            <a:endParaRPr lang="cs-CZ" dirty="0"/>
          </a:p>
          <a:p>
            <a:r>
              <a:rPr lang="cs-CZ" dirty="0"/>
              <a:t>§ 2466; § </a:t>
            </a:r>
            <a:r>
              <a:rPr lang="cs-CZ" dirty="0" smtClean="0"/>
              <a:t>586 </a:t>
            </a:r>
            <a:r>
              <a:rPr lang="cs-CZ" dirty="0" err="1"/>
              <a:t>ObchZ</a:t>
            </a:r>
            <a:endParaRPr lang="cs-CZ" dirty="0"/>
          </a:p>
          <a:p>
            <a:r>
              <a:rPr lang="cs-CZ" dirty="0"/>
              <a:t>§ 2467; § </a:t>
            </a:r>
            <a:r>
              <a:rPr lang="cs-CZ" dirty="0" smtClean="0"/>
              <a:t>581/V2 </a:t>
            </a:r>
            <a:r>
              <a:rPr lang="cs-CZ" dirty="0" err="1" smtClean="0"/>
              <a:t>ObchZ</a:t>
            </a:r>
            <a:endParaRPr lang="cs-CZ" dirty="0" smtClean="0"/>
          </a:p>
          <a:p>
            <a:r>
              <a:rPr lang="cs-CZ" dirty="0"/>
              <a:t>§ </a:t>
            </a:r>
            <a:r>
              <a:rPr lang="cs-CZ" dirty="0" smtClean="0"/>
              <a:t>2468; </a:t>
            </a:r>
            <a:r>
              <a:rPr lang="cs-CZ" dirty="0"/>
              <a:t>§ </a:t>
            </a:r>
            <a:r>
              <a:rPr lang="cs-CZ" dirty="0" smtClean="0"/>
              <a:t>587/1 </a:t>
            </a:r>
            <a:r>
              <a:rPr lang="cs-CZ" dirty="0" err="1" smtClean="0"/>
              <a:t>ObchZ</a:t>
            </a:r>
            <a:endParaRPr lang="cs-CZ" dirty="0"/>
          </a:p>
          <a:p>
            <a:pPr lvl="1"/>
            <a:r>
              <a:rPr lang="cs-CZ" dirty="0" smtClean="0"/>
              <a:t>vypuštěno „</a:t>
            </a:r>
            <a:r>
              <a:rPr lang="cs-CZ" dirty="0"/>
              <a:t>s přihlédnutím k úplatě obvykle poskytované za obdobnou činnost v době uzavření smlouvy. </a:t>
            </a:r>
            <a:r>
              <a:rPr lang="cs-CZ" dirty="0" smtClean="0"/>
              <a:t>“</a:t>
            </a:r>
            <a:endParaRPr lang="cs-CZ" dirty="0"/>
          </a:p>
          <a:p>
            <a:r>
              <a:rPr lang="cs-CZ" dirty="0"/>
              <a:t>§ </a:t>
            </a:r>
            <a:r>
              <a:rPr lang="cs-CZ" dirty="0" smtClean="0"/>
              <a:t>2469; </a:t>
            </a:r>
            <a:r>
              <a:rPr lang="cs-CZ" dirty="0"/>
              <a:t>§ </a:t>
            </a:r>
            <a:r>
              <a:rPr lang="cs-CZ" dirty="0" smtClean="0"/>
              <a:t>588 </a:t>
            </a:r>
            <a:r>
              <a:rPr lang="cs-CZ" dirty="0" err="1"/>
              <a:t>ObchZ</a:t>
            </a:r>
            <a:endParaRPr lang="cs-CZ" dirty="0"/>
          </a:p>
          <a:p>
            <a:r>
              <a:rPr lang="cs-CZ" dirty="0"/>
              <a:t>§ </a:t>
            </a:r>
            <a:r>
              <a:rPr lang="cs-CZ" dirty="0" smtClean="0"/>
              <a:t>2470; (§ 589) </a:t>
            </a:r>
            <a:r>
              <a:rPr lang="cs-CZ" dirty="0" err="1" smtClean="0"/>
              <a:t>ObchZ</a:t>
            </a:r>
            <a:endParaRPr lang="cs-CZ" dirty="0" smtClean="0"/>
          </a:p>
          <a:p>
            <a:pPr lvl="1"/>
            <a:r>
              <a:rPr lang="cs-CZ" dirty="0" smtClean="0"/>
              <a:t>příkaz lze odvolat jen do doby, než vznikne závazek komisionáře vůči T</a:t>
            </a:r>
            <a:endParaRPr lang="cs-CZ" dirty="0"/>
          </a:p>
          <a:p>
            <a:endParaRPr lang="cs-CZ" dirty="0" smtClean="0"/>
          </a:p>
          <a:p>
            <a:endParaRPr lang="cs-CZ" dirty="0" smtClean="0"/>
          </a:p>
          <a:p>
            <a:endParaRPr lang="cs-CZ" dirty="0"/>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361</a:t>
            </a:fld>
            <a:endParaRPr lang="cs-CZ"/>
          </a:p>
        </p:txBody>
      </p:sp>
    </p:spTree>
    <p:extLst>
      <p:ext uri="{BB962C8B-B14F-4D97-AF65-F5344CB8AC3E}">
        <p14:creationId xmlns:p14="http://schemas.microsoft.com/office/powerpoint/2010/main" val="448306495"/>
      </p:ext>
    </p:extLst>
  </p:cSld>
  <p:clrMapOvr>
    <a:masterClrMapping/>
  </p:clrMapOvr>
  <p:timing>
    <p:tnLst>
      <p:par>
        <p:cTn id="1" dur="indefinite" restart="never" nodeType="tmRoot"/>
      </p:par>
    </p:tnLst>
  </p:timing>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Dílo (</a:t>
            </a:r>
            <a:r>
              <a:rPr lang="cs-CZ" dirty="0" err="1"/>
              <a:t>locatio</a:t>
            </a:r>
            <a:r>
              <a:rPr lang="cs-CZ" dirty="0"/>
              <a:t> </a:t>
            </a:r>
            <a:r>
              <a:rPr lang="cs-CZ" dirty="0" err="1"/>
              <a:t>conductio</a:t>
            </a:r>
            <a:r>
              <a:rPr lang="cs-CZ" dirty="0"/>
              <a:t> </a:t>
            </a:r>
            <a:r>
              <a:rPr lang="cs-CZ" dirty="0" err="1"/>
              <a:t>operis</a:t>
            </a:r>
            <a:r>
              <a:rPr lang="cs-CZ" dirty="0"/>
              <a:t>)</a:t>
            </a:r>
          </a:p>
        </p:txBody>
      </p:sp>
      <p:sp>
        <p:nvSpPr>
          <p:cNvPr id="3" name="Zástupný symbol pro obsah 2"/>
          <p:cNvSpPr>
            <a:spLocks noGrp="1"/>
          </p:cNvSpPr>
          <p:nvPr>
            <p:ph idx="1"/>
          </p:nvPr>
        </p:nvSpPr>
        <p:spPr/>
        <p:txBody>
          <a:bodyPr>
            <a:normAutofit fontScale="85000" lnSpcReduction="20000"/>
          </a:bodyPr>
          <a:lstStyle/>
          <a:p>
            <a:r>
              <a:rPr lang="cs-CZ" dirty="0"/>
              <a:t>právní úprava (§ </a:t>
            </a:r>
            <a:r>
              <a:rPr lang="cs-CZ" dirty="0" smtClean="0"/>
              <a:t>2586-2635; </a:t>
            </a:r>
            <a:r>
              <a:rPr lang="cs-CZ" dirty="0"/>
              <a:t>§ </a:t>
            </a:r>
            <a:r>
              <a:rPr lang="cs-CZ" dirty="0" smtClean="0"/>
              <a:t>631-656 SOZ</a:t>
            </a:r>
            <a:r>
              <a:rPr lang="cs-CZ" dirty="0"/>
              <a:t>; § </a:t>
            </a:r>
            <a:r>
              <a:rPr lang="cs-CZ" dirty="0" smtClean="0"/>
              <a:t>536-565 </a:t>
            </a:r>
            <a:r>
              <a:rPr lang="cs-CZ" dirty="0" err="1" smtClean="0"/>
              <a:t>ObchZ</a:t>
            </a:r>
            <a:r>
              <a:rPr lang="cs-CZ" dirty="0" smtClean="0"/>
              <a:t>; § 1017-1029 OZ1937; § 1151-1163 OZO )</a:t>
            </a:r>
          </a:p>
          <a:p>
            <a:pPr lvl="1"/>
            <a:r>
              <a:rPr lang="cs-CZ" dirty="0" smtClean="0"/>
              <a:t>obecná ustanovení (2586-2619)</a:t>
            </a:r>
          </a:p>
          <a:p>
            <a:pPr lvl="1"/>
            <a:r>
              <a:rPr lang="cs-CZ" dirty="0" smtClean="0"/>
              <a:t>určení ceny podle rozpočtu (§ 2620-2622)</a:t>
            </a:r>
          </a:p>
          <a:p>
            <a:pPr lvl="1"/>
            <a:r>
              <a:rPr lang="cs-CZ" dirty="0" smtClean="0"/>
              <a:t>stavba jako předmět díla (§ 2623-2630)</a:t>
            </a:r>
          </a:p>
          <a:p>
            <a:pPr lvl="1"/>
            <a:r>
              <a:rPr lang="cs-CZ" dirty="0" smtClean="0"/>
              <a:t>dílo s nehmotným výsledkem (§ 2631-2635)</a:t>
            </a:r>
            <a:endParaRPr lang="cs-CZ" dirty="0"/>
          </a:p>
          <a:p>
            <a:r>
              <a:rPr lang="cs-CZ" dirty="0"/>
              <a:t>strany: </a:t>
            </a:r>
            <a:r>
              <a:rPr lang="cs-CZ" dirty="0" smtClean="0"/>
              <a:t>objednatel </a:t>
            </a:r>
            <a:r>
              <a:rPr lang="cs-CZ" dirty="0"/>
              <a:t>a </a:t>
            </a:r>
            <a:r>
              <a:rPr lang="cs-CZ" dirty="0" smtClean="0"/>
              <a:t>zhotovitel</a:t>
            </a:r>
            <a:endParaRPr lang="cs-CZ" dirty="0"/>
          </a:p>
          <a:p>
            <a:r>
              <a:rPr lang="cs-CZ" dirty="0"/>
              <a:t>podstata: </a:t>
            </a:r>
            <a:r>
              <a:rPr lang="cs-CZ" dirty="0" smtClean="0"/>
              <a:t>dosažení výsledku činnosti na vlastní náklad a nebezpečí za úplatu</a:t>
            </a:r>
          </a:p>
          <a:p>
            <a:r>
              <a:rPr lang="cs-CZ" dirty="0" smtClean="0"/>
              <a:t>dílo provede, věc zhotoví</a:t>
            </a:r>
          </a:p>
          <a:p>
            <a:r>
              <a:rPr lang="cs-CZ" dirty="0"/>
              <a:t>ADZ 931: </a:t>
            </a:r>
            <a:r>
              <a:rPr lang="cs-CZ" dirty="0" smtClean="0"/>
              <a:t>„Dílo </a:t>
            </a:r>
            <a:r>
              <a:rPr lang="cs-CZ" dirty="0"/>
              <a:t>je pojato standardně jako činnost (práce), přičemž práce jako plnění smlouvy o dílo se od práce poskytované zaměstnancem na základě pracovní smlouvy liší zejména tím, že podle smlouvy o dílo vykonává zhotovitel činnost samostatně, podle vlastního rozvrhu, s vlastními prostředky a na vlastní riziko, nepodléhaje ani soustavnému dozoru, ani řízení objednatele</a:t>
            </a:r>
            <a:r>
              <a:rPr lang="cs-CZ" dirty="0" smtClean="0"/>
              <a:t>.“</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362</a:t>
            </a:fld>
            <a:endParaRPr lang="cs-CZ"/>
          </a:p>
        </p:txBody>
      </p:sp>
    </p:spTree>
    <p:extLst>
      <p:ext uri="{BB962C8B-B14F-4D97-AF65-F5344CB8AC3E}">
        <p14:creationId xmlns:p14="http://schemas.microsoft.com/office/powerpoint/2010/main" val="2746078080"/>
      </p:ext>
    </p:extLst>
  </p:cSld>
  <p:clrMapOvr>
    <a:masterClrMapping/>
  </p:clrMapOvr>
  <p:timing>
    <p:tnLst>
      <p:par>
        <p:cTn id="1" dur="indefinite" restart="never" nodeType="tmRoot"/>
      </p:par>
    </p:tnLst>
  </p:timing>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069160"/>
          </a:xfrm>
        </p:spPr>
        <p:txBody>
          <a:bodyPr>
            <a:normAutofit fontScale="85000" lnSpcReduction="10000"/>
          </a:bodyPr>
          <a:lstStyle/>
          <a:p>
            <a:r>
              <a:rPr lang="cs-CZ" dirty="0" smtClean="0"/>
              <a:t>§ 2586/1; zpřesnění vymezení</a:t>
            </a:r>
          </a:p>
          <a:p>
            <a:pPr lvl="1"/>
            <a:r>
              <a:rPr lang="cs-CZ" dirty="0" smtClean="0"/>
              <a:t>„Smlouvou </a:t>
            </a:r>
            <a:r>
              <a:rPr lang="cs-CZ" dirty="0"/>
              <a:t>o dílo se zhotovitel zavazuje provést na svůj náklad a nebezpečí pro objednatele dílo a objednatel se zavazuje dílo převzít a zaplatit </a:t>
            </a:r>
            <a:r>
              <a:rPr lang="cs-CZ" dirty="0" smtClean="0"/>
              <a:t>cenu.“</a:t>
            </a:r>
          </a:p>
          <a:p>
            <a:r>
              <a:rPr lang="cs-CZ" dirty="0" smtClean="0"/>
              <a:t>§ 2586/2; cena</a:t>
            </a:r>
          </a:p>
          <a:p>
            <a:pPr lvl="1"/>
            <a:r>
              <a:rPr lang="cs-CZ" dirty="0" smtClean="0"/>
              <a:t>ujednaná (viz i § 2620)</a:t>
            </a:r>
          </a:p>
          <a:p>
            <a:pPr lvl="1"/>
            <a:r>
              <a:rPr lang="cs-CZ" dirty="0" smtClean="0"/>
              <a:t>ujednán </a:t>
            </a:r>
            <a:r>
              <a:rPr lang="cs-CZ" dirty="0" err="1" smtClean="0"/>
              <a:t>zp</a:t>
            </a:r>
            <a:r>
              <a:rPr lang="cs-CZ" dirty="0" smtClean="0"/>
              <a:t>. určení</a:t>
            </a:r>
          </a:p>
          <a:p>
            <a:pPr lvl="1"/>
            <a:r>
              <a:rPr lang="cs-CZ" dirty="0" smtClean="0"/>
              <a:t>určena odhadem (→ překročení § 2612)</a:t>
            </a:r>
          </a:p>
          <a:p>
            <a:pPr lvl="1"/>
            <a:r>
              <a:rPr lang="cs-CZ" dirty="0" smtClean="0"/>
              <a:t>bez určení → PDN cena obvyklá (obecně </a:t>
            </a:r>
            <a:r>
              <a:rPr lang="cs-CZ" dirty="0"/>
              <a:t>§ 1792/1)</a:t>
            </a:r>
            <a:endParaRPr lang="cs-CZ" dirty="0" smtClean="0"/>
          </a:p>
          <a:p>
            <a:r>
              <a:rPr lang="cs-CZ" dirty="0" smtClean="0"/>
              <a:t>§ 2587; dílo</a:t>
            </a:r>
          </a:p>
          <a:p>
            <a:pPr lvl="1"/>
            <a:r>
              <a:rPr lang="cs-CZ" dirty="0" smtClean="0"/>
              <a:t>zhotovení určité věci, nespadá-li pod KS (→ § 2085/1/V2, 2086)</a:t>
            </a:r>
          </a:p>
          <a:p>
            <a:pPr lvl="1"/>
            <a:r>
              <a:rPr lang="cs-CZ" dirty="0" smtClean="0"/>
              <a:t>údržba, oprava nebo úprava věci</a:t>
            </a:r>
          </a:p>
          <a:p>
            <a:pPr lvl="1"/>
            <a:r>
              <a:rPr lang="cs-CZ" dirty="0" smtClean="0"/>
              <a:t>činnost s jiným výsledkem  (→ § 2631)</a:t>
            </a:r>
          </a:p>
          <a:p>
            <a:pPr lvl="2"/>
            <a:r>
              <a:rPr lang="cs-CZ" b="1" u="sng" dirty="0" smtClean="0"/>
              <a:t>nemusí být hmotně zachycen</a:t>
            </a:r>
          </a:p>
          <a:p>
            <a:pPr lvl="1"/>
            <a:r>
              <a:rPr lang="cs-CZ" dirty="0" smtClean="0"/>
              <a:t>vždy zhotovení, údržba, oprava nebo úprava stavby nebo její části</a:t>
            </a:r>
          </a:p>
          <a:p>
            <a:pPr lvl="1"/>
            <a:r>
              <a:rPr lang="cs-CZ" strike="dblStrike" dirty="0" smtClean="0"/>
              <a:t>montáž</a:t>
            </a:r>
          </a:p>
          <a:p>
            <a:pPr lvl="1"/>
            <a:r>
              <a:rPr lang="cs-CZ" dirty="0"/>
              <a:t>dílo je definováno </a:t>
            </a:r>
            <a:r>
              <a:rPr lang="cs-CZ" dirty="0" smtClean="0"/>
              <a:t>jako </a:t>
            </a:r>
            <a:r>
              <a:rPr lang="cs-CZ" dirty="0"/>
              <a:t>činnost s </a:t>
            </a:r>
            <a:r>
              <a:rPr lang="cs-CZ" dirty="0" smtClean="0"/>
              <a:t>výsledkem </a:t>
            </a:r>
            <a:r>
              <a:rPr lang="cs-CZ" dirty="0"/>
              <a:t>(§ 2587)</a:t>
            </a:r>
            <a:r>
              <a:rPr lang="cs-CZ" dirty="0" smtClean="0"/>
              <a:t>, který se označuje jako předmět díla</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363</a:t>
            </a:fld>
            <a:endParaRPr lang="cs-CZ"/>
          </a:p>
        </p:txBody>
      </p:sp>
    </p:spTree>
    <p:extLst>
      <p:ext uri="{BB962C8B-B14F-4D97-AF65-F5344CB8AC3E}">
        <p14:creationId xmlns:p14="http://schemas.microsoft.com/office/powerpoint/2010/main" val="2323715472"/>
      </p:ext>
    </p:extLst>
  </p:cSld>
  <p:clrMapOvr>
    <a:masterClrMapping/>
  </p:clrMapOvr>
  <p:timing>
    <p:tnLst>
      <p:par>
        <p:cTn id="1" dur="indefinite" restart="never" nodeType="tmRoot"/>
      </p:par>
    </p:tnLst>
  </p:timing>
</p:sld>
</file>

<file path=ppt/slides/slide3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Způsob provádění díla</a:t>
            </a:r>
            <a:endParaRPr lang="cs-CZ" dirty="0"/>
          </a:p>
        </p:txBody>
      </p:sp>
      <p:sp>
        <p:nvSpPr>
          <p:cNvPr id="3" name="Zástupný symbol pro obsah 2"/>
          <p:cNvSpPr>
            <a:spLocks noGrp="1"/>
          </p:cNvSpPr>
          <p:nvPr>
            <p:ph idx="1"/>
          </p:nvPr>
        </p:nvSpPr>
        <p:spPr>
          <a:xfrm>
            <a:off x="457200" y="1600200"/>
            <a:ext cx="8229600" cy="5069160"/>
          </a:xfrm>
        </p:spPr>
        <p:txBody>
          <a:bodyPr>
            <a:normAutofit fontScale="92500" lnSpcReduction="10000"/>
          </a:bodyPr>
          <a:lstStyle/>
          <a:p>
            <a:r>
              <a:rPr lang="cs-CZ" dirty="0" smtClean="0"/>
              <a:t>zhotovitel dílo (alt.; § 2589; § 633/2 SOZ, § 538 </a:t>
            </a:r>
            <a:r>
              <a:rPr lang="cs-CZ" dirty="0" err="1" smtClean="0"/>
              <a:t>ObchZ</a:t>
            </a:r>
            <a:r>
              <a:rPr lang="cs-CZ" dirty="0" smtClean="0"/>
              <a:t>)</a:t>
            </a:r>
          </a:p>
          <a:p>
            <a:pPr lvl="1"/>
            <a:r>
              <a:rPr lang="cs-CZ" dirty="0" smtClean="0"/>
              <a:t>provede osobně</a:t>
            </a:r>
          </a:p>
          <a:p>
            <a:pPr lvl="1"/>
            <a:r>
              <a:rPr lang="cs-CZ" dirty="0" smtClean="0"/>
              <a:t>nechá provést pod svým os. vedením (odpovídá sám → § 1935 – vůči V x § </a:t>
            </a:r>
            <a:r>
              <a:rPr lang="cs-CZ" smtClean="0"/>
              <a:t>2914 vůči T)</a:t>
            </a:r>
            <a:endParaRPr lang="cs-CZ" dirty="0" smtClean="0"/>
          </a:p>
          <a:p>
            <a:pPr lvl="2"/>
            <a:r>
              <a:rPr lang="cs-CZ" dirty="0" smtClean="0"/>
              <a:t>x je vázáno na os. vlastnosti zhotovitele</a:t>
            </a:r>
          </a:p>
          <a:p>
            <a:pPr lvl="2"/>
            <a:r>
              <a:rPr lang="cs-CZ" dirty="0"/>
              <a:t>x není-li to vzhledem k povaze </a:t>
            </a:r>
            <a:r>
              <a:rPr lang="cs-CZ" dirty="0" smtClean="0"/>
              <a:t>díla třeba</a:t>
            </a:r>
          </a:p>
          <a:p>
            <a:r>
              <a:rPr lang="cs-CZ" dirty="0" smtClean="0"/>
              <a:t>doba plnění (§ 2950/2; § 537/1 </a:t>
            </a:r>
            <a:r>
              <a:rPr lang="cs-CZ" dirty="0" err="1" smtClean="0"/>
              <a:t>ObchZ</a:t>
            </a:r>
            <a:r>
              <a:rPr lang="cs-CZ" dirty="0" smtClean="0"/>
              <a:t>)</a:t>
            </a:r>
          </a:p>
          <a:p>
            <a:pPr lvl="1"/>
            <a:r>
              <a:rPr lang="cs-CZ" u="sng" dirty="0" smtClean="0"/>
              <a:t>PDV ujednání času plnění ve prospěch zhotovitele (§ 1961-1962)</a:t>
            </a:r>
          </a:p>
          <a:p>
            <a:r>
              <a:rPr lang="cs-CZ" u="sng" dirty="0" smtClean="0"/>
              <a:t>neposkytnutí součinnosti objednatelem (§ 2591)</a:t>
            </a:r>
          </a:p>
          <a:p>
            <a:pPr lvl="1"/>
            <a:r>
              <a:rPr lang="cs-CZ" u="sng" dirty="0" smtClean="0"/>
              <a:t>zhotovitel určí přiměřenou lhůtu, uplyne-li marně (alt.), má </a:t>
            </a:r>
            <a:r>
              <a:rPr lang="cs-CZ" u="sng" dirty="0" err="1" smtClean="0"/>
              <a:t>pr</a:t>
            </a:r>
            <a:r>
              <a:rPr lang="cs-CZ" u="sng" dirty="0" smtClean="0"/>
              <a:t>.</a:t>
            </a:r>
          </a:p>
          <a:p>
            <a:pPr lvl="2"/>
            <a:r>
              <a:rPr lang="cs-CZ" u="sng" dirty="0" smtClean="0"/>
              <a:t>zajistit náhradní plnění na účet objednatele</a:t>
            </a:r>
          </a:p>
          <a:p>
            <a:pPr lvl="2"/>
            <a:r>
              <a:rPr lang="cs-CZ" u="sng" dirty="0" smtClean="0"/>
              <a:t>upozornil-li, odstoupit</a:t>
            </a:r>
          </a:p>
          <a:p>
            <a:r>
              <a:rPr lang="cs-CZ" dirty="0" smtClean="0"/>
              <a:t>§ 2592; § 537/3 </a:t>
            </a:r>
            <a:r>
              <a:rPr lang="cs-CZ" dirty="0" err="1" smtClean="0"/>
              <a:t>ObchZ</a:t>
            </a:r>
            <a:endParaRPr lang="cs-CZ" dirty="0" smtClean="0"/>
          </a:p>
          <a:p>
            <a:pPr lvl="1"/>
            <a:r>
              <a:rPr lang="cs-CZ" dirty="0" smtClean="0"/>
              <a:t>pokyny objednatele vázán</a:t>
            </a:r>
            <a:r>
              <a:rPr lang="cs-CZ" u="sng" dirty="0" smtClean="0"/>
              <a:t>, i plyne-li to ze zvyklostí</a:t>
            </a:r>
          </a:p>
          <a:p>
            <a:r>
              <a:rPr lang="cs-CZ" dirty="0" smtClean="0"/>
              <a:t>§ 2593; 550 </a:t>
            </a:r>
            <a:r>
              <a:rPr lang="cs-CZ" dirty="0" err="1" smtClean="0"/>
              <a:t>ObchZ</a:t>
            </a:r>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364</a:t>
            </a:fld>
            <a:endParaRPr lang="cs-CZ"/>
          </a:p>
        </p:txBody>
      </p:sp>
    </p:spTree>
    <p:extLst>
      <p:ext uri="{BB962C8B-B14F-4D97-AF65-F5344CB8AC3E}">
        <p14:creationId xmlns:p14="http://schemas.microsoft.com/office/powerpoint/2010/main" val="2477792487"/>
      </p:ext>
    </p:extLst>
  </p:cSld>
  <p:clrMapOvr>
    <a:masterClrMapping/>
  </p:clrMapOvr>
  <p:timing>
    <p:tnLst>
      <p:par>
        <p:cTn id="1" dur="indefinite" restart="never" nodeType="tmRoot"/>
      </p:par>
    </p:tnLst>
  </p:timing>
</p:sld>
</file>

<file path=ppt/slides/slide3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4277072"/>
          </a:xfrm>
        </p:spPr>
        <p:txBody>
          <a:bodyPr>
            <a:normAutofit/>
          </a:bodyPr>
          <a:lstStyle/>
          <a:p>
            <a:r>
              <a:rPr lang="cs-CZ" dirty="0" smtClean="0"/>
              <a:t>nevhodnost věci nebo příkazu (§ 2594; § 551 </a:t>
            </a:r>
            <a:r>
              <a:rPr lang="cs-CZ" dirty="0" err="1" smtClean="0"/>
              <a:t>ObchZ</a:t>
            </a:r>
            <a:r>
              <a:rPr lang="cs-CZ" dirty="0"/>
              <a:t>)</a:t>
            </a:r>
            <a:endParaRPr lang="cs-CZ" dirty="0" smtClean="0"/>
          </a:p>
          <a:p>
            <a:pPr lvl="1"/>
            <a:r>
              <a:rPr lang="cs-CZ" dirty="0" smtClean="0"/>
              <a:t>/1 odborná péče → potřebná péče</a:t>
            </a:r>
          </a:p>
          <a:p>
            <a:pPr lvl="1"/>
            <a:r>
              <a:rPr lang="cs-CZ" u="sng" dirty="0" smtClean="0"/>
              <a:t>/2 objednatel může sdělit, že trvá i jinak než </a:t>
            </a:r>
            <a:r>
              <a:rPr lang="cs-CZ" u="sng" dirty="0" err="1" smtClean="0"/>
              <a:t>pís</a:t>
            </a:r>
            <a:r>
              <a:rPr lang="cs-CZ" u="sng" dirty="0" smtClean="0"/>
              <a:t>., zhotovitel má </a:t>
            </a:r>
            <a:r>
              <a:rPr lang="cs-CZ" u="sng" dirty="0" err="1" smtClean="0"/>
              <a:t>pr</a:t>
            </a:r>
            <a:r>
              <a:rPr lang="cs-CZ" u="sng" dirty="0" smtClean="0"/>
              <a:t>. požadovat </a:t>
            </a:r>
            <a:r>
              <a:rPr lang="cs-CZ" u="sng" dirty="0" err="1" smtClean="0"/>
              <a:t>pís</a:t>
            </a:r>
            <a:r>
              <a:rPr lang="cs-CZ" u="sng" dirty="0" smtClean="0"/>
              <a:t>. (!!!)</a:t>
            </a:r>
          </a:p>
          <a:p>
            <a:pPr lvl="1"/>
            <a:r>
              <a:rPr lang="cs-CZ" dirty="0" smtClean="0"/>
              <a:t>/4 dodrží-li zhotovitel své </a:t>
            </a:r>
            <a:r>
              <a:rPr lang="cs-CZ" dirty="0" err="1" smtClean="0"/>
              <a:t>pov</a:t>
            </a:r>
            <a:r>
              <a:rPr lang="cs-CZ" dirty="0" smtClean="0"/>
              <a:t>., nemá objednatel </a:t>
            </a:r>
            <a:r>
              <a:rPr lang="cs-CZ" dirty="0" err="1" smtClean="0"/>
              <a:t>pr</a:t>
            </a:r>
            <a:r>
              <a:rPr lang="cs-CZ" dirty="0" smtClean="0"/>
              <a:t>. z vady díla vzniklé pro nevhodnost věci nebo příkazu</a:t>
            </a:r>
          </a:p>
          <a:p>
            <a:r>
              <a:rPr lang="cs-CZ" u="sng" dirty="0" smtClean="0"/>
              <a:t>§ 2595; § 637/2 SOZ (</a:t>
            </a:r>
            <a:r>
              <a:rPr lang="cs-CZ" u="sng" dirty="0" err="1" smtClean="0"/>
              <a:t>pr</a:t>
            </a:r>
            <a:r>
              <a:rPr lang="cs-CZ" u="sng" dirty="0" smtClean="0"/>
              <a:t>. odstoupit pro § 2594)</a:t>
            </a:r>
          </a:p>
          <a:p>
            <a:r>
              <a:rPr lang="cs-CZ" dirty="0" smtClean="0"/>
              <a:t>§ 2596; § 541 </a:t>
            </a:r>
            <a:r>
              <a:rPr lang="cs-CZ" dirty="0" err="1" smtClean="0"/>
              <a:t>ObchZ</a:t>
            </a:r>
            <a:endParaRPr lang="cs-CZ" dirty="0" smtClean="0"/>
          </a:p>
          <a:p>
            <a:r>
              <a:rPr lang="cs-CZ" dirty="0" smtClean="0"/>
              <a:t>§ 2597; § 539/1,2 </a:t>
            </a:r>
            <a:r>
              <a:rPr lang="cs-CZ" dirty="0" err="1" smtClean="0"/>
              <a:t>ObchZ</a:t>
            </a:r>
            <a:endParaRPr lang="cs-CZ" dirty="0" smtClean="0"/>
          </a:p>
          <a:p>
            <a:r>
              <a:rPr lang="cs-CZ" dirty="0" smtClean="0"/>
              <a:t>§ 2598; § 540 </a:t>
            </a:r>
            <a:r>
              <a:rPr lang="cs-CZ" dirty="0" err="1" smtClean="0"/>
              <a:t>ObchZ</a:t>
            </a:r>
            <a:r>
              <a:rPr lang="cs-CZ" dirty="0" smtClean="0"/>
              <a:t> (upřesněno)</a:t>
            </a:r>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365</a:t>
            </a:fld>
            <a:endParaRPr lang="cs-CZ"/>
          </a:p>
        </p:txBody>
      </p:sp>
    </p:spTree>
    <p:extLst>
      <p:ext uri="{BB962C8B-B14F-4D97-AF65-F5344CB8AC3E}">
        <p14:creationId xmlns:p14="http://schemas.microsoft.com/office/powerpoint/2010/main" val="3178083228"/>
      </p:ext>
    </p:extLst>
  </p:cSld>
  <p:clrMapOvr>
    <a:masterClrMapping/>
  </p:clrMapOvr>
  <p:timing>
    <p:tnLst>
      <p:par>
        <p:cTn id="1" dur="indefinite" restart="never" nodeType="tmRoot"/>
      </p:par>
    </p:tnLst>
  </p:timing>
</p:sld>
</file>

<file path=ppt/slides/slide3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Vlastnické </a:t>
            </a:r>
            <a:r>
              <a:rPr lang="cs-CZ" dirty="0" err="1" smtClean="0"/>
              <a:t>pr</a:t>
            </a:r>
            <a:r>
              <a:rPr lang="cs-CZ" dirty="0" smtClean="0"/>
              <a:t>. k předmětu díla</a:t>
            </a:r>
            <a:endParaRPr lang="cs-CZ" dirty="0"/>
          </a:p>
        </p:txBody>
      </p:sp>
      <p:sp>
        <p:nvSpPr>
          <p:cNvPr id="3" name="Zástupný symbol pro obsah 2"/>
          <p:cNvSpPr>
            <a:spLocks noGrp="1"/>
          </p:cNvSpPr>
          <p:nvPr>
            <p:ph idx="1"/>
          </p:nvPr>
        </p:nvSpPr>
        <p:spPr/>
        <p:txBody>
          <a:bodyPr/>
          <a:lstStyle/>
          <a:p>
            <a:r>
              <a:rPr lang="cs-CZ" dirty="0" smtClean="0"/>
              <a:t>vlastnické </a:t>
            </a:r>
            <a:r>
              <a:rPr lang="cs-CZ" dirty="0" err="1" smtClean="0"/>
              <a:t>pr</a:t>
            </a:r>
            <a:r>
              <a:rPr lang="cs-CZ" dirty="0" smtClean="0"/>
              <a:t>. k předmětu díla, je-li jím </a:t>
            </a:r>
            <a:r>
              <a:rPr lang="cs-CZ" u="sng" dirty="0" smtClean="0"/>
              <a:t>věc</a:t>
            </a:r>
            <a:r>
              <a:rPr lang="cs-CZ" dirty="0" smtClean="0"/>
              <a:t> určená (§ 2599)</a:t>
            </a:r>
          </a:p>
          <a:p>
            <a:pPr lvl="1"/>
            <a:r>
              <a:rPr lang="cs-CZ" dirty="0" smtClean="0"/>
              <a:t>jednotlivě → </a:t>
            </a:r>
            <a:r>
              <a:rPr lang="cs-CZ" dirty="0" err="1" smtClean="0"/>
              <a:t>vl</a:t>
            </a:r>
            <a:r>
              <a:rPr lang="cs-CZ" dirty="0" smtClean="0"/>
              <a:t>. </a:t>
            </a:r>
            <a:r>
              <a:rPr lang="cs-CZ" dirty="0" err="1" smtClean="0"/>
              <a:t>pr</a:t>
            </a:r>
            <a:r>
              <a:rPr lang="cs-CZ" dirty="0" smtClean="0"/>
              <a:t>. nabývá objednatel</a:t>
            </a:r>
          </a:p>
          <a:p>
            <a:pPr lvl="2"/>
            <a:r>
              <a:rPr lang="cs-CZ" dirty="0"/>
              <a:t>x zhotovitel </a:t>
            </a:r>
            <a:r>
              <a:rPr lang="cs-CZ" u="sng" dirty="0"/>
              <a:t>zpracoval věc objednatele </a:t>
            </a:r>
            <a:r>
              <a:rPr lang="cs-CZ" u="sng" dirty="0" smtClean="0"/>
              <a:t>jinde</a:t>
            </a:r>
            <a:r>
              <a:rPr lang="cs-CZ" dirty="0" smtClean="0"/>
              <a:t> než u </a:t>
            </a:r>
            <a:r>
              <a:rPr lang="cs-CZ" dirty="0"/>
              <a:t>objednatele či na jeho pozemku nebo na pozemku, který objednatel opatřil</a:t>
            </a:r>
            <a:r>
              <a:rPr lang="cs-CZ" dirty="0" smtClean="0"/>
              <a:t>,</a:t>
            </a:r>
          </a:p>
          <a:p>
            <a:pPr lvl="2"/>
            <a:r>
              <a:rPr lang="cs-CZ" dirty="0" smtClean="0"/>
              <a:t>x hodnota </a:t>
            </a:r>
            <a:r>
              <a:rPr lang="cs-CZ" dirty="0"/>
              <a:t>díla </a:t>
            </a:r>
            <a:r>
              <a:rPr lang="cs-CZ" dirty="0" smtClean="0"/>
              <a:t>je stejná </a:t>
            </a:r>
            <a:r>
              <a:rPr lang="cs-CZ" dirty="0"/>
              <a:t>nebo vyšší než hodnota objednatelovy zpracované věci</a:t>
            </a:r>
            <a:endParaRPr lang="cs-CZ" dirty="0" smtClean="0"/>
          </a:p>
          <a:p>
            <a:pPr lvl="1"/>
            <a:r>
              <a:rPr lang="cs-CZ" dirty="0" smtClean="0"/>
              <a:t>druhově </a:t>
            </a:r>
            <a:r>
              <a:rPr lang="cs-CZ" dirty="0"/>
              <a:t>→ </a:t>
            </a:r>
            <a:r>
              <a:rPr lang="cs-CZ" dirty="0" err="1"/>
              <a:t>vl</a:t>
            </a:r>
            <a:r>
              <a:rPr lang="cs-CZ" dirty="0"/>
              <a:t>. </a:t>
            </a:r>
            <a:r>
              <a:rPr lang="cs-CZ" dirty="0" err="1"/>
              <a:t>pr</a:t>
            </a:r>
            <a:r>
              <a:rPr lang="cs-CZ" dirty="0"/>
              <a:t>. nabývá </a:t>
            </a:r>
            <a:r>
              <a:rPr lang="cs-CZ" dirty="0" smtClean="0"/>
              <a:t>zhotovitel</a:t>
            </a:r>
          </a:p>
          <a:p>
            <a:pPr lvl="2"/>
            <a:r>
              <a:rPr lang="cs-CZ" dirty="0" smtClean="0"/>
              <a:t>x zhotovitel </a:t>
            </a:r>
            <a:r>
              <a:rPr lang="cs-CZ" u="sng" dirty="0"/>
              <a:t>zhotovil věc u objednatele</a:t>
            </a:r>
            <a:r>
              <a:rPr lang="cs-CZ" dirty="0"/>
              <a:t>, na jeho pozemku nebo na pozemku, který objednatel opatřil</a:t>
            </a:r>
            <a:endParaRPr lang="cs-CZ" dirty="0" smtClean="0"/>
          </a:p>
          <a:p>
            <a:pPr lvl="2"/>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366</a:t>
            </a:fld>
            <a:endParaRPr lang="cs-CZ"/>
          </a:p>
        </p:txBody>
      </p:sp>
    </p:spTree>
    <p:extLst>
      <p:ext uri="{BB962C8B-B14F-4D97-AF65-F5344CB8AC3E}">
        <p14:creationId xmlns:p14="http://schemas.microsoft.com/office/powerpoint/2010/main" val="1893497383"/>
      </p:ext>
    </p:extLst>
  </p:cSld>
  <p:clrMapOvr>
    <a:masterClrMapping/>
  </p:clrMapOvr>
  <p:timing>
    <p:tnLst>
      <p:par>
        <p:cTn id="1" dur="indefinite" restart="never" nodeType="tmRoot"/>
      </p:par>
    </p:tnLst>
  </p:timing>
</p:sld>
</file>

<file path=ppt/slides/slide3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141168"/>
          </a:xfrm>
        </p:spPr>
        <p:txBody>
          <a:bodyPr>
            <a:normAutofit fontScale="92500" lnSpcReduction="20000"/>
          </a:bodyPr>
          <a:lstStyle/>
          <a:p>
            <a:r>
              <a:rPr lang="cs-CZ" dirty="0" err="1" smtClean="0"/>
              <a:t>VlPr</a:t>
            </a:r>
            <a:r>
              <a:rPr lang="cs-CZ" dirty="0" smtClean="0"/>
              <a:t>. k věci</a:t>
            </a:r>
            <a:r>
              <a:rPr lang="en-US" dirty="0" smtClean="0"/>
              <a:t> </a:t>
            </a:r>
            <a:r>
              <a:rPr lang="cs-CZ" u="sng" dirty="0" smtClean="0"/>
              <a:t>zpracováním</a:t>
            </a:r>
            <a:r>
              <a:rPr lang="cs-CZ" dirty="0" smtClean="0"/>
              <a:t> nabyl</a:t>
            </a:r>
          </a:p>
          <a:p>
            <a:pPr lvl="1"/>
            <a:r>
              <a:rPr lang="cs-CZ" dirty="0" smtClean="0"/>
              <a:t>zhotovitel </a:t>
            </a:r>
            <a:r>
              <a:rPr lang="en-US" dirty="0" smtClean="0"/>
              <a:t>&amp; </a:t>
            </a:r>
            <a:r>
              <a:rPr lang="cs-CZ" dirty="0" smtClean="0"/>
              <a:t>dílo zmařeno z důvodu za, nějž zhotovitel</a:t>
            </a:r>
          </a:p>
          <a:p>
            <a:pPr lvl="2"/>
            <a:r>
              <a:rPr lang="cs-CZ" dirty="0" smtClean="0"/>
              <a:t>neodpovídá (§ 2600)</a:t>
            </a:r>
          </a:p>
          <a:p>
            <a:pPr lvl="3"/>
            <a:r>
              <a:rPr lang="cs-CZ" dirty="0" smtClean="0"/>
              <a:t>→ </a:t>
            </a:r>
            <a:r>
              <a:rPr lang="cs-CZ" dirty="0" err="1" smtClean="0"/>
              <a:t>obj</a:t>
            </a:r>
            <a:r>
              <a:rPr lang="cs-CZ" dirty="0" smtClean="0"/>
              <a:t>. nemá </a:t>
            </a:r>
            <a:r>
              <a:rPr lang="cs-CZ" dirty="0" err="1" smtClean="0"/>
              <a:t>pr</a:t>
            </a:r>
            <a:r>
              <a:rPr lang="cs-CZ" dirty="0" smtClean="0"/>
              <a:t>. na náhradu za věc předanou ke zpracování, jen BO</a:t>
            </a:r>
          </a:p>
          <a:p>
            <a:pPr lvl="2"/>
            <a:r>
              <a:rPr lang="cs-CZ" dirty="0" smtClean="0"/>
              <a:t>odpovídá (§ 2601)</a:t>
            </a:r>
          </a:p>
          <a:p>
            <a:pPr lvl="3"/>
            <a:r>
              <a:rPr lang="cs-CZ" dirty="0" smtClean="0"/>
              <a:t> → </a:t>
            </a:r>
            <a:r>
              <a:rPr lang="cs-CZ" dirty="0" err="1" smtClean="0"/>
              <a:t>zhot</a:t>
            </a:r>
            <a:r>
              <a:rPr lang="cs-CZ" dirty="0" smtClean="0"/>
              <a:t>. (alt.)</a:t>
            </a:r>
          </a:p>
          <a:p>
            <a:pPr lvl="4"/>
            <a:r>
              <a:rPr lang="cs-CZ" dirty="0" smtClean="0"/>
              <a:t>poskytne objednateli náhradu za jeho </a:t>
            </a:r>
            <a:r>
              <a:rPr lang="cs-CZ" dirty="0" err="1" smtClean="0"/>
              <a:t>zprac</a:t>
            </a:r>
            <a:r>
              <a:rPr lang="cs-CZ" dirty="0" smtClean="0"/>
              <a:t>. věc</a:t>
            </a:r>
          </a:p>
          <a:p>
            <a:pPr lvl="4"/>
            <a:r>
              <a:rPr lang="cs-CZ" dirty="0" smtClean="0"/>
              <a:t>vrátí mu věc téhož druhu</a:t>
            </a:r>
          </a:p>
          <a:p>
            <a:pPr lvl="1"/>
            <a:r>
              <a:rPr lang="cs-CZ" dirty="0" smtClean="0"/>
              <a:t>objednatel </a:t>
            </a:r>
            <a:r>
              <a:rPr lang="en-US" dirty="0"/>
              <a:t>&amp; </a:t>
            </a:r>
            <a:r>
              <a:rPr lang="cs-CZ" dirty="0"/>
              <a:t>dílo zmařeno z </a:t>
            </a:r>
            <a:r>
              <a:rPr lang="cs-CZ" dirty="0" smtClean="0"/>
              <a:t>důvodu, za </a:t>
            </a:r>
            <a:r>
              <a:rPr lang="cs-CZ" dirty="0"/>
              <a:t>nějž zhotovitel</a:t>
            </a:r>
          </a:p>
          <a:p>
            <a:pPr lvl="2"/>
            <a:r>
              <a:rPr lang="cs-CZ" dirty="0" smtClean="0"/>
              <a:t>odpovídá (§ 2602)</a:t>
            </a:r>
          </a:p>
          <a:p>
            <a:pPr lvl="3"/>
            <a:r>
              <a:rPr lang="cs-CZ" dirty="0" smtClean="0"/>
              <a:t>→ </a:t>
            </a:r>
            <a:r>
              <a:rPr lang="cs-CZ" dirty="0" err="1" smtClean="0"/>
              <a:t>obj</a:t>
            </a:r>
            <a:r>
              <a:rPr lang="cs-CZ" dirty="0" smtClean="0"/>
              <a:t>. může požadovat (alt.)</a:t>
            </a:r>
          </a:p>
          <a:p>
            <a:pPr lvl="4"/>
            <a:r>
              <a:rPr lang="cs-CZ" dirty="0" smtClean="0"/>
              <a:t>vydání věci vzniklé zpracováním (BO zachováno)</a:t>
            </a:r>
          </a:p>
          <a:p>
            <a:pPr lvl="4"/>
            <a:r>
              <a:rPr lang="cs-CZ" dirty="0" smtClean="0"/>
              <a:t>požadovat náhradu věcí poskytnutých ke zpracování (alt.)</a:t>
            </a:r>
          </a:p>
          <a:p>
            <a:pPr lvl="5"/>
            <a:r>
              <a:rPr lang="cs-CZ" dirty="0" smtClean="0"/>
              <a:t>peněžitou </a:t>
            </a:r>
          </a:p>
          <a:p>
            <a:pPr lvl="5"/>
            <a:r>
              <a:rPr lang="cs-CZ" dirty="0" smtClean="0"/>
              <a:t>věci stejného druhu</a:t>
            </a:r>
          </a:p>
          <a:p>
            <a:r>
              <a:rPr lang="cs-CZ" dirty="0" err="1" smtClean="0"/>
              <a:t>VlPr</a:t>
            </a:r>
            <a:r>
              <a:rPr lang="cs-CZ" dirty="0" smtClean="0"/>
              <a:t>. k věci nabyl</a:t>
            </a:r>
          </a:p>
          <a:p>
            <a:pPr lvl="1"/>
            <a:r>
              <a:rPr lang="cs-CZ" dirty="0" smtClean="0"/>
              <a:t>objednatel </a:t>
            </a:r>
            <a:r>
              <a:rPr lang="en-US" dirty="0"/>
              <a:t>&amp; </a:t>
            </a:r>
            <a:r>
              <a:rPr lang="cs-CZ" dirty="0"/>
              <a:t>dílo zmařeno z důvodu, za nějž zhotovitel</a:t>
            </a:r>
          </a:p>
          <a:p>
            <a:pPr lvl="2"/>
            <a:r>
              <a:rPr lang="cs-CZ" dirty="0" smtClean="0"/>
              <a:t>neodpovídá (§ 2603)</a:t>
            </a:r>
          </a:p>
          <a:p>
            <a:pPr lvl="3"/>
            <a:r>
              <a:rPr lang="cs-CZ" dirty="0"/>
              <a:t>→ </a:t>
            </a:r>
            <a:r>
              <a:rPr lang="cs-CZ" dirty="0" err="1"/>
              <a:t>obj</a:t>
            </a:r>
            <a:r>
              <a:rPr lang="cs-CZ" dirty="0"/>
              <a:t>. může </a:t>
            </a:r>
            <a:r>
              <a:rPr lang="cs-CZ" dirty="0" smtClean="0"/>
              <a:t>požadovat jen vydání věci vzniklé zpracováním a nahradí zhotoviteli cenu jeho věci použité ke zpracování</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367</a:t>
            </a:fld>
            <a:endParaRPr lang="cs-CZ"/>
          </a:p>
        </p:txBody>
      </p:sp>
    </p:spTree>
    <p:extLst>
      <p:ext uri="{BB962C8B-B14F-4D97-AF65-F5344CB8AC3E}">
        <p14:creationId xmlns:p14="http://schemas.microsoft.com/office/powerpoint/2010/main" val="3650110896"/>
      </p:ext>
    </p:extLst>
  </p:cSld>
  <p:clrMapOvr>
    <a:masterClrMapping/>
  </p:clrMapOvr>
  <p:timing>
    <p:tnLst>
      <p:par>
        <p:cTn id="1" dur="indefinite" restart="never" nodeType="tmRoot"/>
      </p:par>
    </p:tnLst>
  </p:timing>
</p:sld>
</file>

<file path=ppt/slides/slide3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Provedení díla</a:t>
            </a:r>
            <a:endParaRPr lang="cs-CZ" dirty="0"/>
          </a:p>
        </p:txBody>
      </p:sp>
      <p:sp>
        <p:nvSpPr>
          <p:cNvPr id="3" name="Zástupný symbol pro obsah 2"/>
          <p:cNvSpPr>
            <a:spLocks noGrp="1"/>
          </p:cNvSpPr>
          <p:nvPr>
            <p:ph idx="1"/>
          </p:nvPr>
        </p:nvSpPr>
        <p:spPr>
          <a:xfrm>
            <a:off x="457200" y="1600200"/>
            <a:ext cx="8229600" cy="5257800"/>
          </a:xfrm>
        </p:spPr>
        <p:txBody>
          <a:bodyPr>
            <a:normAutofit lnSpcReduction="10000"/>
          </a:bodyPr>
          <a:lstStyle/>
          <a:p>
            <a:r>
              <a:rPr lang="cs-CZ" sz="2800" dirty="0" smtClean="0"/>
              <a:t>Dílo je provedeno, je-li (</a:t>
            </a:r>
            <a:r>
              <a:rPr lang="cs-CZ" sz="2800" dirty="0" err="1" smtClean="0"/>
              <a:t>kum</a:t>
            </a:r>
            <a:r>
              <a:rPr lang="cs-CZ" sz="2800" dirty="0" smtClean="0"/>
              <a:t>.; § 2604)</a:t>
            </a:r>
          </a:p>
          <a:p>
            <a:pPr lvl="1"/>
            <a:r>
              <a:rPr lang="cs-CZ" sz="2400" dirty="0" smtClean="0"/>
              <a:t>dokončeno</a:t>
            </a:r>
          </a:p>
          <a:p>
            <a:pPr lvl="2"/>
            <a:r>
              <a:rPr lang="cs-CZ" sz="2000" dirty="0" smtClean="0"/>
              <a:t>obecně:  je-li předvedena jeho </a:t>
            </a:r>
            <a:r>
              <a:rPr lang="cs-CZ" sz="2000" dirty="0" err="1" smtClean="0"/>
              <a:t>způs</a:t>
            </a:r>
            <a:r>
              <a:rPr lang="cs-CZ" sz="2000" dirty="0" smtClean="0"/>
              <a:t>. sloužit svému účelu (</a:t>
            </a:r>
            <a:r>
              <a:rPr lang="cs-CZ" sz="2000" dirty="0"/>
              <a:t>2605/1</a:t>
            </a:r>
            <a:r>
              <a:rPr lang="cs-CZ" sz="2000" dirty="0" smtClean="0"/>
              <a:t>)</a:t>
            </a:r>
          </a:p>
          <a:p>
            <a:pPr lvl="2"/>
            <a:r>
              <a:rPr lang="cs-CZ" sz="2000" dirty="0" smtClean="0"/>
              <a:t>úspěšným provedením zkoušek (§ 2607; § 555 </a:t>
            </a:r>
            <a:r>
              <a:rPr lang="cs-CZ" sz="2000" dirty="0" err="1" smtClean="0"/>
              <a:t>ObchZ</a:t>
            </a:r>
            <a:r>
              <a:rPr lang="cs-CZ" sz="2000" dirty="0" smtClean="0"/>
              <a:t>)</a:t>
            </a:r>
          </a:p>
          <a:p>
            <a:pPr lvl="1"/>
            <a:r>
              <a:rPr lang="cs-CZ" sz="2400" dirty="0" smtClean="0"/>
              <a:t>předáno</a:t>
            </a:r>
          </a:p>
          <a:p>
            <a:pPr lvl="2"/>
            <a:r>
              <a:rPr lang="cs-CZ" sz="2000" dirty="0" smtClean="0"/>
              <a:t>objednatel převezme s (§ 2605/1/V2)</a:t>
            </a:r>
          </a:p>
          <a:p>
            <a:pPr lvl="3"/>
            <a:r>
              <a:rPr lang="cs-CZ" sz="1800" dirty="0" smtClean="0"/>
              <a:t>výhradami</a:t>
            </a:r>
          </a:p>
          <a:p>
            <a:pPr lvl="3"/>
            <a:r>
              <a:rPr lang="cs-CZ" sz="1800" dirty="0" smtClean="0"/>
              <a:t>bez výhrad</a:t>
            </a:r>
          </a:p>
          <a:p>
            <a:pPr lvl="4"/>
            <a:r>
              <a:rPr lang="cs-CZ" sz="1600" dirty="0" smtClean="0"/>
              <a:t>vůči námitce prodlení soud nepřizná </a:t>
            </a:r>
            <a:r>
              <a:rPr lang="cs-CZ" sz="1600" dirty="0" err="1" smtClean="0"/>
              <a:t>pr</a:t>
            </a:r>
            <a:r>
              <a:rPr lang="cs-CZ" sz="1600" dirty="0" smtClean="0"/>
              <a:t>. ze zjevné vady (§ 2605/2)</a:t>
            </a:r>
          </a:p>
          <a:p>
            <a:pPr lvl="4"/>
            <a:r>
              <a:rPr lang="cs-CZ" sz="1600" dirty="0" smtClean="0"/>
              <a:t>včas § 2618</a:t>
            </a:r>
          </a:p>
          <a:p>
            <a:pPr lvl="2"/>
            <a:r>
              <a:rPr lang="cs-CZ" sz="2000" dirty="0" smtClean="0"/>
              <a:t>jinak je-li předmětem díla</a:t>
            </a:r>
          </a:p>
          <a:p>
            <a:pPr lvl="3"/>
            <a:r>
              <a:rPr lang="cs-CZ" sz="1800" dirty="0" smtClean="0"/>
              <a:t>věc obdobně dle KS (§ 2087 </a:t>
            </a:r>
            <a:r>
              <a:rPr lang="cs-CZ" sz="1800" dirty="0" err="1" smtClean="0"/>
              <a:t>an</a:t>
            </a:r>
            <a:r>
              <a:rPr lang="cs-CZ" sz="1800" dirty="0" smtClean="0"/>
              <a:t>., §2130)</a:t>
            </a:r>
          </a:p>
          <a:p>
            <a:pPr lvl="3"/>
            <a:r>
              <a:rPr lang="cs-CZ" sz="1800" dirty="0" smtClean="0"/>
              <a:t>jiný výsledek (§ 2632)</a:t>
            </a:r>
          </a:p>
          <a:p>
            <a:pPr lvl="2"/>
            <a:r>
              <a:rPr lang="cs-CZ" sz="2000" dirty="0" smtClean="0"/>
              <a:t>→ </a:t>
            </a:r>
            <a:r>
              <a:rPr lang="cs-CZ" sz="2000" dirty="0" err="1" smtClean="0"/>
              <a:t>obj</a:t>
            </a:r>
            <a:r>
              <a:rPr lang="cs-CZ" sz="2000" dirty="0" smtClean="0"/>
              <a:t>. nabývá </a:t>
            </a:r>
            <a:r>
              <a:rPr lang="cs-CZ" sz="2000" dirty="0" err="1" smtClean="0"/>
              <a:t>VlPr</a:t>
            </a:r>
            <a:r>
              <a:rPr lang="cs-CZ" sz="2000" dirty="0" smtClean="0"/>
              <a:t>. a nese nebezpečí škody, pokud ne dříve</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368</a:t>
            </a:fld>
            <a:endParaRPr lang="cs-CZ"/>
          </a:p>
        </p:txBody>
      </p:sp>
    </p:spTree>
    <p:extLst>
      <p:ext uri="{BB962C8B-B14F-4D97-AF65-F5344CB8AC3E}">
        <p14:creationId xmlns:p14="http://schemas.microsoft.com/office/powerpoint/2010/main" val="2036938291"/>
      </p:ext>
    </p:extLst>
  </p:cSld>
  <p:clrMapOvr>
    <a:masterClrMapping/>
  </p:clrMapOvr>
  <p:timing>
    <p:tnLst>
      <p:par>
        <p:cTn id="1" dur="indefinite" restart="never" nodeType="tmRoot"/>
      </p:par>
    </p:tnLst>
  </p:timing>
</p:sld>
</file>

<file path=ppt/slides/slide3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Svépomocný prodej</a:t>
            </a:r>
            <a:endParaRPr lang="cs-CZ" dirty="0"/>
          </a:p>
        </p:txBody>
      </p:sp>
      <p:sp>
        <p:nvSpPr>
          <p:cNvPr id="3" name="Zástupný symbol pro obsah 2"/>
          <p:cNvSpPr>
            <a:spLocks noGrp="1"/>
          </p:cNvSpPr>
          <p:nvPr>
            <p:ph idx="1"/>
          </p:nvPr>
        </p:nvSpPr>
        <p:spPr>
          <a:xfrm>
            <a:off x="457200" y="1600200"/>
            <a:ext cx="8229600" cy="4853136"/>
          </a:xfrm>
        </p:spPr>
        <p:txBody>
          <a:bodyPr>
            <a:noAutofit/>
          </a:bodyPr>
          <a:lstStyle/>
          <a:p>
            <a:r>
              <a:rPr lang="cs-CZ" sz="2800" dirty="0" smtClean="0"/>
              <a:t>svépomocný prodej (§ 2609; § 650, 656 SOZ)</a:t>
            </a:r>
          </a:p>
          <a:p>
            <a:pPr lvl="1"/>
            <a:r>
              <a:rPr lang="cs-CZ" sz="2400" dirty="0" smtClean="0"/>
              <a:t>podmínky</a:t>
            </a:r>
          </a:p>
          <a:p>
            <a:pPr lvl="2"/>
            <a:r>
              <a:rPr lang="cs-CZ" sz="2000" dirty="0" smtClean="0"/>
              <a:t>předmětem díla věc</a:t>
            </a:r>
          </a:p>
          <a:p>
            <a:pPr lvl="2"/>
            <a:r>
              <a:rPr lang="cs-CZ" sz="2000" dirty="0" smtClean="0"/>
              <a:t>objednatel nepřevezme bez zbytečného odkladu</a:t>
            </a:r>
          </a:p>
          <a:p>
            <a:pPr lvl="2"/>
            <a:r>
              <a:rPr lang="cs-CZ" sz="2000" dirty="0" smtClean="0"/>
              <a:t>zhotovitel </a:t>
            </a:r>
            <a:r>
              <a:rPr lang="cs-CZ" sz="2000" dirty="0" err="1" smtClean="0"/>
              <a:t>inf</a:t>
            </a:r>
            <a:r>
              <a:rPr lang="cs-CZ" sz="2000" dirty="0" smtClean="0"/>
              <a:t>. o zamýšleném prodeji</a:t>
            </a:r>
          </a:p>
          <a:p>
            <a:pPr lvl="3"/>
            <a:r>
              <a:rPr lang="cs-CZ" sz="1800" dirty="0" smtClean="0"/>
              <a:t>x nehlásí-li se neznámý nebo nesnadno dosažitelný objednatel 6+ </a:t>
            </a:r>
            <a:r>
              <a:rPr lang="cs-CZ" sz="1800" dirty="0" err="1" smtClean="0"/>
              <a:t>měsiců</a:t>
            </a:r>
            <a:endParaRPr lang="cs-CZ" sz="1800" dirty="0" smtClean="0"/>
          </a:p>
          <a:p>
            <a:pPr lvl="3"/>
            <a:r>
              <a:rPr lang="cs-CZ" sz="1800" dirty="0" smtClean="0"/>
              <a:t>x brání-li tomu povaha věci, nehlásí-li se po dobu přiměřenou její povaze</a:t>
            </a:r>
          </a:p>
          <a:p>
            <a:pPr lvl="3"/>
            <a:r>
              <a:rPr lang="cs-CZ" sz="1800" dirty="0" smtClean="0"/>
              <a:t>→ i bez vyrozumění</a:t>
            </a:r>
          </a:p>
          <a:p>
            <a:pPr lvl="2"/>
            <a:r>
              <a:rPr lang="cs-CZ" sz="2000" dirty="0" smtClean="0"/>
              <a:t>poskytl přiměřenou lhůtu, min. 1 měsíc</a:t>
            </a:r>
          </a:p>
          <a:p>
            <a:pPr lvl="1"/>
            <a:r>
              <a:rPr lang="cs-CZ" sz="2400" dirty="0" smtClean="0"/>
              <a:t>zhotovitel může na účet objednatele vhodným způsobem prodat</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369</a:t>
            </a:fld>
            <a:endParaRPr lang="cs-CZ"/>
          </a:p>
        </p:txBody>
      </p:sp>
    </p:spTree>
    <p:extLst>
      <p:ext uri="{BB962C8B-B14F-4D97-AF65-F5344CB8AC3E}">
        <p14:creationId xmlns:p14="http://schemas.microsoft.com/office/powerpoint/2010/main" val="911492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Fyzické osoby</a:t>
            </a:r>
            <a:endParaRPr lang="cs-CZ" dirty="0"/>
          </a:p>
        </p:txBody>
      </p:sp>
      <p:sp>
        <p:nvSpPr>
          <p:cNvPr id="3" name="Zástupný symbol pro obsah 2"/>
          <p:cNvSpPr>
            <a:spLocks noGrp="1"/>
          </p:cNvSpPr>
          <p:nvPr>
            <p:ph idx="1"/>
          </p:nvPr>
        </p:nvSpPr>
        <p:spPr>
          <a:xfrm>
            <a:off x="457200" y="1600200"/>
            <a:ext cx="8229600" cy="4925144"/>
          </a:xfrm>
        </p:spPr>
        <p:txBody>
          <a:bodyPr>
            <a:normAutofit fontScale="77500" lnSpcReduction="20000"/>
          </a:bodyPr>
          <a:lstStyle/>
          <a:p>
            <a:r>
              <a:rPr lang="cs-CZ" dirty="0" smtClean="0"/>
              <a:t>člověk má přirozená práva, kterým zákon stanovuje meze a poskytuje ochranu (§ 19/1 x PO § 20)</a:t>
            </a:r>
          </a:p>
          <a:p>
            <a:pPr lvl="1"/>
            <a:r>
              <a:rPr lang="cs-CZ" dirty="0" smtClean="0"/>
              <a:t>považuje se (PF?)</a:t>
            </a:r>
          </a:p>
          <a:p>
            <a:r>
              <a:rPr lang="cs-CZ" dirty="0" err="1" smtClean="0"/>
              <a:t>PrPov</a:t>
            </a:r>
            <a:r>
              <a:rPr lang="cs-CZ" dirty="0" smtClean="0"/>
              <a:t> FO nelze omezit v míře odporující zákonu, dobrým mravům nebo veřejnému pořádku. (§ 19/2)</a:t>
            </a:r>
          </a:p>
          <a:p>
            <a:r>
              <a:rPr lang="cs-CZ" dirty="0" smtClean="0"/>
              <a:t>právní osobnost (§ 23)</a:t>
            </a:r>
          </a:p>
          <a:p>
            <a:pPr lvl="1"/>
            <a:r>
              <a:rPr lang="cs-CZ" dirty="0" smtClean="0"/>
              <a:t>je důsledkem osobnosti člověka</a:t>
            </a:r>
          </a:p>
          <a:p>
            <a:pPr lvl="1"/>
            <a:r>
              <a:rPr lang="cs-CZ" dirty="0" smtClean="0"/>
              <a:t>od narození do smrti (viz i v. č. 297/2012 Sb.)</a:t>
            </a:r>
          </a:p>
          <a:p>
            <a:pPr lvl="1"/>
            <a:r>
              <a:rPr lang="cs-CZ" dirty="0" err="1" smtClean="0"/>
              <a:t>nasciturus</a:t>
            </a:r>
            <a:r>
              <a:rPr lang="cs-CZ" dirty="0" smtClean="0"/>
              <a:t> (§ 25)</a:t>
            </a:r>
          </a:p>
          <a:p>
            <a:pPr lvl="2"/>
            <a:r>
              <a:rPr lang="cs-CZ" dirty="0" smtClean="0"/>
              <a:t>PF narození počatého jen v jeho prospěch</a:t>
            </a:r>
          </a:p>
          <a:p>
            <a:pPr lvl="3"/>
            <a:r>
              <a:rPr lang="cs-CZ" dirty="0" err="1"/>
              <a:t>nasciturus</a:t>
            </a:r>
            <a:r>
              <a:rPr lang="cs-CZ" dirty="0"/>
              <a:t> pro </a:t>
            </a:r>
            <a:r>
              <a:rPr lang="cs-CZ" dirty="0" err="1"/>
              <a:t>iam</a:t>
            </a:r>
            <a:r>
              <a:rPr lang="cs-CZ" dirty="0"/>
              <a:t> nato </a:t>
            </a:r>
            <a:r>
              <a:rPr lang="cs-CZ" dirty="0" err="1"/>
              <a:t>habetur</a:t>
            </a:r>
            <a:r>
              <a:rPr lang="cs-CZ" dirty="0"/>
              <a:t> </a:t>
            </a:r>
            <a:r>
              <a:rPr lang="cs-CZ" dirty="0" err="1"/>
              <a:t>quotiens</a:t>
            </a:r>
            <a:r>
              <a:rPr lang="cs-CZ" dirty="0"/>
              <a:t> de </a:t>
            </a:r>
            <a:r>
              <a:rPr lang="cs-CZ" dirty="0" err="1"/>
              <a:t>commodis</a:t>
            </a:r>
            <a:r>
              <a:rPr lang="cs-CZ" dirty="0"/>
              <a:t> </a:t>
            </a:r>
            <a:r>
              <a:rPr lang="cs-CZ" dirty="0" err="1"/>
              <a:t>eius</a:t>
            </a:r>
            <a:r>
              <a:rPr lang="cs-CZ" dirty="0"/>
              <a:t> </a:t>
            </a:r>
            <a:r>
              <a:rPr lang="cs-CZ" dirty="0" err="1" smtClean="0"/>
              <a:t>agitur</a:t>
            </a:r>
            <a:endParaRPr lang="cs-CZ" dirty="0" smtClean="0"/>
          </a:p>
          <a:p>
            <a:pPr lvl="3"/>
            <a:r>
              <a:rPr lang="cs-CZ" dirty="0" smtClean="0"/>
              <a:t>srov. D 1.5.7</a:t>
            </a:r>
          </a:p>
          <a:p>
            <a:pPr lvl="2"/>
            <a:r>
              <a:rPr lang="cs-CZ" dirty="0" smtClean="0"/>
              <a:t>PDV narozeno živé x PF nikdy nebylo</a:t>
            </a:r>
          </a:p>
          <a:p>
            <a:r>
              <a:rPr lang="cs-CZ" dirty="0" smtClean="0"/>
              <a:t>odpovědnost za své jednání </a:t>
            </a:r>
            <a:r>
              <a:rPr lang="cs-CZ" smtClean="0"/>
              <a:t>(§ 24; § 2922)</a:t>
            </a:r>
            <a:endParaRPr lang="cs-CZ" dirty="0" smtClean="0"/>
          </a:p>
          <a:p>
            <a:pPr lvl="1"/>
            <a:r>
              <a:rPr lang="cs-CZ" dirty="0" smtClean="0"/>
              <a:t>je-li s to je posoudit </a:t>
            </a:r>
            <a:r>
              <a:rPr lang="en-US" dirty="0" smtClean="0"/>
              <a:t>&amp; </a:t>
            </a:r>
            <a:r>
              <a:rPr lang="cs-CZ" dirty="0" smtClean="0"/>
              <a:t>ovládnout</a:t>
            </a:r>
            <a:r>
              <a:rPr lang="en-US" dirty="0" smtClean="0"/>
              <a:t> </a:t>
            </a:r>
            <a:r>
              <a:rPr lang="cs-CZ" dirty="0" smtClean="0"/>
              <a:t>(složka rozumová a volní)</a:t>
            </a:r>
          </a:p>
          <a:p>
            <a:pPr lvl="1"/>
            <a:r>
              <a:rPr lang="cs-CZ" dirty="0" smtClean="0"/>
              <a:t>přivede-li se vlastní vinou do stavu kdy ne</a:t>
            </a:r>
          </a:p>
          <a:p>
            <a:pPr lvl="2"/>
            <a:r>
              <a:rPr lang="cs-CZ" dirty="0" smtClean="0"/>
              <a:t>§ 2922 náhrad škody + solidárně ti, kteří jej do tohoto stavu přivedli</a:t>
            </a:r>
          </a:p>
          <a:p>
            <a:pPr lvl="1"/>
            <a:r>
              <a:rPr lang="cs-CZ" dirty="0"/>
              <a:t>NOZ zastává prospektivní koncepci </a:t>
            </a:r>
            <a:r>
              <a:rPr lang="cs-CZ" dirty="0" smtClean="0"/>
              <a:t>odpovědnosti (dle ADZ, dle NOZ nejistě)</a:t>
            </a:r>
          </a:p>
          <a:p>
            <a:pPr lvl="2"/>
            <a:r>
              <a:rPr lang="cs-CZ" dirty="0" smtClean="0"/>
              <a:t>→ odpovídá se za řádné (odpovědné) plnění povinností a výkon práv</a:t>
            </a:r>
          </a:p>
          <a:p>
            <a:pPr lvl="2"/>
            <a:r>
              <a:rPr lang="cs-CZ" dirty="0" smtClean="0"/>
              <a:t>x </a:t>
            </a:r>
            <a:r>
              <a:rPr lang="cs-CZ" dirty="0"/>
              <a:t>odpovědnost </a:t>
            </a:r>
            <a:r>
              <a:rPr lang="cs-CZ" dirty="0" smtClean="0"/>
              <a:t>jako </a:t>
            </a:r>
            <a:r>
              <a:rPr lang="cs-CZ" dirty="0"/>
              <a:t>sankce za porušení </a:t>
            </a:r>
            <a:r>
              <a:rPr lang="cs-CZ" dirty="0" smtClean="0"/>
              <a:t>povinnosti (ADZ </a:t>
            </a:r>
            <a:r>
              <a:rPr lang="cs-CZ" dirty="0"/>
              <a:t>79, 372, </a:t>
            </a:r>
            <a:r>
              <a:rPr lang="cs-CZ" dirty="0" smtClean="0"/>
              <a:t>769)</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37</a:t>
            </a:fld>
            <a:endParaRPr lang="cs-CZ"/>
          </a:p>
        </p:txBody>
      </p:sp>
    </p:spTree>
    <p:extLst>
      <p:ext uri="{BB962C8B-B14F-4D97-AF65-F5344CB8AC3E}">
        <p14:creationId xmlns:p14="http://schemas.microsoft.com/office/powerpoint/2010/main" val="1731647380"/>
      </p:ext>
    </p:extLst>
  </p:cSld>
  <p:clrMapOvr>
    <a:masterClrMapping/>
  </p:clrMapOvr>
  <p:timing>
    <p:tnLst>
      <p:par>
        <p:cTn id="1" dur="indefinite" restart="never" nodeType="tmRoot"/>
      </p:par>
    </p:tnLst>
  </p:timing>
</p:sld>
</file>

<file path=ppt/slides/slide3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Cena za dílo</a:t>
            </a:r>
            <a:endParaRPr lang="cs-CZ" dirty="0"/>
          </a:p>
        </p:txBody>
      </p:sp>
      <p:sp>
        <p:nvSpPr>
          <p:cNvPr id="3" name="Zástupný symbol pro obsah 2"/>
          <p:cNvSpPr>
            <a:spLocks noGrp="1"/>
          </p:cNvSpPr>
          <p:nvPr>
            <p:ph idx="1"/>
          </p:nvPr>
        </p:nvSpPr>
        <p:spPr/>
        <p:txBody>
          <a:bodyPr>
            <a:normAutofit/>
          </a:bodyPr>
          <a:lstStyle/>
          <a:p>
            <a:r>
              <a:rPr lang="cs-CZ" dirty="0" err="1" smtClean="0"/>
              <a:t>pr</a:t>
            </a:r>
            <a:r>
              <a:rPr lang="cs-CZ" dirty="0" smtClean="0"/>
              <a:t>. na zaplacení vzniká provedením díla (§ 2610 → § 2604)</a:t>
            </a:r>
          </a:p>
          <a:p>
            <a:pPr lvl="1"/>
            <a:r>
              <a:rPr lang="cs-CZ" dirty="0" smtClean="0"/>
              <a:t>je-li přejímáno po částech (§ 2606) → po částech</a:t>
            </a:r>
          </a:p>
          <a:p>
            <a:pPr lvl="1"/>
            <a:r>
              <a:rPr lang="cs-CZ" dirty="0" smtClean="0"/>
              <a:t>není-li sjednána záloha (§ 2611; § 634/2 SOZ; alt.)</a:t>
            </a:r>
          </a:p>
          <a:p>
            <a:pPr lvl="2"/>
            <a:r>
              <a:rPr lang="en-US" dirty="0" smtClean="0"/>
              <a:t>&amp;</a:t>
            </a:r>
            <a:r>
              <a:rPr lang="cs-CZ" dirty="0" smtClean="0"/>
              <a:t> dílo prováděno po částech</a:t>
            </a:r>
            <a:endParaRPr lang="en-US" dirty="0" smtClean="0"/>
          </a:p>
          <a:p>
            <a:pPr lvl="2"/>
            <a:r>
              <a:rPr lang="en-US" dirty="0" smtClean="0"/>
              <a:t>&amp;</a:t>
            </a:r>
            <a:r>
              <a:rPr lang="cs-CZ" dirty="0" smtClean="0"/>
              <a:t> se značnými náklady</a:t>
            </a:r>
          </a:p>
          <a:p>
            <a:pPr lvl="2"/>
            <a:r>
              <a:rPr lang="cs-CZ" dirty="0" smtClean="0"/>
              <a:t>→ </a:t>
            </a:r>
            <a:r>
              <a:rPr lang="cs-CZ" dirty="0" err="1" smtClean="0"/>
              <a:t>zhot</a:t>
            </a:r>
            <a:r>
              <a:rPr lang="cs-CZ" dirty="0" smtClean="0"/>
              <a:t>. může požadovat </a:t>
            </a:r>
            <a:r>
              <a:rPr lang="cs-CZ" u="sng" dirty="0" smtClean="0"/>
              <a:t>část odměny</a:t>
            </a:r>
          </a:p>
          <a:p>
            <a:r>
              <a:rPr lang="cs-CZ" dirty="0" smtClean="0"/>
              <a:t>překročení ceny určené odhadem (§ 2612; § 634 SOZ)</a:t>
            </a:r>
          </a:p>
          <a:p>
            <a:pPr lvl="1"/>
            <a:r>
              <a:rPr lang="cs-CZ" dirty="0" err="1" smtClean="0"/>
              <a:t>inf</a:t>
            </a:r>
            <a:r>
              <a:rPr lang="cs-CZ" dirty="0" smtClean="0"/>
              <a:t>. lze i jinak než písemně, zato s odůvodněním</a:t>
            </a:r>
          </a:p>
          <a:p>
            <a:r>
              <a:rPr lang="cs-CZ" dirty="0" smtClean="0"/>
              <a:t>§ 2613; § 641/1 SOZ</a:t>
            </a:r>
          </a:p>
          <a:p>
            <a:r>
              <a:rPr lang="cs-CZ" dirty="0" smtClean="0"/>
              <a:t>§ 2614; § 549/1 </a:t>
            </a:r>
            <a:r>
              <a:rPr lang="cs-CZ" dirty="0" err="1" smtClean="0"/>
              <a:t>ObchZ</a:t>
            </a:r>
            <a:endParaRPr lang="cs-CZ" dirty="0" smtClean="0"/>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370</a:t>
            </a:fld>
            <a:endParaRPr lang="cs-CZ"/>
          </a:p>
        </p:txBody>
      </p:sp>
    </p:spTree>
    <p:extLst>
      <p:ext uri="{BB962C8B-B14F-4D97-AF65-F5344CB8AC3E}">
        <p14:creationId xmlns:p14="http://schemas.microsoft.com/office/powerpoint/2010/main" val="822523345"/>
      </p:ext>
    </p:extLst>
  </p:cSld>
  <p:clrMapOvr>
    <a:masterClrMapping/>
  </p:clrMapOvr>
  <p:timing>
    <p:tnLst>
      <p:par>
        <p:cTn id="1" dur="indefinite" restart="never" nodeType="tmRoot"/>
      </p:par>
    </p:tnLst>
  </p:timing>
</p:sld>
</file>

<file path=ppt/slides/slide3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Vady díla</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Dílo má vadu, neodpovídá-li </a:t>
            </a:r>
            <a:r>
              <a:rPr lang="cs-CZ" dirty="0" err="1" smtClean="0"/>
              <a:t>sml</a:t>
            </a:r>
            <a:r>
              <a:rPr lang="cs-CZ" dirty="0" smtClean="0"/>
              <a:t>. (§ 2615/1)</a:t>
            </a:r>
          </a:p>
          <a:p>
            <a:r>
              <a:rPr lang="cs-CZ" dirty="0" smtClean="0"/>
              <a:t>o </a:t>
            </a:r>
            <a:r>
              <a:rPr lang="cs-CZ" dirty="0" err="1" smtClean="0"/>
              <a:t>pr</a:t>
            </a:r>
            <a:r>
              <a:rPr lang="cs-CZ" dirty="0" smtClean="0"/>
              <a:t>. objednatele obdobně KS (§ 2615/2 → § 2099 </a:t>
            </a:r>
            <a:r>
              <a:rPr lang="cs-CZ" dirty="0" err="1" smtClean="0"/>
              <a:t>an</a:t>
            </a:r>
            <a:r>
              <a:rPr lang="cs-CZ" dirty="0" smtClean="0"/>
              <a:t>.; § 564 </a:t>
            </a:r>
            <a:r>
              <a:rPr lang="cs-CZ" dirty="0" err="1" smtClean="0"/>
              <a:t>ObchZ</a:t>
            </a:r>
            <a:r>
              <a:rPr lang="cs-CZ" dirty="0" smtClean="0"/>
              <a:t>)</a:t>
            </a:r>
          </a:p>
          <a:p>
            <a:pPr lvl="1"/>
            <a:r>
              <a:rPr lang="cs-CZ" dirty="0" smtClean="0"/>
              <a:t>x nelze požadovat provedení náhradního jestliže předmět díla nelze vrátit nebo předat zhotoviteli</a:t>
            </a:r>
          </a:p>
          <a:p>
            <a:r>
              <a:rPr lang="cs-CZ" dirty="0" smtClean="0"/>
              <a:t>§ 2605/2 zjevné vady</a:t>
            </a:r>
          </a:p>
          <a:p>
            <a:r>
              <a:rPr lang="cs-CZ" dirty="0" smtClean="0"/>
              <a:t>§ 2616; § 559 </a:t>
            </a:r>
            <a:r>
              <a:rPr lang="cs-CZ" dirty="0" err="1" smtClean="0"/>
              <a:t>ObchZ</a:t>
            </a:r>
            <a:endParaRPr lang="cs-CZ" dirty="0" smtClean="0"/>
          </a:p>
          <a:p>
            <a:pPr lvl="1"/>
            <a:r>
              <a:rPr lang="cs-CZ" dirty="0" smtClean="0"/>
              <a:t>právní vady → § 2107, 1920</a:t>
            </a:r>
          </a:p>
          <a:p>
            <a:r>
              <a:rPr lang="cs-CZ" dirty="0" smtClean="0"/>
              <a:t>§ 2617; § 560/2,3 </a:t>
            </a:r>
            <a:r>
              <a:rPr lang="cs-CZ" dirty="0" err="1" smtClean="0"/>
              <a:t>ObchZ</a:t>
            </a:r>
            <a:endParaRPr lang="cs-CZ" dirty="0" smtClean="0"/>
          </a:p>
          <a:p>
            <a:r>
              <a:rPr lang="cs-CZ" dirty="0" smtClean="0"/>
              <a:t>opožděně oznámenou vadu soud vůči námitce nepřizná (§ 2618; § 562 </a:t>
            </a:r>
            <a:r>
              <a:rPr lang="cs-CZ" dirty="0" err="1" smtClean="0"/>
              <a:t>ObchZ</a:t>
            </a:r>
            <a:r>
              <a:rPr lang="cs-CZ" dirty="0" smtClean="0"/>
              <a:t>)</a:t>
            </a:r>
          </a:p>
          <a:p>
            <a:r>
              <a:rPr lang="cs-CZ" dirty="0" smtClean="0"/>
              <a:t>záruka dle KS (§ 2619 → § 2113 </a:t>
            </a:r>
            <a:r>
              <a:rPr lang="cs-CZ" dirty="0" err="1" smtClean="0"/>
              <a:t>an</a:t>
            </a:r>
            <a:r>
              <a:rPr lang="cs-CZ" dirty="0" smtClean="0"/>
              <a:t>.)</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371</a:t>
            </a:fld>
            <a:endParaRPr lang="cs-CZ"/>
          </a:p>
        </p:txBody>
      </p:sp>
    </p:spTree>
    <p:extLst>
      <p:ext uri="{BB962C8B-B14F-4D97-AF65-F5344CB8AC3E}">
        <p14:creationId xmlns:p14="http://schemas.microsoft.com/office/powerpoint/2010/main" val="836989188"/>
      </p:ext>
    </p:extLst>
  </p:cSld>
  <p:clrMapOvr>
    <a:masterClrMapping/>
  </p:clrMapOvr>
  <p:timing>
    <p:tnLst>
      <p:par>
        <p:cTn id="1" dur="indefinite" restart="never" nodeType="tmRoot"/>
      </p:par>
    </p:tnLst>
  </p:timing>
</p:sld>
</file>

<file path=ppt/slides/slide3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Určení ceny podle rozpočtu</a:t>
            </a:r>
            <a:endParaRPr lang="cs-CZ" dirty="0"/>
          </a:p>
        </p:txBody>
      </p:sp>
      <p:sp>
        <p:nvSpPr>
          <p:cNvPr id="3" name="Zástupný symbol pro obsah 2"/>
          <p:cNvSpPr>
            <a:spLocks noGrp="1"/>
          </p:cNvSpPr>
          <p:nvPr>
            <p:ph idx="1"/>
          </p:nvPr>
        </p:nvSpPr>
        <p:spPr>
          <a:xfrm>
            <a:off x="457200" y="1600200"/>
            <a:ext cx="8229600" cy="4925144"/>
          </a:xfrm>
        </p:spPr>
        <p:txBody>
          <a:bodyPr>
            <a:normAutofit fontScale="85000" lnSpcReduction="10000"/>
          </a:bodyPr>
          <a:lstStyle/>
          <a:p>
            <a:r>
              <a:rPr lang="cs-CZ" dirty="0" smtClean="0"/>
              <a:t>jiné než předpokládaná náklady či úsilí jdou na účet zhotovitele, je-li cena sjednána jako (§ 2620/1; § 547/1 </a:t>
            </a:r>
            <a:r>
              <a:rPr lang="cs-CZ" dirty="0" err="1" smtClean="0"/>
              <a:t>ObchZ</a:t>
            </a:r>
            <a:r>
              <a:rPr lang="cs-CZ" dirty="0" smtClean="0"/>
              <a:t> alt.)</a:t>
            </a:r>
          </a:p>
          <a:p>
            <a:pPr lvl="1"/>
            <a:r>
              <a:rPr lang="cs-CZ" dirty="0" smtClean="0"/>
              <a:t>pevná </a:t>
            </a:r>
          </a:p>
          <a:p>
            <a:pPr lvl="1"/>
            <a:r>
              <a:rPr lang="cs-CZ" dirty="0" smtClean="0"/>
              <a:t>odkazem na rozpočet, který je součástí </a:t>
            </a:r>
            <a:r>
              <a:rPr lang="cs-CZ" dirty="0" err="1" smtClean="0"/>
              <a:t>sml</a:t>
            </a:r>
            <a:r>
              <a:rPr lang="cs-CZ" dirty="0" smtClean="0"/>
              <a:t>.</a:t>
            </a:r>
          </a:p>
          <a:p>
            <a:pPr lvl="1"/>
            <a:r>
              <a:rPr lang="cs-CZ" dirty="0" smtClean="0"/>
              <a:t>sdělen </a:t>
            </a:r>
            <a:r>
              <a:rPr lang="cs-CZ" dirty="0" err="1" smtClean="0"/>
              <a:t>obj</a:t>
            </a:r>
            <a:r>
              <a:rPr lang="cs-CZ" dirty="0" smtClean="0"/>
              <a:t>. zhotovitelem do uzavření </a:t>
            </a:r>
            <a:r>
              <a:rPr lang="cs-CZ" dirty="0" err="1" smtClean="0"/>
              <a:t>sml</a:t>
            </a:r>
            <a:r>
              <a:rPr lang="cs-CZ" dirty="0" smtClean="0"/>
              <a:t>.</a:t>
            </a:r>
          </a:p>
          <a:p>
            <a:pPr lvl="1"/>
            <a:r>
              <a:rPr lang="cs-CZ" dirty="0" smtClean="0"/>
              <a:t>x </a:t>
            </a:r>
            <a:r>
              <a:rPr lang="cs-CZ" dirty="0" err="1" smtClean="0"/>
              <a:t>spec</a:t>
            </a:r>
            <a:r>
              <a:rPr lang="cs-CZ" dirty="0" smtClean="0"/>
              <a:t>. CRSS (§ 2620; gen. 1765)</a:t>
            </a:r>
          </a:p>
          <a:p>
            <a:pPr lvl="2"/>
            <a:r>
              <a:rPr lang="cs-CZ" dirty="0" smtClean="0"/>
              <a:t>zcela mimořádná nepředvídatelná změna okolností</a:t>
            </a:r>
          </a:p>
          <a:p>
            <a:pPr lvl="2"/>
            <a:r>
              <a:rPr lang="cs-CZ" dirty="0" smtClean="0"/>
              <a:t>x převzetí nebezpečí náhodné změny okolností </a:t>
            </a:r>
          </a:p>
          <a:p>
            <a:pPr lvl="2"/>
            <a:r>
              <a:rPr lang="cs-CZ" dirty="0" smtClean="0"/>
              <a:t>x okolnost, o níž některá ze stran prohlásila, že nenastane</a:t>
            </a:r>
          </a:p>
          <a:p>
            <a:r>
              <a:rPr lang="cs-CZ" dirty="0" smtClean="0"/>
              <a:t>dílo </a:t>
            </a:r>
            <a:r>
              <a:rPr lang="cs-CZ" u="sng" dirty="0" smtClean="0"/>
              <a:t>zadáno</a:t>
            </a:r>
            <a:r>
              <a:rPr lang="cs-CZ" dirty="0" smtClean="0"/>
              <a:t> dle rozpočtu (§ 2621/1) </a:t>
            </a:r>
          </a:p>
          <a:p>
            <a:pPr lvl="1"/>
            <a:r>
              <a:rPr lang="cs-CZ" dirty="0" smtClean="0"/>
              <a:t>nemůže zhotovitel požadovat zvýšení ceny pro rozsah nebo nákladnost prací</a:t>
            </a:r>
          </a:p>
          <a:p>
            <a:r>
              <a:rPr lang="cs-CZ" dirty="0" smtClean="0"/>
              <a:t>byla-li zaručena úplnost rozpočtu</a:t>
            </a:r>
          </a:p>
          <a:p>
            <a:pPr lvl="1"/>
            <a:r>
              <a:rPr lang="cs-CZ" dirty="0" smtClean="0"/>
              <a:t>ani pro potřebu dalších prací</a:t>
            </a:r>
          </a:p>
          <a:p>
            <a:r>
              <a:rPr lang="cs-CZ" dirty="0"/>
              <a:t>rozpočet s výhradou (§ 2622; § 547/2-5 </a:t>
            </a:r>
            <a:r>
              <a:rPr lang="cs-CZ" dirty="0" err="1"/>
              <a:t>ObchZ</a:t>
            </a:r>
            <a:r>
              <a:rPr lang="cs-CZ" dirty="0" smtClean="0"/>
              <a:t>) nezaručené</a:t>
            </a:r>
          </a:p>
          <a:p>
            <a:pPr lvl="1"/>
            <a:r>
              <a:rPr lang="cs-CZ" dirty="0" smtClean="0"/>
              <a:t>úplnosti (zhotovitel může požadovat úhradu nezahrnutých činností)</a:t>
            </a:r>
          </a:p>
          <a:p>
            <a:pPr lvl="1"/>
            <a:r>
              <a:rPr lang="cs-CZ" dirty="0"/>
              <a:t>závaznosti (zhotovitel může požadovat úhradu </a:t>
            </a:r>
            <a:r>
              <a:rPr lang="cs-CZ" dirty="0" smtClean="0"/>
              <a:t>nevyhnutelného překročení rozpočtové ceny)</a:t>
            </a:r>
            <a:endParaRPr lang="cs-CZ" dirty="0"/>
          </a:p>
          <a:p>
            <a:pPr lvl="1"/>
            <a:endParaRPr lang="cs-CZ" dirty="0" smtClean="0"/>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372</a:t>
            </a:fld>
            <a:endParaRPr lang="cs-CZ"/>
          </a:p>
        </p:txBody>
      </p:sp>
    </p:spTree>
    <p:extLst>
      <p:ext uri="{BB962C8B-B14F-4D97-AF65-F5344CB8AC3E}">
        <p14:creationId xmlns:p14="http://schemas.microsoft.com/office/powerpoint/2010/main" val="2367283000"/>
      </p:ext>
    </p:extLst>
  </p:cSld>
  <p:clrMapOvr>
    <a:masterClrMapping/>
  </p:clrMapOvr>
  <p:timing>
    <p:tnLst>
      <p:par>
        <p:cTn id="1" dur="indefinite" restart="never" nodeType="tmRoot"/>
      </p:par>
    </p:tnLst>
  </p:timing>
</p:sld>
</file>

<file path=ppt/slides/slide3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Stavba jako předmět díla</a:t>
            </a:r>
            <a:endParaRPr lang="cs-CZ" dirty="0"/>
          </a:p>
        </p:txBody>
      </p:sp>
      <p:sp>
        <p:nvSpPr>
          <p:cNvPr id="3" name="Zástupný symbol pro obsah 2"/>
          <p:cNvSpPr>
            <a:spLocks noGrp="1"/>
          </p:cNvSpPr>
          <p:nvPr>
            <p:ph idx="1"/>
          </p:nvPr>
        </p:nvSpPr>
        <p:spPr>
          <a:xfrm>
            <a:off x="457200" y="1600200"/>
            <a:ext cx="8229600" cy="4781128"/>
          </a:xfrm>
        </p:spPr>
        <p:txBody>
          <a:bodyPr>
            <a:normAutofit/>
          </a:bodyPr>
          <a:lstStyle/>
          <a:p>
            <a:r>
              <a:rPr lang="cs-CZ" dirty="0" smtClean="0"/>
              <a:t>aplikuje se na</a:t>
            </a:r>
          </a:p>
          <a:p>
            <a:pPr lvl="1"/>
            <a:r>
              <a:rPr lang="cs-CZ" dirty="0" smtClean="0"/>
              <a:t>nemovitosti - úprava</a:t>
            </a:r>
          </a:p>
          <a:p>
            <a:pPr lvl="1"/>
            <a:r>
              <a:rPr lang="cs-CZ" dirty="0" smtClean="0"/>
              <a:t>stavby - zhotovení, opravy nebo úpravy</a:t>
            </a:r>
          </a:p>
          <a:p>
            <a:r>
              <a:rPr lang="cs-CZ" dirty="0" smtClean="0"/>
              <a:t>§ 2624; § 651 SOZ</a:t>
            </a:r>
          </a:p>
          <a:p>
            <a:r>
              <a:rPr lang="cs-CZ" dirty="0" smtClean="0"/>
              <a:t>právo na vyúčtování (§ 2625)</a:t>
            </a:r>
          </a:p>
          <a:p>
            <a:r>
              <a:rPr lang="cs-CZ" dirty="0" smtClean="0"/>
              <a:t>kontrola provádění díla (§ 2626; </a:t>
            </a:r>
            <a:r>
              <a:rPr lang="cs-CZ" dirty="0"/>
              <a:t>§ 553 </a:t>
            </a:r>
            <a:r>
              <a:rPr lang="cs-CZ" dirty="0" err="1"/>
              <a:t>ObchZ</a:t>
            </a:r>
            <a:r>
              <a:rPr lang="cs-CZ" dirty="0" smtClean="0"/>
              <a:t>)</a:t>
            </a:r>
            <a:endParaRPr lang="cs-CZ" dirty="0"/>
          </a:p>
          <a:p>
            <a:r>
              <a:rPr lang="cs-CZ" dirty="0" smtClean="0"/>
              <a:t>skryté překážky (§ 2627; § 552 </a:t>
            </a:r>
            <a:r>
              <a:rPr lang="cs-CZ" dirty="0" err="1" smtClean="0"/>
              <a:t>ObchZ</a:t>
            </a:r>
            <a:r>
              <a:rPr lang="cs-CZ" dirty="0" smtClean="0"/>
              <a:t>)</a:t>
            </a:r>
          </a:p>
          <a:p>
            <a:r>
              <a:rPr lang="cs-CZ" dirty="0" smtClean="0"/>
              <a:t>§ 2628 (výjimka z gen. § 1914)</a:t>
            </a:r>
          </a:p>
          <a:p>
            <a:pPr lvl="1"/>
            <a:r>
              <a:rPr lang="cs-CZ" u="sng" dirty="0"/>
              <a:t>Objednatel nemá právo odmítnout převzetí stavby pro ojedinělé drobné vady, které samy o sobě ani ve spojení s jinými nebrání užívání stavby funkčně nebo esteticky, ani její užívání podstatným způsobem </a:t>
            </a:r>
            <a:r>
              <a:rPr lang="cs-CZ" u="sng" dirty="0" smtClean="0"/>
              <a:t>neomezují.</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373</a:t>
            </a:fld>
            <a:endParaRPr lang="cs-CZ"/>
          </a:p>
        </p:txBody>
      </p:sp>
    </p:spTree>
    <p:extLst>
      <p:ext uri="{BB962C8B-B14F-4D97-AF65-F5344CB8AC3E}">
        <p14:creationId xmlns:p14="http://schemas.microsoft.com/office/powerpoint/2010/main" val="5260356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Svéprávnost FO</a:t>
            </a:r>
            <a:endParaRPr lang="cs-CZ" dirty="0"/>
          </a:p>
        </p:txBody>
      </p:sp>
      <p:sp>
        <p:nvSpPr>
          <p:cNvPr id="3" name="Zástupný symbol pro obsah 2"/>
          <p:cNvSpPr>
            <a:spLocks noGrp="1"/>
          </p:cNvSpPr>
          <p:nvPr>
            <p:ph idx="1"/>
          </p:nvPr>
        </p:nvSpPr>
        <p:spPr/>
        <p:txBody>
          <a:bodyPr>
            <a:normAutofit/>
          </a:bodyPr>
          <a:lstStyle/>
          <a:p>
            <a:r>
              <a:rPr lang="cs-CZ" dirty="0" smtClean="0"/>
              <a:t>svéprávnost FO</a:t>
            </a:r>
          </a:p>
          <a:p>
            <a:pPr lvl="1"/>
            <a:r>
              <a:rPr lang="cs-CZ" dirty="0" smtClean="0"/>
              <a:t>plně svéprávným se člověk stává</a:t>
            </a:r>
          </a:p>
          <a:p>
            <a:pPr lvl="2"/>
            <a:r>
              <a:rPr lang="cs-CZ" dirty="0" smtClean="0"/>
              <a:t>zletilostí, které se nabývá dovršením 18 roku věku (§ 30/1)</a:t>
            </a:r>
          </a:p>
          <a:p>
            <a:pPr lvl="2"/>
            <a:r>
              <a:rPr lang="cs-CZ" dirty="0" smtClean="0"/>
              <a:t>před nabytím zletilosti (§ </a:t>
            </a:r>
            <a:r>
              <a:rPr lang="cs-CZ" dirty="0"/>
              <a:t>30/2; </a:t>
            </a:r>
            <a:r>
              <a:rPr lang="cs-CZ" dirty="0" smtClean="0"/>
              <a:t>→ svéprávný, ale   </a:t>
            </a:r>
            <a:r>
              <a:rPr lang="cs-CZ" dirty="0"/>
              <a:t>nezletilý</a:t>
            </a:r>
            <a:r>
              <a:rPr lang="cs-CZ" dirty="0" smtClean="0"/>
              <a:t>)</a:t>
            </a:r>
          </a:p>
          <a:p>
            <a:pPr lvl="3"/>
            <a:r>
              <a:rPr lang="cs-CZ" dirty="0" smtClean="0"/>
              <a:t>přiznáním svéprávnosti (</a:t>
            </a:r>
            <a:r>
              <a:rPr lang="cs-CZ" dirty="0"/>
              <a:t>§ 37 </a:t>
            </a:r>
            <a:r>
              <a:rPr lang="cs-CZ" dirty="0" smtClean="0"/>
              <a:t>emancipace; </a:t>
            </a:r>
            <a:r>
              <a:rPr lang="cs-CZ" dirty="0" err="1" smtClean="0"/>
              <a:t>venia</a:t>
            </a:r>
            <a:r>
              <a:rPr lang="cs-CZ" dirty="0" smtClean="0"/>
              <a:t> </a:t>
            </a:r>
            <a:r>
              <a:rPr lang="cs-CZ" dirty="0" err="1" smtClean="0"/>
              <a:t>aetatis</a:t>
            </a:r>
            <a:r>
              <a:rPr lang="cs-CZ" dirty="0" smtClean="0"/>
              <a:t>)</a:t>
            </a:r>
          </a:p>
          <a:p>
            <a:pPr lvl="4"/>
            <a:r>
              <a:rPr lang="cs-CZ" dirty="0" smtClean="0"/>
              <a:t>povinná (§ 37/1 V1)</a:t>
            </a:r>
          </a:p>
          <a:p>
            <a:pPr lvl="5"/>
            <a:r>
              <a:rPr lang="cs-CZ" dirty="0" smtClean="0"/>
              <a:t>dovršivšímu 16 let</a:t>
            </a:r>
          </a:p>
          <a:p>
            <a:pPr lvl="5"/>
            <a:r>
              <a:rPr lang="cs-CZ" dirty="0" smtClean="0"/>
              <a:t>schopen sám se živit a obstarat si své záležitosti</a:t>
            </a:r>
          </a:p>
          <a:p>
            <a:pPr lvl="5"/>
            <a:r>
              <a:rPr lang="cs-CZ" dirty="0" smtClean="0"/>
              <a:t>souhlasí ZZ</a:t>
            </a:r>
          </a:p>
          <a:p>
            <a:pPr lvl="4"/>
            <a:r>
              <a:rPr lang="cs-CZ" dirty="0" smtClean="0"/>
              <a:t>možná (§ 37/1 V2)</a:t>
            </a:r>
          </a:p>
          <a:p>
            <a:pPr lvl="5"/>
            <a:r>
              <a:rPr lang="cs-CZ" dirty="0" smtClean="0"/>
              <a:t>v ostatních případech</a:t>
            </a:r>
          </a:p>
          <a:p>
            <a:pPr lvl="5"/>
            <a:r>
              <a:rPr lang="cs-CZ" dirty="0" smtClean="0"/>
              <a:t>z vážných důvodů v zájmu nezletilého</a:t>
            </a:r>
          </a:p>
          <a:p>
            <a:pPr lvl="3"/>
            <a:r>
              <a:rPr lang="cs-CZ" dirty="0" smtClean="0"/>
              <a:t>uzavřením manželství dovršivším 16 let (§ 672/2)</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38</a:t>
            </a:fld>
            <a:endParaRPr lang="cs-CZ"/>
          </a:p>
        </p:txBody>
      </p:sp>
    </p:spTree>
    <p:extLst>
      <p:ext uri="{BB962C8B-B14F-4D97-AF65-F5344CB8AC3E}">
        <p14:creationId xmlns:p14="http://schemas.microsoft.com/office/powerpoint/2010/main" val="24781875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pPr lvl="1"/>
            <a:r>
              <a:rPr lang="cs-CZ" dirty="0" smtClean="0"/>
              <a:t>částečná svéprávnost</a:t>
            </a:r>
          </a:p>
          <a:p>
            <a:pPr lvl="2"/>
            <a:r>
              <a:rPr lang="cs-CZ" dirty="0" smtClean="0"/>
              <a:t>nemůže nikdy jednat samostatně v záležitostech, k nimž by ZZ potřeboval přivolení soudu (§ 33, § 898, § 900/2), ani kdyby byla vyvrácena PDV dle § 31</a:t>
            </a:r>
          </a:p>
          <a:p>
            <a:pPr lvl="3"/>
            <a:r>
              <a:rPr lang="cs-CZ" dirty="0" err="1" smtClean="0"/>
              <a:t>sml</a:t>
            </a:r>
            <a:r>
              <a:rPr lang="cs-CZ" dirty="0" smtClean="0"/>
              <a:t>. o sponzorování a provádění komplexního managementu hráčky vrcholového tenisu (NS </a:t>
            </a:r>
            <a:r>
              <a:rPr lang="pl-PL" dirty="0"/>
              <a:t>33 Cdo </a:t>
            </a:r>
            <a:r>
              <a:rPr lang="pl-PL" dirty="0" smtClean="0"/>
              <a:t>2275/2011 z 25.6.2014</a:t>
            </a:r>
            <a:r>
              <a:rPr lang="cs-CZ" dirty="0" smtClean="0"/>
              <a:t>)</a:t>
            </a:r>
          </a:p>
          <a:p>
            <a:pPr lvl="2"/>
            <a:r>
              <a:rPr lang="cs-CZ" dirty="0" smtClean="0"/>
              <a:t>nezletilý (</a:t>
            </a:r>
            <a:r>
              <a:rPr lang="cs-CZ" dirty="0"/>
              <a:t>§ 31</a:t>
            </a:r>
            <a:r>
              <a:rPr lang="cs-CZ" dirty="0" smtClean="0"/>
              <a:t>)</a:t>
            </a:r>
          </a:p>
          <a:p>
            <a:pPr lvl="3"/>
            <a:r>
              <a:rPr lang="cs-CZ" u="sng" dirty="0" smtClean="0"/>
              <a:t>PDV</a:t>
            </a:r>
            <a:r>
              <a:rPr lang="cs-CZ" dirty="0" smtClean="0"/>
              <a:t> přiměřeně rozumové a volní vyspělosti nezletilých </a:t>
            </a:r>
            <a:r>
              <a:rPr lang="cs-CZ" u="sng" dirty="0" smtClean="0"/>
              <a:t>jeho</a:t>
            </a:r>
            <a:r>
              <a:rPr lang="cs-CZ" dirty="0" smtClean="0"/>
              <a:t> věku (objektivně)</a:t>
            </a:r>
          </a:p>
          <a:p>
            <a:pPr lvl="2"/>
            <a:r>
              <a:rPr lang="cs-CZ" dirty="0" smtClean="0"/>
              <a:t>souhlas ZZ</a:t>
            </a:r>
          </a:p>
          <a:p>
            <a:pPr lvl="3"/>
            <a:r>
              <a:rPr lang="cs-CZ" dirty="0" smtClean="0"/>
              <a:t>k </a:t>
            </a:r>
            <a:r>
              <a:rPr lang="cs-CZ" dirty="0"/>
              <a:t>určitému PJ či dosažení určitého </a:t>
            </a:r>
            <a:r>
              <a:rPr lang="cs-CZ" dirty="0" smtClean="0"/>
              <a:t>účelu (§ 32; omezení či zpětvzetí ex </a:t>
            </a:r>
            <a:r>
              <a:rPr lang="cs-CZ" dirty="0" err="1" smtClean="0"/>
              <a:t>nunc</a:t>
            </a:r>
            <a:r>
              <a:rPr lang="cs-CZ" dirty="0" smtClean="0"/>
              <a:t>)</a:t>
            </a:r>
          </a:p>
          <a:p>
            <a:pPr lvl="4"/>
            <a:r>
              <a:rPr lang="cs-CZ" dirty="0" smtClean="0"/>
              <a:t>ve shodě se zvyklostmi soukromého života</a:t>
            </a:r>
          </a:p>
          <a:p>
            <a:pPr lvl="4"/>
            <a:r>
              <a:rPr lang="cs-CZ" dirty="0" smtClean="0"/>
              <a:t>není zákonem zvlášť zakázáno</a:t>
            </a:r>
          </a:p>
          <a:p>
            <a:pPr lvl="3"/>
            <a:r>
              <a:rPr lang="cs-CZ" dirty="0" smtClean="0"/>
              <a:t>k provozování výdělečné činnosti (§ 33)</a:t>
            </a:r>
          </a:p>
          <a:p>
            <a:pPr lvl="4"/>
            <a:r>
              <a:rPr lang="cs-CZ" dirty="0" smtClean="0"/>
              <a:t>jen s přivolením soudu (nahrazuje podmínku věku)</a:t>
            </a:r>
          </a:p>
          <a:p>
            <a:pPr lvl="4"/>
            <a:r>
              <a:rPr lang="cs-CZ" dirty="0"/>
              <a:t>ZZ může odvolat jen s přivolením soudu</a:t>
            </a:r>
            <a:endParaRPr lang="cs-CZ" dirty="0" smtClean="0"/>
          </a:p>
          <a:p>
            <a:pPr lvl="2"/>
            <a:r>
              <a:rPr lang="cs-CZ" dirty="0" smtClean="0"/>
              <a:t>zákrok na těle (§ 95, § 100)</a:t>
            </a:r>
          </a:p>
          <a:p>
            <a:pPr lvl="2"/>
            <a:r>
              <a:rPr lang="cs-CZ" dirty="0" smtClean="0"/>
              <a:t>k pořízení pro případ smrti veřejnou listinou (§ 1526)</a:t>
            </a:r>
          </a:p>
          <a:p>
            <a:pPr lvl="2"/>
            <a:r>
              <a:rPr lang="cs-CZ" dirty="0"/>
              <a:t>splnění dluhu (§ 1934</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39</a:t>
            </a:fld>
            <a:endParaRPr lang="cs-CZ"/>
          </a:p>
        </p:txBody>
      </p:sp>
    </p:spTree>
    <p:extLst>
      <p:ext uri="{BB962C8B-B14F-4D97-AF65-F5344CB8AC3E}">
        <p14:creationId xmlns:p14="http://schemas.microsoft.com/office/powerpoint/2010/main" val="3471181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NOZ a navazující předpisy</a:t>
            </a:r>
          </a:p>
          <a:p>
            <a:pPr lvl="1"/>
            <a:r>
              <a:rPr lang="cs-CZ" dirty="0" smtClean="0"/>
              <a:t>ZOK (</a:t>
            </a:r>
            <a:r>
              <a:rPr lang="cs-CZ" dirty="0" err="1" smtClean="0"/>
              <a:t>z.č</a:t>
            </a:r>
            <a:r>
              <a:rPr lang="cs-CZ" dirty="0"/>
              <a:t>. </a:t>
            </a:r>
            <a:r>
              <a:rPr lang="cs-CZ" dirty="0" smtClean="0"/>
              <a:t>90/2012 Sb.)</a:t>
            </a:r>
          </a:p>
          <a:p>
            <a:pPr lvl="1"/>
            <a:r>
              <a:rPr lang="cs-CZ" dirty="0"/>
              <a:t>MPS (</a:t>
            </a:r>
            <a:r>
              <a:rPr lang="cs-CZ" dirty="0" err="1" smtClean="0"/>
              <a:t>z.č</a:t>
            </a:r>
            <a:r>
              <a:rPr lang="cs-CZ" dirty="0" smtClean="0"/>
              <a:t>. </a:t>
            </a:r>
            <a:r>
              <a:rPr lang="cs-CZ" dirty="0"/>
              <a:t>91/2012 </a:t>
            </a:r>
            <a:r>
              <a:rPr lang="cs-CZ" dirty="0" smtClean="0"/>
              <a:t>Sb.)</a:t>
            </a:r>
          </a:p>
          <a:p>
            <a:pPr lvl="1"/>
            <a:r>
              <a:rPr lang="cs-CZ" dirty="0" smtClean="0"/>
              <a:t>obecného </a:t>
            </a:r>
            <a:r>
              <a:rPr lang="cs-CZ" dirty="0"/>
              <a:t>změnového (</a:t>
            </a:r>
            <a:r>
              <a:rPr lang="cs-CZ" dirty="0" err="1"/>
              <a:t>z.č</a:t>
            </a:r>
            <a:r>
              <a:rPr lang="cs-CZ" dirty="0"/>
              <a:t>. 303/2013 </a:t>
            </a:r>
            <a:r>
              <a:rPr lang="cs-CZ" dirty="0" smtClean="0"/>
              <a:t>Sb.)</a:t>
            </a:r>
          </a:p>
          <a:p>
            <a:pPr lvl="1"/>
            <a:r>
              <a:rPr lang="cs-CZ" dirty="0" smtClean="0"/>
              <a:t>o veřejných rejstřících (</a:t>
            </a:r>
            <a:r>
              <a:rPr lang="cs-CZ" dirty="0" err="1" smtClean="0"/>
              <a:t>z.č</a:t>
            </a:r>
            <a:r>
              <a:rPr lang="cs-CZ" dirty="0" smtClean="0"/>
              <a:t>. 304/2013 Sb.; § 3048 </a:t>
            </a:r>
            <a:r>
              <a:rPr lang="cs-CZ" dirty="0" err="1" smtClean="0"/>
              <a:t>neaplik</a:t>
            </a:r>
            <a:r>
              <a:rPr lang="cs-CZ" dirty="0" smtClean="0"/>
              <a:t>.)</a:t>
            </a:r>
          </a:p>
          <a:p>
            <a:pPr lvl="2"/>
            <a:r>
              <a:rPr lang="cs-CZ" dirty="0" smtClean="0"/>
              <a:t>formuláře (</a:t>
            </a:r>
            <a:r>
              <a:rPr lang="cs-CZ" dirty="0" err="1" smtClean="0"/>
              <a:t>v.č</a:t>
            </a:r>
            <a:r>
              <a:rPr lang="cs-CZ" dirty="0" smtClean="0"/>
              <a:t>. 323/2013 Sb.)</a:t>
            </a:r>
          </a:p>
          <a:p>
            <a:pPr lvl="1"/>
            <a:r>
              <a:rPr lang="cs-CZ" dirty="0" smtClean="0"/>
              <a:t>o katastru nemovitostí </a:t>
            </a:r>
            <a:r>
              <a:rPr lang="cs-CZ" dirty="0"/>
              <a:t>(</a:t>
            </a:r>
            <a:r>
              <a:rPr lang="cs-CZ" dirty="0" err="1"/>
              <a:t>z.č</a:t>
            </a:r>
            <a:r>
              <a:rPr lang="cs-CZ" dirty="0"/>
              <a:t>. 256/2013 </a:t>
            </a:r>
            <a:r>
              <a:rPr lang="cs-CZ" dirty="0" smtClean="0"/>
              <a:t>Sb.)</a:t>
            </a:r>
          </a:p>
          <a:p>
            <a:pPr lvl="1"/>
            <a:r>
              <a:rPr lang="cs-CZ" dirty="0" smtClean="0"/>
              <a:t>o </a:t>
            </a:r>
            <a:r>
              <a:rPr lang="cs-CZ" dirty="0"/>
              <a:t>zvláštních řízeních </a:t>
            </a:r>
            <a:r>
              <a:rPr lang="cs-CZ" dirty="0" smtClean="0"/>
              <a:t>soudních (</a:t>
            </a:r>
            <a:r>
              <a:rPr lang="cs-CZ" dirty="0" err="1" smtClean="0"/>
              <a:t>z.č</a:t>
            </a:r>
            <a:r>
              <a:rPr lang="cs-CZ" dirty="0" smtClean="0"/>
              <a:t>. 292/2013 Sb.)</a:t>
            </a:r>
          </a:p>
          <a:p>
            <a:pPr lvl="1"/>
            <a:r>
              <a:rPr lang="cs-CZ" dirty="0" smtClean="0"/>
              <a:t>změna OSŘ (</a:t>
            </a:r>
            <a:r>
              <a:rPr lang="cs-CZ" dirty="0" err="1" smtClean="0"/>
              <a:t>z.č</a:t>
            </a:r>
            <a:r>
              <a:rPr lang="cs-CZ" dirty="0" smtClean="0"/>
              <a:t>. 293/2013 Sb.)</a:t>
            </a:r>
          </a:p>
          <a:p>
            <a:pPr lvl="1"/>
            <a:r>
              <a:rPr lang="cs-CZ" dirty="0" smtClean="0"/>
              <a:t>změna IZ (</a:t>
            </a:r>
            <a:r>
              <a:rPr lang="cs-CZ" dirty="0" err="1"/>
              <a:t>z.č</a:t>
            </a:r>
            <a:r>
              <a:rPr lang="cs-CZ" dirty="0"/>
              <a:t>. </a:t>
            </a:r>
            <a:r>
              <a:rPr lang="cs-CZ" dirty="0" smtClean="0"/>
              <a:t>294/2013 Sb.)</a:t>
            </a:r>
          </a:p>
          <a:p>
            <a:pPr lvl="1"/>
            <a:r>
              <a:rPr lang="cs-CZ" dirty="0" smtClean="0"/>
              <a:t>výše </a:t>
            </a:r>
            <a:r>
              <a:rPr lang="cs-CZ" dirty="0"/>
              <a:t>úroků z prodlení a nákladů spojených s uplatněním </a:t>
            </a:r>
            <a:r>
              <a:rPr lang="cs-CZ" dirty="0" smtClean="0"/>
              <a:t>pohledávky, odměna </a:t>
            </a:r>
            <a:r>
              <a:rPr lang="cs-CZ" dirty="0"/>
              <a:t>likvidátora, likvidačního správce a člena orgánu právnické osoby jmenovaného soudem a </a:t>
            </a:r>
            <a:r>
              <a:rPr lang="cs-CZ" dirty="0" smtClean="0"/>
              <a:t>některé </a:t>
            </a:r>
            <a:r>
              <a:rPr lang="cs-CZ" dirty="0"/>
              <a:t>otázky Obchodního věstníku a veřejných rejstříků právnických a fyzických </a:t>
            </a:r>
            <a:r>
              <a:rPr lang="cs-CZ" dirty="0" smtClean="0"/>
              <a:t>osob (</a:t>
            </a:r>
            <a:r>
              <a:rPr lang="cs-CZ" dirty="0" err="1" smtClean="0"/>
              <a:t>n.v</a:t>
            </a:r>
            <a:r>
              <a:rPr lang="cs-CZ" dirty="0" smtClean="0"/>
              <a:t>. 351/2013 Sb.)</a:t>
            </a:r>
            <a:endParaRPr lang="cs-CZ" dirty="0"/>
          </a:p>
          <a:p>
            <a:pPr lvl="1"/>
            <a:r>
              <a:rPr lang="cs-CZ" dirty="0" err="1"/>
              <a:t>n.v</a:t>
            </a:r>
            <a:r>
              <a:rPr lang="cs-CZ" dirty="0"/>
              <a:t>. 363/2013 Sb</a:t>
            </a:r>
            <a:r>
              <a:rPr lang="cs-CZ" dirty="0" smtClean="0"/>
              <a:t>.(</a:t>
            </a:r>
            <a:r>
              <a:rPr lang="cs-CZ" dirty="0" err="1" smtClean="0"/>
              <a:t>SuSeS</a:t>
            </a:r>
            <a:r>
              <a:rPr lang="cs-CZ" dirty="0" smtClean="0"/>
              <a:t>; vzor </a:t>
            </a:r>
            <a:r>
              <a:rPr lang="cs-CZ" dirty="0"/>
              <a:t>poučení o a formulář pro odstoupení)</a:t>
            </a:r>
          </a:p>
          <a:p>
            <a:pPr lvl="1"/>
            <a:r>
              <a:rPr lang="cs-CZ" dirty="0" err="1"/>
              <a:t>n.v</a:t>
            </a:r>
            <a:r>
              <a:rPr lang="cs-CZ" dirty="0"/>
              <a:t>. 364/2013 Sb. </a:t>
            </a:r>
            <a:r>
              <a:rPr lang="cs-CZ" dirty="0" smtClean="0"/>
              <a:t>(</a:t>
            </a:r>
            <a:r>
              <a:rPr lang="cs-CZ" dirty="0" err="1" smtClean="0"/>
              <a:t>SuSeS</a:t>
            </a:r>
            <a:r>
              <a:rPr lang="cs-CZ" dirty="0" smtClean="0"/>
              <a:t>; </a:t>
            </a:r>
            <a:r>
              <a:rPr lang="cs-CZ" dirty="0" err="1" smtClean="0"/>
              <a:t>timesharing</a:t>
            </a:r>
            <a:r>
              <a:rPr lang="cs-CZ" dirty="0"/>
              <a:t>)</a:t>
            </a:r>
          </a:p>
          <a:p>
            <a:pPr lvl="1"/>
            <a:r>
              <a:rPr lang="cs-CZ" dirty="0" smtClean="0"/>
              <a:t>o řízení před rozhodčí komisí </a:t>
            </a:r>
            <a:r>
              <a:rPr lang="cs-CZ" dirty="0"/>
              <a:t>spolku </a:t>
            </a:r>
            <a:r>
              <a:rPr lang="cs-CZ" dirty="0" smtClean="0"/>
              <a:t>(§ 40e </a:t>
            </a:r>
            <a:r>
              <a:rPr lang="cs-CZ" dirty="0" err="1" smtClean="0"/>
              <a:t>an</a:t>
            </a:r>
            <a:r>
              <a:rPr lang="cs-CZ" dirty="0" smtClean="0"/>
              <a:t>. zákona č. 216/1994 Sb.)</a:t>
            </a:r>
          </a:p>
          <a:p>
            <a:pPr lvl="1"/>
            <a:r>
              <a:rPr lang="cs-CZ" dirty="0" smtClean="0"/>
              <a:t>o veřejné prospěšnosti (§ 146-150, § 231, § 272; ?)</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4</a:t>
            </a:fld>
            <a:endParaRPr lang="cs-CZ"/>
          </a:p>
        </p:txBody>
      </p:sp>
    </p:spTree>
    <p:extLst>
      <p:ext uri="{BB962C8B-B14F-4D97-AF65-F5344CB8AC3E}">
        <p14:creationId xmlns:p14="http://schemas.microsoft.com/office/powerpoint/2010/main" val="20850834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Narušení </a:t>
            </a:r>
            <a:r>
              <a:rPr lang="cs-CZ" dirty="0" smtClean="0"/>
              <a:t>svéprávnosti FO</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předběžné prohlášení (§ 38)</a:t>
            </a:r>
          </a:p>
          <a:p>
            <a:pPr lvl="1"/>
            <a:r>
              <a:rPr lang="cs-CZ" dirty="0" smtClean="0"/>
              <a:t>v očekávání vlastní nesvéprávnosti může člověk určit (alt.)</a:t>
            </a:r>
          </a:p>
          <a:p>
            <a:pPr lvl="2"/>
            <a:r>
              <a:rPr lang="cs-CZ" dirty="0" smtClean="0"/>
              <a:t>jak mají být spravovány jeho záležitosti</a:t>
            </a:r>
          </a:p>
          <a:p>
            <a:pPr lvl="2"/>
            <a:r>
              <a:rPr lang="cs-CZ" dirty="0" smtClean="0"/>
              <a:t>kdo je má spravovat</a:t>
            </a:r>
          </a:p>
          <a:p>
            <a:pPr lvl="2"/>
            <a:r>
              <a:rPr lang="cs-CZ" dirty="0" smtClean="0"/>
              <a:t>kdo se má stát jeho </a:t>
            </a:r>
            <a:r>
              <a:rPr lang="cs-CZ" dirty="0"/>
              <a:t>opatrovníkem </a:t>
            </a:r>
            <a:r>
              <a:rPr lang="cs-CZ" dirty="0" smtClean="0"/>
              <a:t>(IT </a:t>
            </a:r>
            <a:r>
              <a:rPr lang="cs-CZ" dirty="0"/>
              <a:t>§ 3034</a:t>
            </a:r>
            <a:r>
              <a:rPr lang="cs-CZ" dirty="0" smtClean="0"/>
              <a:t>)</a:t>
            </a:r>
          </a:p>
          <a:p>
            <a:pPr lvl="1"/>
            <a:r>
              <a:rPr lang="cs-CZ" dirty="0" smtClean="0"/>
              <a:t>forma (§ 39)</a:t>
            </a:r>
          </a:p>
          <a:p>
            <a:pPr lvl="2"/>
            <a:r>
              <a:rPr lang="cs-CZ" dirty="0" smtClean="0"/>
              <a:t>veřejná listina (§ 3026/2; § 567)</a:t>
            </a:r>
          </a:p>
          <a:p>
            <a:pPr lvl="2"/>
            <a:r>
              <a:rPr lang="cs-CZ" dirty="0" smtClean="0"/>
              <a:t>soukromá listina</a:t>
            </a:r>
          </a:p>
          <a:p>
            <a:pPr lvl="3"/>
            <a:r>
              <a:rPr lang="cs-CZ" dirty="0" smtClean="0"/>
              <a:t>datum</a:t>
            </a:r>
          </a:p>
          <a:p>
            <a:pPr lvl="3"/>
            <a:r>
              <a:rPr lang="cs-CZ" dirty="0" smtClean="0"/>
              <a:t>2 svědci id. dle § 3019 a jejich podpisy</a:t>
            </a:r>
          </a:p>
          <a:p>
            <a:pPr lvl="2"/>
            <a:r>
              <a:rPr lang="cs-CZ" dirty="0" smtClean="0"/>
              <a:t>soukromá listina s předčitatelem</a:t>
            </a:r>
          </a:p>
          <a:p>
            <a:pPr lvl="1"/>
            <a:r>
              <a:rPr lang="cs-CZ" dirty="0" smtClean="0"/>
              <a:t>odvolání (§ 41/1)</a:t>
            </a:r>
          </a:p>
          <a:p>
            <a:pPr lvl="2"/>
            <a:r>
              <a:rPr lang="cs-CZ" dirty="0" smtClean="0"/>
              <a:t>ve formě dle § 39/1</a:t>
            </a:r>
          </a:p>
          <a:p>
            <a:pPr lvl="2"/>
            <a:r>
              <a:rPr lang="cs-CZ" dirty="0" smtClean="0"/>
              <a:t>zničení listiny prohlašujícím</a:t>
            </a:r>
          </a:p>
          <a:p>
            <a:pPr lvl="3"/>
            <a:r>
              <a:rPr lang="cs-CZ" dirty="0" smtClean="0"/>
              <a:t>nesvéprávným?</a:t>
            </a:r>
          </a:p>
          <a:p>
            <a:pPr lvl="1"/>
            <a:r>
              <a:rPr lang="cs-CZ" dirty="0" smtClean="0"/>
              <a:t>je-li mimo určení opatrovníka vázáno na podmínku odkládací (§ 42; § 548/2)</a:t>
            </a:r>
          </a:p>
          <a:p>
            <a:pPr lvl="2"/>
            <a:r>
              <a:rPr lang="cs-CZ" dirty="0" smtClean="0"/>
              <a:t>rozhodne o jejím splnění soud</a:t>
            </a:r>
          </a:p>
          <a:p>
            <a:pPr lvl="1"/>
            <a:r>
              <a:rPr lang="cs-CZ" dirty="0" smtClean="0"/>
              <a:t>zrušení soudem pro zjevnou podstatnou změnu okolností (§ 43)</a:t>
            </a:r>
          </a:p>
          <a:p>
            <a:pPr lvl="1"/>
            <a:r>
              <a:rPr lang="cs-CZ" dirty="0" smtClean="0"/>
              <a:t>i když je neplatné, soud přihlédne (§ 44)</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40</a:t>
            </a:fld>
            <a:endParaRPr lang="cs-CZ"/>
          </a:p>
        </p:txBody>
      </p:sp>
    </p:spTree>
    <p:extLst>
      <p:ext uri="{BB962C8B-B14F-4D97-AF65-F5344CB8AC3E}">
        <p14:creationId xmlns:p14="http://schemas.microsoft.com/office/powerpoint/2010/main" val="269105022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r>
              <a:rPr lang="cs-CZ" dirty="0" smtClean="0"/>
              <a:t>nápomoc při rozhodování</a:t>
            </a:r>
          </a:p>
          <a:p>
            <a:pPr lvl="1"/>
            <a:r>
              <a:rPr lang="cs-CZ" dirty="0" smtClean="0"/>
              <a:t>obtíže s rozhodováním pro duševní poruchu (§ 45)</a:t>
            </a:r>
          </a:p>
          <a:p>
            <a:pPr lvl="2"/>
            <a:r>
              <a:rPr lang="cs-CZ" dirty="0" smtClean="0"/>
              <a:t>ujednání poskytování podpory s podpůrcem</a:t>
            </a:r>
          </a:p>
          <a:p>
            <a:pPr lvl="1"/>
            <a:r>
              <a:rPr lang="cs-CZ" dirty="0" smtClean="0"/>
              <a:t>smlouva o nápomoci (§ 46)</a:t>
            </a:r>
          </a:p>
          <a:p>
            <a:pPr lvl="2"/>
            <a:r>
              <a:rPr lang="cs-CZ" dirty="0" smtClean="0"/>
              <a:t>podpůrce</a:t>
            </a:r>
          </a:p>
          <a:p>
            <a:pPr lvl="3"/>
            <a:r>
              <a:rPr lang="cs-CZ" dirty="0" smtClean="0"/>
              <a:t>je přítomen při PJ</a:t>
            </a:r>
          </a:p>
          <a:p>
            <a:pPr lvl="4"/>
            <a:r>
              <a:rPr lang="cs-CZ" dirty="0" smtClean="0"/>
              <a:t>jedná s podporovaným, ne namísto něj</a:t>
            </a:r>
          </a:p>
          <a:p>
            <a:pPr lvl="3"/>
            <a:r>
              <a:rPr lang="cs-CZ" dirty="0" smtClean="0"/>
              <a:t>zajištuje potřebné údaje a sdělení</a:t>
            </a:r>
          </a:p>
          <a:p>
            <a:pPr lvl="3"/>
            <a:r>
              <a:rPr lang="cs-CZ" dirty="0" smtClean="0"/>
              <a:t>radí</a:t>
            </a:r>
          </a:p>
          <a:p>
            <a:pPr lvl="3"/>
            <a:r>
              <a:rPr lang="cs-CZ" dirty="0" smtClean="0"/>
              <a:t>má právo spolupodpisu (§ 47/2)</a:t>
            </a:r>
          </a:p>
          <a:p>
            <a:pPr lvl="3"/>
            <a:r>
              <a:rPr lang="cs-CZ" dirty="0" smtClean="0"/>
              <a:t>má právo namítat neplatnost PJ podporovaného (§47/2)</a:t>
            </a:r>
          </a:p>
          <a:p>
            <a:pPr lvl="2"/>
            <a:r>
              <a:rPr lang="cs-CZ" dirty="0" smtClean="0"/>
              <a:t>účinnost schválením soudu (§ 46/2)</a:t>
            </a:r>
          </a:p>
          <a:p>
            <a:pPr lvl="1"/>
            <a:r>
              <a:rPr lang="cs-CZ" dirty="0" smtClean="0"/>
              <a:t>odvolání podpůrce soudem (§ 48)</a:t>
            </a:r>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41</a:t>
            </a:fld>
            <a:endParaRPr lang="cs-CZ"/>
          </a:p>
        </p:txBody>
      </p:sp>
    </p:spTree>
    <p:extLst>
      <p:ext uri="{BB962C8B-B14F-4D97-AF65-F5344CB8AC3E}">
        <p14:creationId xmlns:p14="http://schemas.microsoft.com/office/powerpoint/2010/main" val="336659774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Zastoupení členem domácnosti (§ 49; zastoupení obecně § 436 </a:t>
            </a:r>
            <a:r>
              <a:rPr lang="cs-CZ" dirty="0" err="1" smtClean="0"/>
              <a:t>an</a:t>
            </a:r>
            <a:r>
              <a:rPr lang="cs-CZ" dirty="0" smtClean="0"/>
              <a:t>.)</a:t>
            </a:r>
          </a:p>
          <a:p>
            <a:pPr lvl="1"/>
            <a:r>
              <a:rPr lang="cs-CZ" dirty="0" smtClean="0"/>
              <a:t>brání-li </a:t>
            </a:r>
            <a:r>
              <a:rPr lang="cs-CZ" dirty="0"/>
              <a:t>duševní porucha zletilému, který nemá jiného zástupce, samostatně právně </a:t>
            </a:r>
            <a:r>
              <a:rPr lang="cs-CZ" dirty="0" smtClean="0"/>
              <a:t>jednat</a:t>
            </a:r>
          </a:p>
          <a:p>
            <a:pPr lvl="2"/>
            <a:r>
              <a:rPr lang="cs-CZ" dirty="0" smtClean="0"/>
              <a:t>který nemá jiného zástupce x § 53?</a:t>
            </a:r>
          </a:p>
          <a:p>
            <a:pPr lvl="1"/>
            <a:r>
              <a:rPr lang="cs-CZ" dirty="0" smtClean="0"/>
              <a:t>taxativní výčet osob</a:t>
            </a:r>
          </a:p>
          <a:p>
            <a:pPr lvl="1"/>
            <a:r>
              <a:rPr lang="cs-CZ" dirty="0" smtClean="0"/>
              <a:t>nelze proti vůli (i nesvéprávného) zastupovaného</a:t>
            </a:r>
          </a:p>
          <a:p>
            <a:pPr lvl="1"/>
            <a:r>
              <a:rPr lang="cs-CZ" dirty="0" smtClean="0"/>
              <a:t>vyžaduje schválení soudu (§ 50)</a:t>
            </a:r>
          </a:p>
          <a:p>
            <a:pPr lvl="1"/>
            <a:r>
              <a:rPr lang="cs-CZ" dirty="0" smtClean="0"/>
              <a:t>rozsah zástupčího oprávnění (§ 52)</a:t>
            </a:r>
          </a:p>
          <a:p>
            <a:pPr lvl="2"/>
            <a:r>
              <a:rPr lang="cs-CZ" dirty="0" smtClean="0"/>
              <a:t>obvyklé záležitosti dle životních poměrů zastupovaného</a:t>
            </a:r>
          </a:p>
          <a:p>
            <a:pPr lvl="3"/>
            <a:r>
              <a:rPr lang="cs-CZ" dirty="0" smtClean="0"/>
              <a:t>peněžní prostředky na účtu jen do výše živ. minima jednotlivce (§ 52/2)</a:t>
            </a:r>
          </a:p>
          <a:p>
            <a:pPr lvl="2"/>
            <a:r>
              <a:rPr lang="cs-CZ" dirty="0" smtClean="0"/>
              <a:t>x souhlas k zásahu do </a:t>
            </a:r>
            <a:r>
              <a:rPr lang="cs-CZ" dirty="0" err="1" smtClean="0"/>
              <a:t>duš</a:t>
            </a:r>
            <a:r>
              <a:rPr lang="cs-CZ" dirty="0" smtClean="0"/>
              <a:t>. či těl. </a:t>
            </a:r>
            <a:r>
              <a:rPr lang="cs-CZ" dirty="0" err="1" smtClean="0"/>
              <a:t>int</a:t>
            </a:r>
            <a:r>
              <a:rPr lang="cs-CZ" dirty="0" smtClean="0"/>
              <a:t>. s trvalými následky</a:t>
            </a:r>
          </a:p>
          <a:p>
            <a:pPr lvl="1"/>
            <a:r>
              <a:rPr lang="cs-CZ" dirty="0" smtClean="0"/>
              <a:t>částečný zánik (§ 54/2)</a:t>
            </a:r>
          </a:p>
          <a:p>
            <a:pPr lvl="2"/>
            <a:r>
              <a:rPr lang="cs-CZ" dirty="0" smtClean="0"/>
              <a:t>účinností smlouvy o nápomoci (§ 46/2)</a:t>
            </a:r>
          </a:p>
          <a:p>
            <a:pPr lvl="2"/>
            <a:r>
              <a:rPr lang="cs-CZ" dirty="0" smtClean="0"/>
              <a:t>v rozsahu svéprávnosti zastoupeného</a:t>
            </a:r>
          </a:p>
          <a:p>
            <a:pPr lvl="1"/>
            <a:r>
              <a:rPr lang="cs-CZ" dirty="0" smtClean="0"/>
              <a:t>zánik (54/1)</a:t>
            </a:r>
          </a:p>
          <a:p>
            <a:pPr lvl="2"/>
            <a:r>
              <a:rPr lang="cs-CZ" dirty="0" smtClean="0"/>
              <a:t>vzdáním se zastoupení zástupcem</a:t>
            </a:r>
          </a:p>
          <a:p>
            <a:pPr lvl="2"/>
            <a:r>
              <a:rPr lang="cs-CZ" dirty="0" smtClean="0"/>
              <a:t>odmítnutím dalšího zastupování zastoupeným (i nesvéprávným)</a:t>
            </a:r>
          </a:p>
          <a:p>
            <a:pPr lvl="2"/>
            <a:r>
              <a:rPr lang="cs-CZ" dirty="0" smtClean="0"/>
              <a:t>jmenováním opatrovníka zastoupenému</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42</a:t>
            </a:fld>
            <a:endParaRPr lang="cs-CZ"/>
          </a:p>
        </p:txBody>
      </p:sp>
    </p:spTree>
    <p:extLst>
      <p:ext uri="{BB962C8B-B14F-4D97-AF65-F5344CB8AC3E}">
        <p14:creationId xmlns:p14="http://schemas.microsoft.com/office/powerpoint/2010/main" val="215278690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Omezení svéprávnosti</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jen soud (§ 56/1)</a:t>
            </a:r>
          </a:p>
          <a:p>
            <a:r>
              <a:rPr lang="cs-CZ" dirty="0" smtClean="0"/>
              <a:t>předpoklady</a:t>
            </a:r>
          </a:p>
          <a:p>
            <a:pPr lvl="1"/>
            <a:r>
              <a:rPr lang="cs-CZ" dirty="0" err="1" smtClean="0"/>
              <a:t>duš</a:t>
            </a:r>
            <a:r>
              <a:rPr lang="cs-CZ" dirty="0" smtClean="0"/>
              <a:t>. porucha, která není jen přechodná (§ 57/1)</a:t>
            </a:r>
          </a:p>
          <a:p>
            <a:pPr lvl="2"/>
            <a:r>
              <a:rPr lang="cs-CZ" dirty="0" smtClean="0"/>
              <a:t>x </a:t>
            </a:r>
            <a:r>
              <a:rPr lang="cs-CZ" dirty="0" err="1" smtClean="0"/>
              <a:t>duš</a:t>
            </a:r>
            <a:r>
              <a:rPr lang="cs-CZ" dirty="0" smtClean="0"/>
              <a:t>. porucha ze stresu, opojení</a:t>
            </a:r>
          </a:p>
          <a:p>
            <a:pPr lvl="2"/>
            <a:r>
              <a:rPr lang="cs-CZ" dirty="0" smtClean="0"/>
              <a:t>x obtíže dorozumívat se (§ 57/2)</a:t>
            </a:r>
          </a:p>
          <a:p>
            <a:pPr lvl="1"/>
            <a:r>
              <a:rPr lang="cs-CZ" dirty="0" smtClean="0"/>
              <a:t>omezující schopnost dané osoby PJ (§ 57/1)</a:t>
            </a:r>
          </a:p>
          <a:p>
            <a:pPr lvl="2"/>
            <a:r>
              <a:rPr lang="cs-CZ" dirty="0" smtClean="0"/>
              <a:t>jen osobu která by jinak byla svéprávná</a:t>
            </a:r>
          </a:p>
          <a:p>
            <a:pPr lvl="1"/>
            <a:r>
              <a:rPr lang="cs-CZ" dirty="0" smtClean="0"/>
              <a:t>jinak stiženému hrozí závažná újma (§ 55/2)</a:t>
            </a:r>
          </a:p>
          <a:p>
            <a:pPr lvl="2"/>
            <a:r>
              <a:rPr lang="cs-CZ" dirty="0" smtClean="0"/>
              <a:t>omezení je v jeho zájmu (§ 55/1)</a:t>
            </a:r>
          </a:p>
          <a:p>
            <a:pPr lvl="1"/>
            <a:r>
              <a:rPr lang="cs-CZ" dirty="0" smtClean="0"/>
              <a:t>nestačí mírnější či méně omezující opatření </a:t>
            </a:r>
            <a:r>
              <a:rPr lang="cs-CZ" dirty="0"/>
              <a:t>(§ </a:t>
            </a:r>
            <a:r>
              <a:rPr lang="cs-CZ" dirty="0" smtClean="0"/>
              <a:t>55/2 - subsidiarita; viz § 45 </a:t>
            </a:r>
            <a:r>
              <a:rPr lang="cs-CZ" dirty="0" err="1" smtClean="0"/>
              <a:t>an</a:t>
            </a:r>
            <a:r>
              <a:rPr lang="cs-CZ" dirty="0" smtClean="0"/>
              <a:t>., § 49 </a:t>
            </a:r>
            <a:r>
              <a:rPr lang="cs-CZ" dirty="0" err="1" smtClean="0"/>
              <a:t>an</a:t>
            </a:r>
            <a:r>
              <a:rPr lang="cs-CZ" dirty="0" smtClean="0"/>
              <a:t>.)</a:t>
            </a:r>
          </a:p>
          <a:p>
            <a:pPr lvl="1"/>
            <a:r>
              <a:rPr lang="cs-CZ" dirty="0" smtClean="0"/>
              <a:t>zhlédnutí a … (§ 55/1)</a:t>
            </a:r>
          </a:p>
          <a:p>
            <a:r>
              <a:rPr lang="cs-CZ" dirty="0" smtClean="0"/>
              <a:t>omezuje se způsobilost samostatně právně jednat</a:t>
            </a:r>
          </a:p>
          <a:p>
            <a:pPr lvl="1"/>
            <a:r>
              <a:rPr lang="cs-CZ" dirty="0" smtClean="0"/>
              <a:t>x mimoprávní otázky (oblečení, místo pobytu, …)</a:t>
            </a:r>
          </a:p>
          <a:p>
            <a:pPr lvl="1"/>
            <a:r>
              <a:rPr lang="cs-CZ" dirty="0" smtClean="0"/>
              <a:t>x deliktní pro jednotlivé případy individuálně ADZ 94</a:t>
            </a:r>
            <a:endParaRPr lang="cs-CZ" dirty="0"/>
          </a:p>
          <a:p>
            <a:pPr lvl="1"/>
            <a:r>
              <a:rPr lang="cs-CZ" dirty="0" smtClean="0"/>
              <a:t>x běžné záležitosti každodenního života (§ 64)</a:t>
            </a:r>
          </a:p>
          <a:p>
            <a:r>
              <a:rPr lang="cs-CZ" dirty="0"/>
              <a:t>IT § </a:t>
            </a:r>
            <a:r>
              <a:rPr lang="cs-CZ" dirty="0" smtClean="0"/>
              <a:t>3032-3033 </a:t>
            </a:r>
            <a:r>
              <a:rPr lang="cs-CZ" dirty="0"/>
              <a:t>(zbavený → omezený</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43</a:t>
            </a:fld>
            <a:endParaRPr lang="cs-CZ"/>
          </a:p>
        </p:txBody>
      </p:sp>
    </p:spTree>
    <p:extLst>
      <p:ext uri="{BB962C8B-B14F-4D97-AF65-F5344CB8AC3E}">
        <p14:creationId xmlns:p14="http://schemas.microsoft.com/office/powerpoint/2010/main" val="227808973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a:xfrm>
            <a:off x="457200" y="1600200"/>
            <a:ext cx="8229600" cy="4997152"/>
          </a:xfrm>
        </p:spPr>
        <p:txBody>
          <a:bodyPr>
            <a:normAutofit fontScale="92500" lnSpcReduction="20000"/>
          </a:bodyPr>
          <a:lstStyle/>
          <a:p>
            <a:r>
              <a:rPr lang="cs-CZ" dirty="0" smtClean="0"/>
              <a:t>zvl</a:t>
            </a:r>
            <a:r>
              <a:rPr lang="cs-CZ" dirty="0"/>
              <a:t>. zastoupení na základě soudního rozhodnutí (§ 58)</a:t>
            </a:r>
          </a:p>
          <a:p>
            <a:r>
              <a:rPr lang="cs-CZ" dirty="0" smtClean="0"/>
              <a:t>omezení je vždy dočasné </a:t>
            </a:r>
            <a:r>
              <a:rPr lang="cs-CZ" dirty="0"/>
              <a:t>(§ 59)</a:t>
            </a:r>
            <a:endParaRPr lang="cs-CZ" dirty="0" smtClean="0"/>
          </a:p>
          <a:p>
            <a:pPr lvl="1"/>
            <a:r>
              <a:rPr lang="cs-CZ" dirty="0" smtClean="0"/>
              <a:t>na dobu vyřízení určité záležitosti (prodej domu)</a:t>
            </a:r>
          </a:p>
          <a:p>
            <a:pPr lvl="1"/>
            <a:r>
              <a:rPr lang="cs-CZ" dirty="0" smtClean="0"/>
              <a:t>omezení okruhu právních jednání, max. 3 roky</a:t>
            </a:r>
          </a:p>
          <a:p>
            <a:pPr lvl="1"/>
            <a:r>
              <a:rPr lang="cs-CZ" dirty="0" smtClean="0"/>
              <a:t>po dobu řízení o prodloužení, max. 1 rok </a:t>
            </a:r>
          </a:p>
          <a:p>
            <a:r>
              <a:rPr lang="cs-CZ" dirty="0" smtClean="0"/>
              <a:t>změna okolností (§ 60)</a:t>
            </a:r>
          </a:p>
          <a:p>
            <a:r>
              <a:rPr lang="cs-CZ" dirty="0" smtClean="0"/>
              <a:t>opatrovník</a:t>
            </a:r>
          </a:p>
          <a:p>
            <a:pPr lvl="1"/>
            <a:r>
              <a:rPr lang="cs-CZ" dirty="0" smtClean="0"/>
              <a:t>povolán předběžným opatřením (§ 38, § 61)</a:t>
            </a:r>
          </a:p>
          <a:p>
            <a:pPr lvl="1"/>
            <a:r>
              <a:rPr lang="cs-CZ" dirty="0" smtClean="0"/>
              <a:t>soudně určen (§ 62)</a:t>
            </a:r>
          </a:p>
          <a:p>
            <a:pPr lvl="1"/>
            <a:r>
              <a:rPr lang="cs-CZ" dirty="0" smtClean="0"/>
              <a:t>opatrovníkem nemůže být… (§ 63)</a:t>
            </a:r>
          </a:p>
          <a:p>
            <a:r>
              <a:rPr lang="cs-CZ" dirty="0" smtClean="0"/>
              <a:t>jednání přes omezení (obecně § 581)</a:t>
            </a:r>
          </a:p>
          <a:p>
            <a:pPr lvl="1"/>
            <a:r>
              <a:rPr lang="cs-CZ" dirty="0" smtClean="0"/>
              <a:t>platné, je-li </a:t>
            </a:r>
            <a:r>
              <a:rPr lang="cs-CZ" dirty="0" err="1" smtClean="0"/>
              <a:t>ratihabováno</a:t>
            </a:r>
            <a:r>
              <a:rPr lang="cs-CZ" dirty="0" smtClean="0"/>
              <a:t> (§ 65/2)</a:t>
            </a:r>
          </a:p>
          <a:p>
            <a:pPr lvl="1"/>
            <a:r>
              <a:rPr lang="cs-CZ" dirty="0" smtClean="0"/>
              <a:t>moderace </a:t>
            </a:r>
            <a:r>
              <a:rPr lang="cs-CZ" dirty="0" err="1" smtClean="0"/>
              <a:t>opatrovancových</a:t>
            </a:r>
            <a:r>
              <a:rPr lang="cs-CZ" dirty="0" smtClean="0"/>
              <a:t> povinností (§ 65/1)</a:t>
            </a:r>
          </a:p>
          <a:p>
            <a:pPr lvl="1"/>
            <a:r>
              <a:rPr lang="cs-CZ" dirty="0" smtClean="0"/>
              <a:t>neplatné (§ 586), působí-li </a:t>
            </a:r>
            <a:r>
              <a:rPr lang="cs-CZ" dirty="0" err="1" smtClean="0"/>
              <a:t>opatrovanci</a:t>
            </a:r>
            <a:r>
              <a:rPr lang="cs-CZ" dirty="0" smtClean="0"/>
              <a:t> újmu</a:t>
            </a:r>
          </a:p>
          <a:p>
            <a:pPr lvl="2"/>
            <a:r>
              <a:rPr lang="cs-CZ" dirty="0" smtClean="0"/>
              <a:t>x dar malé hodnoty nebo obvyklý (§ 2066)</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44</a:t>
            </a:fld>
            <a:endParaRPr lang="cs-CZ"/>
          </a:p>
        </p:txBody>
      </p:sp>
    </p:spTree>
    <p:extLst>
      <p:ext uri="{BB962C8B-B14F-4D97-AF65-F5344CB8AC3E}">
        <p14:creationId xmlns:p14="http://schemas.microsoft.com/office/powerpoint/2010/main" val="14662625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Nezvěstnost</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nezvěstnost (bez vážných pochybností o </a:t>
            </a:r>
            <a:r>
              <a:rPr lang="cs-CZ" dirty="0" err="1" smtClean="0"/>
              <a:t>živole</a:t>
            </a:r>
            <a:r>
              <a:rPr lang="cs-CZ" dirty="0" smtClean="0"/>
              <a:t>)</a:t>
            </a:r>
          </a:p>
          <a:p>
            <a:pPr lvl="1"/>
            <a:r>
              <a:rPr lang="cs-CZ" dirty="0" smtClean="0"/>
              <a:t>předpoklady (§ 66)</a:t>
            </a:r>
          </a:p>
          <a:p>
            <a:pPr lvl="2"/>
            <a:r>
              <a:rPr lang="cs-CZ" dirty="0" smtClean="0"/>
              <a:t>svéprávný člověk</a:t>
            </a:r>
          </a:p>
          <a:p>
            <a:pPr lvl="2"/>
            <a:r>
              <a:rPr lang="cs-CZ" dirty="0" smtClean="0"/>
              <a:t>opustil bydliště (§ 80)</a:t>
            </a:r>
          </a:p>
          <a:p>
            <a:pPr lvl="2"/>
            <a:r>
              <a:rPr lang="cs-CZ" dirty="0" smtClean="0"/>
              <a:t>nepodal o sobě zprávu</a:t>
            </a:r>
          </a:p>
          <a:p>
            <a:pPr lvl="2"/>
            <a:r>
              <a:rPr lang="cs-CZ" dirty="0" smtClean="0"/>
              <a:t>není známo, kde se zdržuje</a:t>
            </a:r>
          </a:p>
          <a:p>
            <a:pPr lvl="2"/>
            <a:r>
              <a:rPr lang="cs-CZ" dirty="0" smtClean="0"/>
              <a:t>návrh osoby s právním zájmem (nelze ex officio)</a:t>
            </a:r>
          </a:p>
          <a:p>
            <a:pPr lvl="1"/>
            <a:r>
              <a:rPr lang="cs-CZ" dirty="0" smtClean="0"/>
              <a:t>účinky (§ 67)</a:t>
            </a:r>
          </a:p>
          <a:p>
            <a:pPr lvl="2"/>
            <a:r>
              <a:rPr lang="cs-CZ" dirty="0" smtClean="0"/>
              <a:t>jako by prohlášeného nebylo potřeba k (x osobní stav)</a:t>
            </a:r>
          </a:p>
          <a:p>
            <a:pPr lvl="3"/>
            <a:r>
              <a:rPr lang="cs-CZ" dirty="0" smtClean="0"/>
              <a:t>udělení souhlasu</a:t>
            </a:r>
          </a:p>
          <a:p>
            <a:pPr lvl="3"/>
            <a:r>
              <a:rPr lang="cs-CZ" dirty="0" smtClean="0"/>
              <a:t>přivolení</a:t>
            </a:r>
          </a:p>
          <a:p>
            <a:pPr lvl="3"/>
            <a:r>
              <a:rPr lang="cs-CZ" dirty="0" smtClean="0"/>
              <a:t>odevzdání hlasu</a:t>
            </a:r>
          </a:p>
          <a:p>
            <a:pPr lvl="3"/>
            <a:r>
              <a:rPr lang="cs-CZ" dirty="0" smtClean="0"/>
              <a:t>jinému konání</a:t>
            </a:r>
          </a:p>
          <a:p>
            <a:pPr lvl="2"/>
            <a:r>
              <a:rPr lang="cs-CZ" dirty="0" smtClean="0"/>
              <a:t>PJ bez vůle prohlášeného (→ § 69)</a:t>
            </a:r>
          </a:p>
          <a:p>
            <a:pPr lvl="3"/>
            <a:r>
              <a:rPr lang="cs-CZ" dirty="0" smtClean="0"/>
              <a:t>v době od opuštění bydliště do prohlášení za nezvěstného</a:t>
            </a:r>
          </a:p>
          <a:p>
            <a:pPr lvl="3"/>
            <a:r>
              <a:rPr lang="cs-CZ" dirty="0" smtClean="0"/>
              <a:t>bylo-li prohlášení za N. bez zbytečného odkladu navrženo</a:t>
            </a:r>
          </a:p>
          <a:p>
            <a:pPr lvl="3"/>
            <a:r>
              <a:rPr lang="cs-CZ" dirty="0" smtClean="0"/>
              <a:t>→ PJ s odkládací podmínkou (§ 548/2) prohlášení (PF)</a:t>
            </a:r>
          </a:p>
          <a:p>
            <a:pPr lvl="2"/>
            <a:r>
              <a:rPr lang="cs-CZ" dirty="0" smtClean="0"/>
              <a:t>možnost prohlášení za mrtvého </a:t>
            </a:r>
          </a:p>
          <a:p>
            <a:pPr lvl="1"/>
            <a:r>
              <a:rPr lang="cs-CZ" dirty="0" smtClean="0"/>
              <a:t>pozbytí účinků (§ 68)</a:t>
            </a:r>
          </a:p>
          <a:p>
            <a:pPr lvl="2"/>
            <a:r>
              <a:rPr lang="cs-CZ" dirty="0" smtClean="0"/>
              <a:t>navrácení prohlášeného</a:t>
            </a:r>
          </a:p>
          <a:p>
            <a:pPr lvl="2"/>
            <a:r>
              <a:rPr lang="cs-CZ" dirty="0" smtClean="0"/>
              <a:t>prohlášený jmenuje správce svého jmění (? + § 70 správce majetku)</a:t>
            </a:r>
          </a:p>
          <a:p>
            <a:pPr lvl="3"/>
            <a:r>
              <a:rPr lang="cs-CZ" dirty="0" smtClean="0"/>
              <a:t>majetek x jmění (§ 495)</a:t>
            </a:r>
          </a:p>
          <a:p>
            <a:pPr lvl="2"/>
            <a:r>
              <a:rPr lang="cs-CZ" dirty="0" smtClean="0"/>
              <a:t>dnem, který platí za den smrti prohlášeného (→ § 72)</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45</a:t>
            </a:fld>
            <a:endParaRPr lang="cs-CZ"/>
          </a:p>
        </p:txBody>
      </p:sp>
    </p:spTree>
    <p:extLst>
      <p:ext uri="{BB962C8B-B14F-4D97-AF65-F5344CB8AC3E}">
        <p14:creationId xmlns:p14="http://schemas.microsoft.com/office/powerpoint/2010/main" val="377194603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smrt</a:t>
            </a:r>
          </a:p>
          <a:p>
            <a:pPr lvl="1"/>
            <a:r>
              <a:rPr lang="cs-CZ" dirty="0" smtClean="0"/>
              <a:t>úmrtní list (§ 26/1)</a:t>
            </a:r>
          </a:p>
          <a:p>
            <a:pPr lvl="2"/>
            <a:r>
              <a:rPr lang="cs-CZ" dirty="0"/>
              <a:t>neznámé místo smrti → PDV nalezení těla (§ 28/1; § </a:t>
            </a:r>
            <a:r>
              <a:rPr lang="cs-CZ" dirty="0" smtClean="0"/>
              <a:t>114)</a:t>
            </a:r>
            <a:endParaRPr lang="cs-CZ" dirty="0"/>
          </a:p>
          <a:p>
            <a:pPr lvl="1"/>
            <a:r>
              <a:rPr lang="cs-CZ" dirty="0" smtClean="0"/>
              <a:t>prohlášení za mrtvého soudem</a:t>
            </a:r>
          </a:p>
          <a:p>
            <a:pPr lvl="2"/>
            <a:r>
              <a:rPr lang="cs-CZ" dirty="0" smtClean="0"/>
              <a:t>„</a:t>
            </a:r>
            <a:r>
              <a:rPr lang="cs-CZ" dirty="0" err="1" smtClean="0"/>
              <a:t>dekorporovaný</a:t>
            </a:r>
            <a:r>
              <a:rPr lang="cs-CZ" dirty="0" smtClean="0"/>
              <a:t>“ účastník neštěstí (§ 26/2; důkaz smrti; + § 76/2)</a:t>
            </a:r>
          </a:p>
          <a:p>
            <a:pPr lvl="2"/>
            <a:r>
              <a:rPr lang="cs-CZ" dirty="0" smtClean="0"/>
              <a:t>prohlášený nezvěstný s domněnkou smrti (§ 66 </a:t>
            </a:r>
            <a:r>
              <a:rPr lang="cs-CZ" dirty="0" err="1" smtClean="0"/>
              <a:t>an</a:t>
            </a:r>
            <a:r>
              <a:rPr lang="cs-CZ" dirty="0" smtClean="0"/>
              <a:t>.; § 72 </a:t>
            </a:r>
            <a:r>
              <a:rPr lang="cs-CZ" dirty="0" err="1" smtClean="0"/>
              <a:t>an</a:t>
            </a:r>
            <a:r>
              <a:rPr lang="cs-CZ" dirty="0" smtClean="0"/>
              <a:t>.)</a:t>
            </a:r>
          </a:p>
          <a:p>
            <a:pPr lvl="3"/>
            <a:r>
              <a:rPr lang="cs-CZ" dirty="0" smtClean="0"/>
              <a:t>vážné pochybnosti, zda je ještě živ + návrh osoby s právním zájmem</a:t>
            </a:r>
          </a:p>
          <a:p>
            <a:pPr lvl="3"/>
            <a:r>
              <a:rPr lang="cs-CZ" dirty="0" smtClean="0"/>
              <a:t>5 let od konce roku, kdy byl prohlášen (§ 73)</a:t>
            </a:r>
          </a:p>
          <a:p>
            <a:pPr lvl="4"/>
            <a:r>
              <a:rPr lang="cs-CZ" dirty="0" smtClean="0"/>
              <a:t>x zpráva, z níž lze soudit, že nezvěstný je dosud naživu</a:t>
            </a:r>
          </a:p>
          <a:p>
            <a:pPr lvl="2"/>
            <a:r>
              <a:rPr lang="cs-CZ" dirty="0" smtClean="0"/>
              <a:t>neprohlášený nezvěstný (§ 74)</a:t>
            </a:r>
          </a:p>
          <a:p>
            <a:pPr lvl="3"/>
            <a:r>
              <a:rPr lang="cs-CZ" dirty="0" smtClean="0"/>
              <a:t>7 let od konce roku, v němž se objevila poslední zpráva, z níž…</a:t>
            </a:r>
          </a:p>
          <a:p>
            <a:pPr lvl="2"/>
            <a:r>
              <a:rPr lang="cs-CZ" dirty="0" smtClean="0"/>
              <a:t>nezvěstný před dovršením 18 roku</a:t>
            </a:r>
          </a:p>
          <a:p>
            <a:pPr lvl="3"/>
            <a:r>
              <a:rPr lang="cs-CZ" dirty="0" smtClean="0"/>
              <a:t>nelze prohlásit před uplynutím roku, v němž uplyne 25 let od jeho narození</a:t>
            </a:r>
          </a:p>
          <a:p>
            <a:pPr lvl="3"/>
            <a:r>
              <a:rPr lang="cs-CZ" dirty="0" smtClean="0"/>
              <a:t>systematicky (/2) i textem (</a:t>
            </a:r>
            <a:r>
              <a:rPr lang="cs-CZ" dirty="0" err="1" smtClean="0"/>
              <a:t>arg</a:t>
            </a:r>
            <a:r>
              <a:rPr lang="cs-CZ" dirty="0" smtClean="0"/>
              <a:t>. stal) nepatří k prohlášeným za N., dle ADZ 99 zřejmě obecn</a:t>
            </a:r>
            <a:r>
              <a:rPr lang="cs-CZ" dirty="0"/>
              <a:t>é</a:t>
            </a:r>
            <a:endParaRPr lang="cs-CZ" dirty="0" smtClean="0"/>
          </a:p>
          <a:p>
            <a:pPr lvl="2"/>
            <a:r>
              <a:rPr lang="cs-CZ" dirty="0" smtClean="0"/>
              <a:t>nezvěstný účastník hromadného ohrožení života (§ 75)</a:t>
            </a:r>
          </a:p>
          <a:p>
            <a:pPr lvl="3"/>
            <a:r>
              <a:rPr lang="cs-CZ" dirty="0" smtClean="0"/>
              <a:t>3 roky od konce roku, v němž se objevila poslední zpráva, z níž…</a:t>
            </a:r>
          </a:p>
          <a:p>
            <a:pPr lvl="2"/>
            <a:r>
              <a:rPr lang="cs-CZ" dirty="0" smtClean="0"/>
              <a:t>PDN místa, kde naposledy pobýval živý (§ 28/2)</a:t>
            </a:r>
          </a:p>
          <a:p>
            <a:r>
              <a:rPr lang="cs-CZ" dirty="0" smtClean="0"/>
              <a:t>nejisté pořadí smrti → PDV současné smrti (§ 27 → § 1479)</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46</a:t>
            </a:fld>
            <a:endParaRPr lang="cs-CZ"/>
          </a:p>
        </p:txBody>
      </p:sp>
    </p:spTree>
    <p:extLst>
      <p:ext uri="{BB962C8B-B14F-4D97-AF65-F5344CB8AC3E}">
        <p14:creationId xmlns:p14="http://schemas.microsoft.com/office/powerpoint/2010/main" val="31067369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Jméno, pseudonym</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jméno člověka (§ 77; § 3019)</a:t>
            </a:r>
          </a:p>
          <a:p>
            <a:pPr lvl="1"/>
            <a:r>
              <a:rPr lang="cs-CZ" dirty="0" smtClean="0"/>
              <a:t>osobní jméno a příjmení</a:t>
            </a:r>
          </a:p>
          <a:p>
            <a:pPr lvl="2"/>
            <a:r>
              <a:rPr lang="cs-CZ" dirty="0" smtClean="0"/>
              <a:t>pokročilí: + další jména </a:t>
            </a:r>
            <a:r>
              <a:rPr lang="en-US" dirty="0" smtClean="0"/>
              <a:t>&amp; </a:t>
            </a:r>
            <a:r>
              <a:rPr lang="cs-CZ" dirty="0" smtClean="0"/>
              <a:t>rodné příjmení</a:t>
            </a:r>
          </a:p>
          <a:p>
            <a:pPr lvl="1"/>
            <a:r>
              <a:rPr lang="cs-CZ" dirty="0" smtClean="0"/>
              <a:t>každý má právo</a:t>
            </a:r>
          </a:p>
          <a:p>
            <a:pPr lvl="2"/>
            <a:r>
              <a:rPr lang="cs-CZ" dirty="0" smtClean="0"/>
              <a:t>užívat své jméno v právním styku</a:t>
            </a:r>
          </a:p>
          <a:p>
            <a:pPr lvl="3"/>
            <a:r>
              <a:rPr lang="cs-CZ" dirty="0" smtClean="0"/>
              <a:t>právní styk (uzavření smlouvy nebo jiné PJ) </a:t>
            </a:r>
          </a:p>
          <a:p>
            <a:pPr lvl="2"/>
            <a:r>
              <a:rPr lang="cs-CZ" dirty="0" smtClean="0"/>
              <a:t>na ochranu svého jména</a:t>
            </a:r>
          </a:p>
          <a:p>
            <a:pPr lvl="2"/>
            <a:r>
              <a:rPr lang="cs-CZ" dirty="0" smtClean="0"/>
              <a:t>úctu k němu</a:t>
            </a:r>
          </a:p>
          <a:p>
            <a:pPr lvl="1"/>
            <a:r>
              <a:rPr lang="cs-CZ" dirty="0" smtClean="0"/>
              <a:t>ochrana (§ 78)</a:t>
            </a:r>
          </a:p>
          <a:p>
            <a:r>
              <a:rPr lang="cs-CZ" dirty="0" smtClean="0"/>
              <a:t>použití jiného jména v právním styku (§ 77/2)</a:t>
            </a:r>
          </a:p>
          <a:p>
            <a:pPr lvl="1"/>
            <a:r>
              <a:rPr lang="cs-CZ" dirty="0" smtClean="0"/>
              <a:t>cizí nebo smyšlené</a:t>
            </a:r>
          </a:p>
          <a:p>
            <a:pPr lvl="1"/>
            <a:r>
              <a:rPr lang="cs-CZ" dirty="0" smtClean="0"/>
              <a:t>nese následky omylů a újem z toho vzniklých</a:t>
            </a:r>
          </a:p>
          <a:p>
            <a:r>
              <a:rPr lang="cs-CZ" dirty="0" smtClean="0"/>
              <a:t>pseudonym (§ 79)</a:t>
            </a:r>
          </a:p>
          <a:p>
            <a:pPr lvl="1"/>
            <a:r>
              <a:rPr lang="cs-CZ" dirty="0" smtClean="0"/>
              <a:t>lze pod ním PJ (i podnikat § 425/2), je-li zřejmé kdo jednal a nemůže-li mít druhá strana pochybnosti</a:t>
            </a:r>
          </a:p>
          <a:p>
            <a:pPr lvl="1"/>
            <a:r>
              <a:rPr lang="cs-CZ" dirty="0" smtClean="0"/>
              <a:t>známý pseudonym chráněn stejně jako jméno (nemusí být obecně známý)</a:t>
            </a:r>
          </a:p>
          <a:p>
            <a:pPr lvl="1"/>
            <a:endParaRPr lang="cs-CZ" dirty="0" smtClean="0"/>
          </a:p>
          <a:p>
            <a:pPr lvl="1"/>
            <a:endParaRPr lang="cs-CZ" dirty="0" smtClean="0"/>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47</a:t>
            </a:fld>
            <a:endParaRPr lang="cs-CZ"/>
          </a:p>
        </p:txBody>
      </p:sp>
    </p:spTree>
    <p:extLst>
      <p:ext uri="{BB962C8B-B14F-4D97-AF65-F5344CB8AC3E}">
        <p14:creationId xmlns:p14="http://schemas.microsoft.com/office/powerpoint/2010/main" val="10640590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Bydliště</a:t>
            </a:r>
            <a:endParaRPr lang="cs-CZ" dirty="0"/>
          </a:p>
        </p:txBody>
      </p:sp>
      <p:sp>
        <p:nvSpPr>
          <p:cNvPr id="3" name="Zástupný symbol pro obsah 2"/>
          <p:cNvSpPr>
            <a:spLocks noGrp="1"/>
          </p:cNvSpPr>
          <p:nvPr>
            <p:ph idx="1"/>
          </p:nvPr>
        </p:nvSpPr>
        <p:spPr>
          <a:xfrm>
            <a:off x="457200" y="1600200"/>
            <a:ext cx="8229600" cy="5069160"/>
          </a:xfrm>
        </p:spPr>
        <p:txBody>
          <a:bodyPr>
            <a:normAutofit fontScale="92500" lnSpcReduction="20000"/>
          </a:bodyPr>
          <a:lstStyle/>
          <a:p>
            <a:pPr marL="0" indent="0" algn="ctr">
              <a:buNone/>
            </a:pPr>
            <a:r>
              <a:rPr lang="cs-CZ" dirty="0" smtClean="0"/>
              <a:t>„…bydliště </a:t>
            </a:r>
            <a:r>
              <a:rPr lang="cs-CZ" dirty="0"/>
              <a:t>je již z definice dočasné, vyjma toho posledního (ale to jen u protestantů, </a:t>
            </a:r>
            <a:r>
              <a:rPr lang="cs-CZ" dirty="0" err="1"/>
              <a:t>katholíci</a:t>
            </a:r>
            <a:r>
              <a:rPr lang="cs-CZ" dirty="0"/>
              <a:t>, pokud vím, vyžadují splátky nájemného za hrobové místo, a pokud pozůstalí platit přestanou, vykopou vás a dají někam jinam, mezi neplatiče</a:t>
            </a:r>
            <a:r>
              <a:rPr lang="cs-CZ" dirty="0" smtClean="0"/>
              <a:t>).“ </a:t>
            </a:r>
            <a:r>
              <a:rPr lang="cs-CZ" dirty="0" smtClean="0">
                <a:hlinkClick r:id="rId2"/>
              </a:rPr>
              <a:t>T. Pecina</a:t>
            </a:r>
            <a:endParaRPr lang="cs-CZ" dirty="0" smtClean="0"/>
          </a:p>
          <a:p>
            <a:r>
              <a:rPr lang="cs-CZ" dirty="0" smtClean="0"/>
              <a:t>místo, kde se člověk zdržuje s úmyslem žít tam s výhradou změny okolností trvale (§ 80)</a:t>
            </a:r>
          </a:p>
          <a:p>
            <a:pPr lvl="1"/>
            <a:r>
              <a:rPr lang="cs-CZ" dirty="0" smtClean="0"/>
              <a:t>bydliště (adresa) x obydlí (místo, kde bydlí § 743)</a:t>
            </a:r>
          </a:p>
          <a:p>
            <a:pPr lvl="1"/>
            <a:r>
              <a:rPr lang="cs-CZ" dirty="0" smtClean="0"/>
              <a:t>x administrativní trvalý pobyt</a:t>
            </a:r>
          </a:p>
          <a:p>
            <a:r>
              <a:rPr lang="cs-CZ" dirty="0" smtClean="0"/>
              <a:t>bydliště může být i na více místech</a:t>
            </a:r>
          </a:p>
          <a:p>
            <a:r>
              <a:rPr lang="cs-CZ" dirty="0" smtClean="0"/>
              <a:t>uvedení jiného místa</a:t>
            </a:r>
          </a:p>
          <a:p>
            <a:pPr lvl="1"/>
            <a:r>
              <a:rPr lang="cs-CZ" dirty="0" smtClean="0"/>
              <a:t>lze se dovolat i bydliště</a:t>
            </a:r>
          </a:p>
          <a:p>
            <a:pPr lvl="1"/>
            <a:r>
              <a:rPr lang="cs-CZ" dirty="0" smtClean="0"/>
              <a:t>nelze namítat, že nejde o bydliště </a:t>
            </a:r>
          </a:p>
          <a:p>
            <a:r>
              <a:rPr lang="cs-CZ" dirty="0" smtClean="0"/>
              <a:t>bez bydliště</a:t>
            </a:r>
          </a:p>
          <a:p>
            <a:pPr lvl="1"/>
            <a:r>
              <a:rPr lang="cs-CZ" dirty="0" smtClean="0"/>
              <a:t>místo, kde žije (PF)</a:t>
            </a:r>
          </a:p>
          <a:p>
            <a:pPr lvl="1"/>
            <a:r>
              <a:rPr lang="cs-CZ" dirty="0" smtClean="0"/>
              <a:t>x kde má majetek, popřípadě poslední bydliště</a:t>
            </a:r>
          </a:p>
          <a:p>
            <a:r>
              <a:rPr lang="cs-CZ" dirty="0" smtClean="0"/>
              <a:t>NOZ používá, ale nedefinuje domácnost</a:t>
            </a:r>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48</a:t>
            </a:fld>
            <a:endParaRPr lang="cs-CZ"/>
          </a:p>
        </p:txBody>
      </p:sp>
    </p:spTree>
    <p:extLst>
      <p:ext uri="{BB962C8B-B14F-4D97-AF65-F5344CB8AC3E}">
        <p14:creationId xmlns:p14="http://schemas.microsoft.com/office/powerpoint/2010/main" val="177664685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Osobnost člověka</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osobnost člověka požívá ochrany jako celek (§ 81/1)</a:t>
            </a:r>
          </a:p>
          <a:p>
            <a:pPr lvl="1"/>
            <a:r>
              <a:rPr lang="cs-CZ" dirty="0" smtClean="0"/>
              <a:t>demonstrativní výčet osobnostních práv (§ 81/2)</a:t>
            </a:r>
          </a:p>
          <a:p>
            <a:pPr lvl="2"/>
            <a:r>
              <a:rPr lang="cs-CZ" dirty="0" smtClean="0"/>
              <a:t>nejsou předmětem držby ani vydržení (§ 988/2)</a:t>
            </a:r>
          </a:p>
          <a:p>
            <a:r>
              <a:rPr lang="cs-CZ" dirty="0" smtClean="0"/>
              <a:t>každý je povinen ctít svobodné rozhodnutí člověka žít podle svého (§ 81/1; § 3/1)</a:t>
            </a:r>
          </a:p>
          <a:p>
            <a:r>
              <a:rPr lang="cs-CZ" dirty="0" smtClean="0"/>
              <a:t>při dotčení osobnosti (§ 82/1) nepromlčitelný (osobnostní </a:t>
            </a:r>
            <a:r>
              <a:rPr lang="cs-CZ" dirty="0" err="1" smtClean="0"/>
              <a:t>pr</a:t>
            </a:r>
            <a:r>
              <a:rPr lang="cs-CZ" dirty="0"/>
              <a:t>.</a:t>
            </a:r>
            <a:r>
              <a:rPr lang="cs-CZ" dirty="0" smtClean="0"/>
              <a:t>)</a:t>
            </a:r>
          </a:p>
          <a:p>
            <a:pPr lvl="1"/>
            <a:r>
              <a:rPr lang="cs-CZ" dirty="0" smtClean="0"/>
              <a:t>zdržovací nárok</a:t>
            </a:r>
          </a:p>
          <a:p>
            <a:pPr lvl="1"/>
            <a:r>
              <a:rPr lang="cs-CZ" dirty="0" smtClean="0"/>
              <a:t>odstraňovací nárok</a:t>
            </a:r>
          </a:p>
          <a:p>
            <a:pPr lvl="1"/>
            <a:r>
              <a:rPr lang="cs-CZ" dirty="0" smtClean="0"/>
              <a:t>x </a:t>
            </a:r>
            <a:r>
              <a:rPr lang="cs-CZ" dirty="0" err="1" smtClean="0"/>
              <a:t>promlčující</a:t>
            </a:r>
            <a:r>
              <a:rPr lang="cs-CZ" dirty="0" smtClean="0"/>
              <a:t> se majetkový nárok na náhradu újmy → § 2956 a § 2957</a:t>
            </a:r>
          </a:p>
          <a:p>
            <a:r>
              <a:rPr lang="cs-CZ" dirty="0" smtClean="0"/>
              <a:t>postmortální ochrana kteroukoli osobou blízkou (§ 82; § 22)</a:t>
            </a:r>
          </a:p>
          <a:p>
            <a:r>
              <a:rPr lang="cs-CZ" dirty="0" smtClean="0"/>
              <a:t>ochrana právnickou osobou (§ 83)</a:t>
            </a:r>
          </a:p>
          <a:p>
            <a:pPr lvl="1"/>
            <a:r>
              <a:rPr lang="cs-CZ" dirty="0" smtClean="0"/>
              <a:t>souvisí-li zásah s činností v PO</a:t>
            </a:r>
          </a:p>
          <a:p>
            <a:pPr lvl="2"/>
            <a:r>
              <a:rPr lang="cs-CZ" dirty="0" smtClean="0"/>
              <a:t>za života</a:t>
            </a:r>
          </a:p>
          <a:p>
            <a:pPr lvl="3"/>
            <a:r>
              <a:rPr lang="cs-CZ" dirty="0" smtClean="0"/>
              <a:t>jménem a </a:t>
            </a:r>
          </a:p>
          <a:p>
            <a:pPr lvl="3"/>
            <a:r>
              <a:rPr lang="cs-CZ" dirty="0" smtClean="0"/>
              <a:t>se souhlasem člověka </a:t>
            </a:r>
          </a:p>
          <a:p>
            <a:pPr lvl="4"/>
            <a:r>
              <a:rPr lang="cs-CZ" dirty="0" smtClean="0"/>
              <a:t>x neschopen projevit vůli pro nepřítomnost nebo neschopnost úsudku</a:t>
            </a:r>
          </a:p>
          <a:p>
            <a:pPr lvl="2"/>
            <a:r>
              <a:rPr lang="cs-CZ" dirty="0" smtClean="0"/>
              <a:t>po smrti</a:t>
            </a:r>
          </a:p>
          <a:p>
            <a:pPr lvl="2"/>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49</a:t>
            </a:fld>
            <a:endParaRPr lang="cs-CZ"/>
          </a:p>
        </p:txBody>
      </p:sp>
    </p:spTree>
    <p:extLst>
      <p:ext uri="{BB962C8B-B14F-4D97-AF65-F5344CB8AC3E}">
        <p14:creationId xmlns:p14="http://schemas.microsoft.com/office/powerpoint/2010/main" val="1708402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Východiska NOZ</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a:t>funkcí soukromého práva je umožnit svobodné rozvíjení soukromého života (ADZ s. 43; § </a:t>
            </a:r>
            <a:r>
              <a:rPr lang="cs-CZ" dirty="0" smtClean="0"/>
              <a:t>3/1)</a:t>
            </a:r>
            <a:endParaRPr lang="cs-CZ" dirty="0"/>
          </a:p>
          <a:p>
            <a:pPr lvl="1"/>
            <a:r>
              <a:rPr lang="cs-CZ" dirty="0"/>
              <a:t>soukromé právo je ze své povahy individualistické</a:t>
            </a:r>
          </a:p>
          <a:p>
            <a:pPr lvl="1"/>
            <a:r>
              <a:rPr lang="cs-CZ" dirty="0" smtClean="0"/>
              <a:t>NOZ </a:t>
            </a:r>
            <a:r>
              <a:rPr lang="cs-CZ" dirty="0"/>
              <a:t>jako prostředek prosazování svobody </a:t>
            </a:r>
            <a:r>
              <a:rPr lang="cs-CZ" dirty="0" smtClean="0"/>
              <a:t>člověka</a:t>
            </a:r>
            <a:endParaRPr lang="cs-CZ" i="1" dirty="0" smtClean="0"/>
          </a:p>
          <a:p>
            <a:r>
              <a:rPr lang="cs-CZ" dirty="0" smtClean="0"/>
              <a:t>účelem </a:t>
            </a:r>
            <a:r>
              <a:rPr lang="cs-CZ" dirty="0"/>
              <a:t>upravit soukromá práva osob vzniklá z jejich vzájemného styku mezi sebou (ADZ s. 49) </a:t>
            </a:r>
            <a:endParaRPr lang="cs-CZ" i="1" dirty="0" smtClean="0"/>
          </a:p>
          <a:p>
            <a:r>
              <a:rPr lang="it-IT" i="1" dirty="0" smtClean="0"/>
              <a:t>Si </a:t>
            </a:r>
            <a:r>
              <a:rPr lang="it-IT" i="1" dirty="0"/>
              <a:t>non confectus, non reficiat</a:t>
            </a:r>
            <a:r>
              <a:rPr lang="cs-CZ" dirty="0"/>
              <a:t> (US: </a:t>
            </a:r>
            <a:r>
              <a:rPr lang="en-US" dirty="0"/>
              <a:t>If it </a:t>
            </a:r>
            <a:r>
              <a:rPr lang="en-US" dirty="0" err="1"/>
              <a:t>ain't</a:t>
            </a:r>
            <a:r>
              <a:rPr lang="en-US" dirty="0"/>
              <a:t> broke, don't fix it</a:t>
            </a:r>
            <a:r>
              <a:rPr lang="cs-CZ" dirty="0"/>
              <a:t>/GB: Let </a:t>
            </a:r>
            <a:r>
              <a:rPr lang="cs-CZ" dirty="0" err="1"/>
              <a:t>well</a:t>
            </a:r>
            <a:r>
              <a:rPr lang="cs-CZ" dirty="0"/>
              <a:t> </a:t>
            </a:r>
            <a:r>
              <a:rPr lang="cs-CZ" dirty="0" err="1"/>
              <a:t>alone</a:t>
            </a:r>
            <a:r>
              <a:rPr lang="cs-CZ" dirty="0" smtClean="0"/>
              <a:t>.)</a:t>
            </a:r>
          </a:p>
          <a:p>
            <a:pPr lvl="1"/>
            <a:r>
              <a:rPr lang="cs-CZ" dirty="0"/>
              <a:t>zlaté pravidlo Jeho lordstva </a:t>
            </a:r>
            <a:r>
              <a:rPr lang="cs-CZ" dirty="0" err="1"/>
              <a:t>Havelocka</a:t>
            </a:r>
            <a:r>
              <a:rPr lang="cs-CZ" dirty="0"/>
              <a:t> </a:t>
            </a:r>
            <a:r>
              <a:rPr lang="cs-CZ" dirty="0" err="1"/>
              <a:t>Vetinariho</a:t>
            </a:r>
            <a:r>
              <a:rPr lang="cs-CZ" dirty="0"/>
              <a:t> (Zeměplocha)</a:t>
            </a:r>
          </a:p>
          <a:p>
            <a:pPr lvl="1"/>
            <a:r>
              <a:rPr lang="cs-CZ" dirty="0" smtClean="0"/>
              <a:t>„</a:t>
            </a:r>
            <a:r>
              <a:rPr lang="en-US" dirty="0" smtClean="0"/>
              <a:t>Bert </a:t>
            </a:r>
            <a:r>
              <a:rPr lang="en-US" dirty="0"/>
              <a:t>Lance believes he can save Uncle Sam billions if he can get the government to adopt a simple motto: "If it </a:t>
            </a:r>
            <a:r>
              <a:rPr lang="en-US" dirty="0" err="1"/>
              <a:t>ain't</a:t>
            </a:r>
            <a:r>
              <a:rPr lang="en-US" dirty="0"/>
              <a:t> broke, don't fix it." He explains: "That's the trouble with government: Fixing things that aren't broken and not fixing things that are broken</a:t>
            </a:r>
            <a:r>
              <a:rPr lang="en-US" dirty="0" smtClean="0"/>
              <a:t>.</a:t>
            </a:r>
            <a:r>
              <a:rPr lang="cs-CZ" dirty="0" smtClean="0"/>
              <a:t>“ (</a:t>
            </a:r>
            <a:r>
              <a:rPr lang="en-US" dirty="0"/>
              <a:t>newsletter of the US Chamber of </a:t>
            </a:r>
            <a:r>
              <a:rPr lang="en-US" dirty="0" smtClean="0"/>
              <a:t>Commerce</a:t>
            </a:r>
            <a:r>
              <a:rPr lang="cs-CZ" dirty="0" smtClean="0"/>
              <a:t> „</a:t>
            </a:r>
            <a:r>
              <a:rPr lang="en-US" i="1" dirty="0" smtClean="0"/>
              <a:t>Nation's Business</a:t>
            </a:r>
            <a:r>
              <a:rPr lang="cs-CZ" i="1" dirty="0" smtClean="0"/>
              <a:t>“</a:t>
            </a:r>
            <a:r>
              <a:rPr lang="en-US" dirty="0" smtClean="0"/>
              <a:t> </a:t>
            </a:r>
            <a:r>
              <a:rPr lang="en-US" dirty="0"/>
              <a:t>May </a:t>
            </a:r>
            <a:r>
              <a:rPr lang="en-US" dirty="0" smtClean="0"/>
              <a:t>1977</a:t>
            </a:r>
            <a:r>
              <a:rPr lang="cs-CZ" dirty="0" smtClean="0"/>
              <a:t>; T.B. Lance byl člen </a:t>
            </a:r>
            <a:r>
              <a:rPr lang="cs-CZ" dirty="0" err="1" smtClean="0"/>
              <a:t>Carterovi</a:t>
            </a:r>
            <a:r>
              <a:rPr lang="cs-CZ" dirty="0" smtClean="0"/>
              <a:t> administrativy)</a:t>
            </a:r>
          </a:p>
          <a:p>
            <a:pPr lvl="1"/>
            <a:r>
              <a:rPr lang="cs-CZ" dirty="0" smtClean="0"/>
              <a:t>→ </a:t>
            </a:r>
            <a:r>
              <a:rPr lang="cs-CZ" dirty="0" err="1"/>
              <a:t>dispozitivita</a:t>
            </a:r>
            <a:r>
              <a:rPr lang="cs-CZ" dirty="0"/>
              <a:t>, RN, </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solidFill>
                  <a:srgbClr val="575F6D"/>
                </a:solidFill>
              </a:rPr>
              <a:pPr/>
              <a:t>5</a:t>
            </a:fld>
            <a:endParaRPr lang="cs-CZ">
              <a:solidFill>
                <a:srgbClr val="575F6D"/>
              </a:solidFill>
            </a:endParaRPr>
          </a:p>
        </p:txBody>
      </p:sp>
    </p:spTree>
    <p:extLst>
      <p:ext uri="{BB962C8B-B14F-4D97-AF65-F5344CB8AC3E}">
        <p14:creationId xmlns:p14="http://schemas.microsoft.com/office/powerpoint/2010/main" val="364910818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dirty="0" smtClean="0"/>
              <a:t>podoba člověka</a:t>
            </a:r>
          </a:p>
          <a:p>
            <a:pPr lvl="1"/>
            <a:r>
              <a:rPr lang="cs-CZ" dirty="0" smtClean="0"/>
              <a:t>zachytit - jen se souhlasem lze zachytit tak, aby podle zobrazení bylo možné určit totožnost (§ 84)</a:t>
            </a:r>
          </a:p>
          <a:p>
            <a:pPr lvl="1"/>
            <a:r>
              <a:rPr lang="cs-CZ" dirty="0" smtClean="0"/>
              <a:t>rozšiřovat jen s jeho svolením (§ 85)</a:t>
            </a:r>
          </a:p>
          <a:p>
            <a:pPr lvl="2"/>
            <a:r>
              <a:rPr lang="cs-CZ" dirty="0" smtClean="0"/>
              <a:t>PDN implicitního souhlasu při souhlasu se zobrazením…</a:t>
            </a:r>
          </a:p>
          <a:p>
            <a:r>
              <a:rPr lang="cs-CZ" dirty="0" smtClean="0"/>
              <a:t>soukromí</a:t>
            </a:r>
          </a:p>
          <a:p>
            <a:pPr lvl="1"/>
            <a:r>
              <a:rPr lang="cs-CZ" dirty="0" smtClean="0"/>
              <a:t>lze zasahovat jen ze zákonného důvodu</a:t>
            </a:r>
          </a:p>
          <a:p>
            <a:pPr lvl="1"/>
            <a:r>
              <a:rPr lang="cs-CZ" dirty="0" smtClean="0"/>
              <a:t>soukromé prostory (i pracoviště; širší než obydlí)</a:t>
            </a:r>
          </a:p>
          <a:p>
            <a:pPr lvl="1"/>
            <a:r>
              <a:rPr lang="cs-CZ" dirty="0" smtClean="0"/>
              <a:t>sledování soukromého života a jeho </a:t>
            </a:r>
            <a:r>
              <a:rPr lang="cs-CZ" dirty="0" err="1" smtClean="0"/>
              <a:t>zv</a:t>
            </a:r>
            <a:r>
              <a:rPr lang="cs-CZ" dirty="0" smtClean="0"/>
              <a:t>. či obr. zaznamenávání</a:t>
            </a:r>
          </a:p>
          <a:p>
            <a:pPr lvl="1"/>
            <a:r>
              <a:rPr lang="cs-CZ" dirty="0" smtClean="0"/>
              <a:t>využití </a:t>
            </a:r>
            <a:r>
              <a:rPr lang="cs-CZ" dirty="0" err="1" smtClean="0"/>
              <a:t>zv</a:t>
            </a:r>
            <a:r>
              <a:rPr lang="cs-CZ" dirty="0" smtClean="0"/>
              <a:t>., obr. či jiných záznamů pořízených 3. os</a:t>
            </a:r>
          </a:p>
          <a:p>
            <a:pPr lvl="1"/>
            <a:r>
              <a:rPr lang="cs-CZ" dirty="0" smtClean="0"/>
              <a:t>šíření takových záznamů</a:t>
            </a:r>
          </a:p>
          <a:p>
            <a:pPr lvl="1"/>
            <a:r>
              <a:rPr lang="cs-CZ" dirty="0" smtClean="0"/>
              <a:t>písemnosti osobní povahy</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50</a:t>
            </a:fld>
            <a:endParaRPr lang="cs-CZ"/>
          </a:p>
        </p:txBody>
      </p:sp>
    </p:spTree>
    <p:extLst>
      <p:ext uri="{BB962C8B-B14F-4D97-AF65-F5344CB8AC3E}">
        <p14:creationId xmlns:p14="http://schemas.microsoft.com/office/powerpoint/2010/main" val="141275649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39341"/>
            <a:ext cx="8229600" cy="4525963"/>
          </a:xfrm>
        </p:spPr>
        <p:txBody>
          <a:bodyPr>
            <a:normAutofit fontScale="92500" lnSpcReduction="20000"/>
          </a:bodyPr>
          <a:lstStyle/>
          <a:p>
            <a:r>
              <a:rPr lang="cs-CZ" dirty="0" smtClean="0"/>
              <a:t>svolení k zásahu (§ 87)</a:t>
            </a:r>
          </a:p>
          <a:p>
            <a:pPr lvl="1"/>
            <a:r>
              <a:rPr lang="cs-CZ" dirty="0" smtClean="0"/>
              <a:t>lze odvolat, i když bylo na DU</a:t>
            </a:r>
          </a:p>
          <a:p>
            <a:pPr lvl="1"/>
            <a:r>
              <a:rPr lang="cs-CZ" dirty="0" smtClean="0"/>
              <a:t>nebyl-li k odvolání rozumný důvod, náhrada škody (x </a:t>
            </a:r>
            <a:r>
              <a:rPr lang="cs-CZ" dirty="0" err="1" smtClean="0"/>
              <a:t>nemaj</a:t>
            </a:r>
            <a:r>
              <a:rPr lang="cs-CZ" dirty="0" smtClean="0"/>
              <a:t>. újmy § 2894/2)</a:t>
            </a:r>
          </a:p>
          <a:p>
            <a:r>
              <a:rPr lang="cs-CZ" dirty="0" smtClean="0"/>
              <a:t>ex lege lze </a:t>
            </a:r>
            <a:r>
              <a:rPr lang="cs-CZ" dirty="0"/>
              <a:t>pořídit či použít</a:t>
            </a:r>
            <a:endParaRPr lang="cs-CZ" dirty="0" smtClean="0"/>
          </a:p>
          <a:p>
            <a:pPr lvl="1"/>
            <a:r>
              <a:rPr lang="cs-CZ" dirty="0" smtClean="0"/>
              <a:t>podobiznu, </a:t>
            </a:r>
            <a:r>
              <a:rPr lang="cs-CZ" dirty="0" err="1" smtClean="0"/>
              <a:t>zv</a:t>
            </a:r>
            <a:r>
              <a:rPr lang="cs-CZ" dirty="0" smtClean="0"/>
              <a:t>. či obr. záznam</a:t>
            </a:r>
          </a:p>
          <a:p>
            <a:pPr lvl="2"/>
            <a:r>
              <a:rPr lang="cs-CZ" dirty="0" smtClean="0"/>
              <a:t>k ochraně </a:t>
            </a:r>
            <a:r>
              <a:rPr lang="cs-CZ" dirty="0" err="1" smtClean="0"/>
              <a:t>pr</a:t>
            </a:r>
            <a:r>
              <a:rPr lang="cs-CZ" dirty="0" smtClean="0"/>
              <a:t>. nebo </a:t>
            </a:r>
            <a:r>
              <a:rPr lang="cs-CZ" dirty="0" err="1" smtClean="0"/>
              <a:t>pr</a:t>
            </a:r>
            <a:r>
              <a:rPr lang="cs-CZ" dirty="0" smtClean="0"/>
              <a:t>. chráněných zájmů 3. os</a:t>
            </a:r>
          </a:p>
          <a:p>
            <a:pPr lvl="1"/>
            <a:r>
              <a:rPr lang="cs-CZ" dirty="0" smtClean="0"/>
              <a:t>podobiznu, písemnost os. povahy, </a:t>
            </a:r>
            <a:r>
              <a:rPr lang="cs-CZ" dirty="0" err="1" smtClean="0"/>
              <a:t>zv</a:t>
            </a:r>
            <a:r>
              <a:rPr lang="cs-CZ" dirty="0" smtClean="0"/>
              <a:t>. či obr. záznam</a:t>
            </a:r>
          </a:p>
          <a:p>
            <a:pPr lvl="2"/>
            <a:r>
              <a:rPr lang="cs-CZ" dirty="0" smtClean="0"/>
              <a:t>na základě zákona k úřednímu účelu </a:t>
            </a:r>
          </a:p>
          <a:p>
            <a:pPr lvl="2"/>
            <a:r>
              <a:rPr lang="cs-CZ" dirty="0" smtClean="0"/>
              <a:t>při vystoupení v záležitosti veřejného zájmu</a:t>
            </a:r>
          </a:p>
          <a:p>
            <a:pPr lvl="1"/>
            <a:r>
              <a:rPr lang="cs-CZ" dirty="0" smtClean="0"/>
              <a:t>podobiznu, </a:t>
            </a:r>
            <a:r>
              <a:rPr lang="cs-CZ" dirty="0" err="1" smtClean="0"/>
              <a:t>zv</a:t>
            </a:r>
            <a:r>
              <a:rPr lang="cs-CZ" dirty="0" smtClean="0"/>
              <a:t>. či obr</a:t>
            </a:r>
            <a:r>
              <a:rPr lang="cs-CZ" dirty="0"/>
              <a:t>. </a:t>
            </a:r>
            <a:r>
              <a:rPr lang="cs-CZ" dirty="0" smtClean="0"/>
              <a:t>záznam</a:t>
            </a:r>
          </a:p>
          <a:p>
            <a:pPr lvl="2"/>
            <a:r>
              <a:rPr lang="cs-CZ" dirty="0" smtClean="0"/>
              <a:t>přiměřeným způsobem k vědeckému či uměleckému účelu</a:t>
            </a:r>
          </a:p>
          <a:p>
            <a:pPr lvl="2"/>
            <a:r>
              <a:rPr lang="cs-CZ" dirty="0" smtClean="0"/>
              <a:t>pro zpravodajství</a:t>
            </a:r>
          </a:p>
          <a:p>
            <a:pPr lvl="1"/>
            <a:r>
              <a:rPr lang="cs-CZ" dirty="0" smtClean="0"/>
              <a:t>obecný limit pro zákonná dovolení</a:t>
            </a:r>
          </a:p>
          <a:p>
            <a:pPr lvl="2"/>
            <a:r>
              <a:rPr lang="cs-CZ" dirty="0" smtClean="0"/>
              <a:t>nelze nepřiměřeným způsobem v rozporu s oprávněnými zájmy člověka</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51</a:t>
            </a:fld>
            <a:endParaRPr lang="cs-CZ"/>
          </a:p>
        </p:txBody>
      </p:sp>
    </p:spTree>
    <p:extLst>
      <p:ext uri="{BB962C8B-B14F-4D97-AF65-F5344CB8AC3E}">
        <p14:creationId xmlns:p14="http://schemas.microsoft.com/office/powerpoint/2010/main" val="1203498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k otázce stříhání</a:t>
            </a:r>
          </a:p>
          <a:p>
            <a:pPr lvl="1"/>
            <a:r>
              <a:rPr lang="cs-CZ" dirty="0" smtClean="0"/>
              <a:t>srov. § 91, 93, 94, 96 a § 112, který je speciální k § 493</a:t>
            </a:r>
          </a:p>
          <a:p>
            <a:pPr lvl="1"/>
            <a:r>
              <a:rPr lang="cs-CZ" dirty="0" smtClean="0"/>
              <a:t>„Obdobné </a:t>
            </a:r>
            <a:r>
              <a:rPr lang="cs-CZ" dirty="0"/>
              <a:t>má platit i o tom, co vyjde z lidského těla; není to např. možné svévolně opatřit jmenovkou dotčené osoby</a:t>
            </a:r>
            <a:r>
              <a:rPr lang="cs-CZ" dirty="0" smtClean="0"/>
              <a:t>.“ ADZ 112</a:t>
            </a:r>
          </a:p>
          <a:p>
            <a:r>
              <a:rPr lang="cs-CZ" dirty="0" smtClean="0"/>
              <a:t>lidské ostatky(§ 92)</a:t>
            </a:r>
          </a:p>
          <a:p>
            <a:pPr lvl="1"/>
            <a:r>
              <a:rPr lang="cs-CZ" smtClean="0"/>
              <a:t>TČ </a:t>
            </a:r>
            <a:r>
              <a:rPr lang="cs-CZ" dirty="0" smtClean="0"/>
              <a:t>hanobení lidských ostatků (§ 359 TZ)</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52</a:t>
            </a:fld>
            <a:endParaRPr lang="cs-CZ"/>
          </a:p>
        </p:txBody>
      </p:sp>
    </p:spTree>
    <p:extLst>
      <p:ext uri="{BB962C8B-B14F-4D97-AF65-F5344CB8AC3E}">
        <p14:creationId xmlns:p14="http://schemas.microsoft.com/office/powerpoint/2010/main" val="60072123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Právnické osoby</a:t>
            </a:r>
            <a:endParaRPr lang="cs-CZ" dirty="0"/>
          </a:p>
        </p:txBody>
      </p:sp>
      <p:sp>
        <p:nvSpPr>
          <p:cNvPr id="3" name="Zástupný symbol pro obsah 2"/>
          <p:cNvSpPr>
            <a:spLocks noGrp="1"/>
          </p:cNvSpPr>
          <p:nvPr>
            <p:ph idx="1"/>
          </p:nvPr>
        </p:nvSpPr>
        <p:spPr/>
        <p:txBody>
          <a:bodyPr>
            <a:normAutofit/>
          </a:bodyPr>
          <a:lstStyle/>
          <a:p>
            <a:r>
              <a:rPr lang="cs-CZ" i="1" dirty="0"/>
              <a:t>„Právnické osoby si vytvářejí lidé jako nástroje  podrobující se vůli člověka a sloužící jeho zájmům.“</a:t>
            </a:r>
            <a:r>
              <a:rPr lang="cs-CZ" dirty="0"/>
              <a:t> </a:t>
            </a:r>
            <a:r>
              <a:rPr lang="cs-CZ" dirty="0" smtClean="0"/>
              <a:t>ADZ</a:t>
            </a:r>
            <a:endParaRPr lang="cs-CZ" dirty="0"/>
          </a:p>
          <a:p>
            <a:pPr>
              <a:lnSpc>
                <a:spcPct val="80000"/>
              </a:lnSpc>
              <a:defRPr/>
            </a:pPr>
            <a:r>
              <a:rPr lang="cs-CZ" dirty="0"/>
              <a:t>teorie PO</a:t>
            </a:r>
          </a:p>
          <a:p>
            <a:pPr lvl="1">
              <a:lnSpc>
                <a:spcPct val="80000"/>
              </a:lnSpc>
              <a:defRPr/>
            </a:pPr>
            <a:r>
              <a:rPr lang="cs-CZ" dirty="0"/>
              <a:t>fikce (skutečně existují </a:t>
            </a:r>
            <a:r>
              <a:rPr lang="cs-CZ" dirty="0" smtClean="0"/>
              <a:t>jen </a:t>
            </a:r>
            <a:r>
              <a:rPr lang="cs-CZ" dirty="0"/>
              <a:t>FO, PO jsou uměle vytvořeny právem)</a:t>
            </a:r>
          </a:p>
          <a:p>
            <a:pPr lvl="1">
              <a:lnSpc>
                <a:spcPct val="80000"/>
              </a:lnSpc>
              <a:defRPr/>
            </a:pPr>
            <a:r>
              <a:rPr lang="cs-CZ" dirty="0"/>
              <a:t>reality (PO skutečně existují a právo jejich existenci bere na vědomí)</a:t>
            </a:r>
          </a:p>
          <a:p>
            <a:pPr lvl="1">
              <a:lnSpc>
                <a:spcPct val="80000"/>
              </a:lnSpc>
              <a:defRPr/>
            </a:pPr>
            <a:r>
              <a:rPr lang="cs-CZ" dirty="0"/>
              <a:t>podstatných náležitostí (jestliže má podle zákona schopnost mít </a:t>
            </a:r>
            <a:r>
              <a:rPr lang="cs-CZ" dirty="0" err="1"/>
              <a:t>Pr</a:t>
            </a:r>
            <a:r>
              <a:rPr lang="en-US" dirty="0"/>
              <a:t>&amp;</a:t>
            </a:r>
            <a:r>
              <a:rPr lang="de-AT" dirty="0" err="1"/>
              <a:t>Pov</a:t>
            </a:r>
            <a:r>
              <a:rPr lang="de-AT" dirty="0"/>
              <a:t>, </a:t>
            </a:r>
            <a:r>
              <a:rPr lang="cs-CZ"/>
              <a:t>případně </a:t>
            </a:r>
            <a:r>
              <a:rPr lang="cs-CZ" smtClean="0"/>
              <a:t>právně jednat, </a:t>
            </a:r>
            <a:r>
              <a:rPr lang="cs-CZ" dirty="0"/>
              <a:t>je to PO)</a:t>
            </a:r>
          </a:p>
          <a:p>
            <a:pPr lvl="1">
              <a:lnSpc>
                <a:spcPct val="80000"/>
              </a:lnSpc>
              <a:defRPr/>
            </a:pPr>
            <a:r>
              <a:rPr lang="cs-CZ" dirty="0"/>
              <a:t>negativní („PO je prostě subjekt od FO odlišný</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53</a:t>
            </a:fld>
            <a:endParaRPr lang="cs-CZ"/>
          </a:p>
        </p:txBody>
      </p:sp>
    </p:spTree>
    <p:extLst>
      <p:ext uri="{BB962C8B-B14F-4D97-AF65-F5344CB8AC3E}">
        <p14:creationId xmlns:p14="http://schemas.microsoft.com/office/powerpoint/2010/main" val="240380330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Může PO mít vlastní vůli</a:t>
            </a:r>
            <a:r>
              <a:rPr lang="cs-CZ" dirty="0" smtClean="0"/>
              <a:t>?</a:t>
            </a:r>
            <a:endParaRPr lang="cs-CZ" dirty="0"/>
          </a:p>
        </p:txBody>
      </p:sp>
      <p:sp>
        <p:nvSpPr>
          <p:cNvPr id="3" name="Zástupný symbol pro obsah 2"/>
          <p:cNvSpPr>
            <a:spLocks noGrp="1"/>
          </p:cNvSpPr>
          <p:nvPr>
            <p:ph idx="1"/>
          </p:nvPr>
        </p:nvSpPr>
        <p:spPr/>
        <p:txBody>
          <a:bodyPr>
            <a:normAutofit fontScale="92500" lnSpcReduction="10000"/>
          </a:bodyPr>
          <a:lstStyle/>
          <a:p>
            <a:pPr>
              <a:lnSpc>
                <a:spcPct val="80000"/>
              </a:lnSpc>
              <a:defRPr/>
            </a:pPr>
            <a:r>
              <a:rPr lang="cs-CZ" dirty="0" smtClean="0"/>
              <a:t>Právní norma:</a:t>
            </a:r>
          </a:p>
          <a:p>
            <a:pPr lvl="1">
              <a:lnSpc>
                <a:spcPct val="80000"/>
              </a:lnSpc>
              <a:defRPr/>
            </a:pPr>
            <a:r>
              <a:rPr lang="cs-CZ" dirty="0" smtClean="0"/>
              <a:t>Tomu, kdo úmyslně sníží vážnost jiného výrokem, který nemá oporu ve skutečnosti, kat jazyk o polovinu tupým pilníkem na nehty zkrátí.</a:t>
            </a:r>
          </a:p>
          <a:p>
            <a:pPr>
              <a:lnSpc>
                <a:spcPct val="80000"/>
              </a:lnSpc>
              <a:defRPr/>
            </a:pPr>
            <a:r>
              <a:rPr lang="cs-CZ" dirty="0" smtClean="0"/>
              <a:t>Situace: Prof. K. po kritice </a:t>
            </a:r>
            <a:r>
              <a:rPr lang="cs-CZ" dirty="0" err="1" smtClean="0"/>
              <a:t>NOZu</a:t>
            </a:r>
            <a:r>
              <a:rPr lang="cs-CZ" dirty="0" smtClean="0"/>
              <a:t> ze strany M. prohlásil, že M. </a:t>
            </a:r>
            <a:r>
              <a:rPr lang="cs-CZ" dirty="0" err="1" smtClean="0"/>
              <a:t>NOZu</a:t>
            </a:r>
            <a:r>
              <a:rPr lang="cs-CZ" dirty="0" smtClean="0"/>
              <a:t> nemůže rozumět, protože jej ani nečetl.</a:t>
            </a:r>
          </a:p>
          <a:p>
            <a:pPr>
              <a:lnSpc>
                <a:spcPct val="80000"/>
              </a:lnSpc>
              <a:defRPr/>
            </a:pPr>
            <a:r>
              <a:rPr lang="cs-CZ" dirty="0" smtClean="0"/>
              <a:t>Jaké </a:t>
            </a:r>
            <a:r>
              <a:rPr lang="cs-CZ" dirty="0"/>
              <a:t>tři podmínky musí být naplněny, aby </a:t>
            </a:r>
            <a:r>
              <a:rPr lang="cs-CZ" dirty="0" smtClean="0"/>
              <a:t>prof. K. ztratil </a:t>
            </a:r>
            <a:r>
              <a:rPr lang="cs-CZ" dirty="0"/>
              <a:t>nejméně polovinu své výřečnosti?</a:t>
            </a:r>
          </a:p>
          <a:p>
            <a:pPr lvl="1">
              <a:lnSpc>
                <a:spcPct val="80000"/>
              </a:lnSpc>
              <a:defRPr/>
            </a:pPr>
            <a:r>
              <a:rPr lang="cs-CZ" dirty="0"/>
              <a:t>úmysl</a:t>
            </a:r>
          </a:p>
          <a:p>
            <a:pPr lvl="1">
              <a:lnSpc>
                <a:spcPct val="80000"/>
              </a:lnSpc>
              <a:defRPr/>
            </a:pPr>
            <a:r>
              <a:rPr lang="cs-CZ" dirty="0"/>
              <a:t>difamující výrok</a:t>
            </a:r>
          </a:p>
          <a:p>
            <a:pPr lvl="1">
              <a:lnSpc>
                <a:spcPct val="80000"/>
              </a:lnSpc>
              <a:defRPr/>
            </a:pPr>
            <a:r>
              <a:rPr lang="cs-CZ" dirty="0"/>
              <a:t>nepravdivé skutkové tvrzení</a:t>
            </a:r>
          </a:p>
          <a:p>
            <a:pPr>
              <a:lnSpc>
                <a:spcPct val="80000"/>
              </a:lnSpc>
              <a:defRPr/>
            </a:pPr>
            <a:r>
              <a:rPr lang="cs-CZ" dirty="0"/>
              <a:t>O věci bude rozhodovat tříčlenný soudní senát, přičemž</a:t>
            </a:r>
          </a:p>
          <a:p>
            <a:pPr lvl="1">
              <a:lnSpc>
                <a:spcPct val="80000"/>
              </a:lnSpc>
              <a:defRPr/>
            </a:pPr>
            <a:r>
              <a:rPr lang="cs-CZ" dirty="0"/>
              <a:t>soudce č. 1 neshledal úmysl, ale další znaky považuje za splněné</a:t>
            </a:r>
          </a:p>
          <a:p>
            <a:pPr lvl="1">
              <a:lnSpc>
                <a:spcPct val="80000"/>
              </a:lnSpc>
              <a:defRPr/>
            </a:pPr>
            <a:r>
              <a:rPr lang="cs-CZ" dirty="0"/>
              <a:t>soudce č. 2 neshledal difamující povahu výroku, ale…</a:t>
            </a:r>
          </a:p>
          <a:p>
            <a:pPr lvl="1">
              <a:lnSpc>
                <a:spcPct val="80000"/>
              </a:lnSpc>
              <a:defRPr/>
            </a:pPr>
            <a:r>
              <a:rPr lang="cs-CZ" dirty="0"/>
              <a:t>soudce č. 3 neshledal výrok nepravdivý, ale…</a:t>
            </a:r>
          </a:p>
          <a:p>
            <a:pPr>
              <a:lnSpc>
                <a:spcPct val="80000"/>
              </a:lnSpc>
              <a:defRPr/>
            </a:pPr>
            <a:r>
              <a:rPr lang="cs-CZ" dirty="0"/>
              <a:t>Přijde prof. </a:t>
            </a:r>
            <a:r>
              <a:rPr lang="cs-CZ" dirty="0" smtClean="0"/>
              <a:t>K. </a:t>
            </a:r>
            <a:r>
              <a:rPr lang="cs-CZ" dirty="0"/>
              <a:t>o část svých jazykových schopností? Bude </a:t>
            </a:r>
            <a:r>
              <a:rPr lang="cs-CZ" dirty="0" smtClean="0"/>
              <a:t>rozhodnutí </a:t>
            </a:r>
            <a:r>
              <a:rPr lang="cs-CZ" dirty="0"/>
              <a:t>záviset na způsobu hlasování?</a:t>
            </a:r>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54</a:t>
            </a:fld>
            <a:endParaRPr lang="cs-CZ"/>
          </a:p>
        </p:txBody>
      </p:sp>
    </p:spTree>
    <p:extLst>
      <p:ext uri="{BB962C8B-B14F-4D97-AF65-F5344CB8AC3E}">
        <p14:creationId xmlns:p14="http://schemas.microsoft.com/office/powerpoint/2010/main" val="410596570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55</a:t>
            </a:fld>
            <a:endParaRPr lang="cs-CZ"/>
          </a:p>
        </p:txBody>
      </p:sp>
      <p:graphicFrame>
        <p:nvGraphicFramePr>
          <p:cNvPr id="7" name="Zástupný symbol pro obsah 6"/>
          <p:cNvGraphicFramePr>
            <a:graphicFrameLocks noGrp="1"/>
          </p:cNvGraphicFramePr>
          <p:nvPr>
            <p:ph idx="1"/>
            <p:extLst>
              <p:ext uri="{D42A27DB-BD31-4B8C-83A1-F6EECF244321}">
                <p14:modId xmlns:p14="http://schemas.microsoft.com/office/powerpoint/2010/main" val="2044909034"/>
              </p:ext>
            </p:extLst>
          </p:nvPr>
        </p:nvGraphicFramePr>
        <p:xfrm>
          <a:off x="457200" y="1600200"/>
          <a:ext cx="8229600" cy="4566484"/>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913021">
                <a:tc>
                  <a:txBody>
                    <a:bodyPr/>
                    <a:lstStyle/>
                    <a:p>
                      <a:endParaRPr lang="cs-CZ" dirty="0"/>
                    </a:p>
                  </a:txBody>
                  <a:tcPr/>
                </a:tc>
                <a:tc>
                  <a:txBody>
                    <a:bodyPr/>
                    <a:lstStyle/>
                    <a:p>
                      <a:pPr algn="ctr"/>
                      <a:r>
                        <a:rPr lang="cs-CZ" dirty="0" smtClean="0"/>
                        <a:t>Soudce</a:t>
                      </a:r>
                      <a:r>
                        <a:rPr lang="cs-CZ" baseline="0" dirty="0" smtClean="0"/>
                        <a:t> č. 1</a:t>
                      </a:r>
                      <a:endParaRPr lang="cs-CZ" dirty="0"/>
                    </a:p>
                  </a:txBody>
                  <a:tcPr anchor="b"/>
                </a:tc>
                <a:tc>
                  <a:txBody>
                    <a:bodyPr/>
                    <a:lstStyle/>
                    <a:p>
                      <a:pPr algn="ctr"/>
                      <a:r>
                        <a:rPr lang="cs-CZ" dirty="0" smtClean="0"/>
                        <a:t>Soudce č. 2</a:t>
                      </a:r>
                      <a:endParaRPr lang="cs-CZ" dirty="0"/>
                    </a:p>
                  </a:txBody>
                  <a:tcPr anchor="b"/>
                </a:tc>
                <a:tc>
                  <a:txBody>
                    <a:bodyPr/>
                    <a:lstStyle/>
                    <a:p>
                      <a:pPr algn="ctr"/>
                      <a:r>
                        <a:rPr lang="cs-CZ" dirty="0" smtClean="0"/>
                        <a:t>Soudce č. 3</a:t>
                      </a:r>
                      <a:endParaRPr lang="cs-CZ" dirty="0"/>
                    </a:p>
                  </a:txBody>
                  <a:tcPr anchor="b"/>
                </a:tc>
                <a:tc>
                  <a:txBody>
                    <a:bodyPr/>
                    <a:lstStyle/>
                    <a:p>
                      <a:pPr algn="ctr"/>
                      <a:r>
                        <a:rPr lang="cs-CZ" dirty="0" smtClean="0"/>
                        <a:t>Senát</a:t>
                      </a:r>
                      <a:endParaRPr lang="cs-CZ" dirty="0"/>
                    </a:p>
                  </a:txBody>
                  <a:tcPr anchor="b"/>
                </a:tc>
              </a:tr>
              <a:tr h="913021">
                <a:tc>
                  <a:txBody>
                    <a:bodyPr/>
                    <a:lstStyle/>
                    <a:p>
                      <a:pPr algn="ctr"/>
                      <a:r>
                        <a:rPr lang="cs-CZ" dirty="0" smtClean="0"/>
                        <a:t>Úmysl</a:t>
                      </a:r>
                      <a:endParaRPr lang="cs-CZ" dirty="0"/>
                    </a:p>
                  </a:txBody>
                  <a:tcPr anchor="ctr"/>
                </a:tc>
                <a:tc>
                  <a:txBody>
                    <a:bodyPr/>
                    <a:lstStyle/>
                    <a:p>
                      <a:pPr algn="ctr"/>
                      <a:r>
                        <a:rPr lang="cs-CZ" dirty="0" smtClean="0"/>
                        <a:t>Ne</a:t>
                      </a:r>
                      <a:endParaRPr lang="cs-CZ" dirty="0"/>
                    </a:p>
                  </a:txBody>
                  <a:tcPr anchor="ctr">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dirty="0" smtClean="0"/>
                        <a:t>Ano</a:t>
                      </a:r>
                    </a:p>
                  </a:txBody>
                  <a:tcPr anchor="ctr">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dirty="0" smtClean="0"/>
                        <a:t>Ano</a:t>
                      </a:r>
                    </a:p>
                  </a:txBody>
                  <a:tcPr anchor="ctr">
                    <a:solidFill>
                      <a:schemeClr val="accent2"/>
                    </a:solidFill>
                  </a:tcPr>
                </a:tc>
                <a:tc>
                  <a:txBody>
                    <a:bodyPr/>
                    <a:lstStyle/>
                    <a:p>
                      <a:pPr algn="ctr"/>
                      <a:r>
                        <a:rPr lang="cs-CZ" dirty="0" smtClean="0"/>
                        <a:t>Ano</a:t>
                      </a:r>
                      <a:endParaRPr lang="cs-CZ" dirty="0"/>
                    </a:p>
                  </a:txBody>
                  <a:tcPr anchor="ctr">
                    <a:solidFill>
                      <a:srgbClr val="FF0000"/>
                    </a:solidFill>
                  </a:tcPr>
                </a:tc>
              </a:tr>
              <a:tr h="913021">
                <a:tc>
                  <a:txBody>
                    <a:bodyPr/>
                    <a:lstStyle/>
                    <a:p>
                      <a:pPr algn="ctr"/>
                      <a:r>
                        <a:rPr lang="cs-CZ" dirty="0" smtClean="0"/>
                        <a:t>Difamující výrok</a:t>
                      </a:r>
                      <a:endParaRPr lang="cs-CZ" dirty="0"/>
                    </a:p>
                  </a:txBody>
                  <a:tcPr anchor="ctr"/>
                </a:tc>
                <a:tc>
                  <a:txBody>
                    <a:bodyPr/>
                    <a:lstStyle/>
                    <a:p>
                      <a:pPr algn="ctr"/>
                      <a:r>
                        <a:rPr lang="cs-CZ" dirty="0" smtClean="0"/>
                        <a:t>Ano</a:t>
                      </a:r>
                      <a:endParaRPr lang="cs-CZ" dirty="0"/>
                    </a:p>
                  </a:txBody>
                  <a:tcPr anchor="ctr">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dirty="0" smtClean="0"/>
                        <a:t>Ne</a:t>
                      </a:r>
                    </a:p>
                  </a:txBody>
                  <a:tcPr anchor="ctr">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dirty="0" smtClean="0"/>
                        <a:t>Ano</a:t>
                      </a:r>
                    </a:p>
                  </a:txBody>
                  <a:tcPr anchor="ctr">
                    <a:solidFill>
                      <a:schemeClr val="accent2"/>
                    </a:solidFill>
                  </a:tcPr>
                </a:tc>
                <a:tc>
                  <a:txBody>
                    <a:bodyPr/>
                    <a:lstStyle/>
                    <a:p>
                      <a:pPr algn="ctr"/>
                      <a:r>
                        <a:rPr lang="cs-CZ" dirty="0" smtClean="0"/>
                        <a:t>Ano</a:t>
                      </a:r>
                      <a:endParaRPr lang="cs-CZ" dirty="0"/>
                    </a:p>
                  </a:txBody>
                  <a:tcPr anchor="ctr">
                    <a:solidFill>
                      <a:srgbClr val="FF0000"/>
                    </a:solidFill>
                  </a:tcPr>
                </a:tc>
              </a:tr>
              <a:tr h="913021">
                <a:tc>
                  <a:txBody>
                    <a:bodyPr/>
                    <a:lstStyle/>
                    <a:p>
                      <a:pPr algn="ctr"/>
                      <a:r>
                        <a:rPr lang="cs-CZ" dirty="0" smtClean="0"/>
                        <a:t>Nepravdivé skutkové tvrzení</a:t>
                      </a:r>
                      <a:endParaRPr lang="cs-CZ"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dirty="0" smtClean="0"/>
                        <a:t>Ano</a:t>
                      </a:r>
                    </a:p>
                  </a:txBody>
                  <a:tcPr anchor="ctr">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dirty="0" smtClean="0"/>
                        <a:t>Ano</a:t>
                      </a:r>
                    </a:p>
                  </a:txBody>
                  <a:tcPr anchor="ctr">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dirty="0" smtClean="0"/>
                        <a:t>Ne</a:t>
                      </a:r>
                    </a:p>
                  </a:txBody>
                  <a:tcPr anchor="ctr">
                    <a:solidFill>
                      <a:schemeClr val="accent2"/>
                    </a:solidFill>
                  </a:tcPr>
                </a:tc>
                <a:tc>
                  <a:txBody>
                    <a:bodyPr/>
                    <a:lstStyle/>
                    <a:p>
                      <a:pPr algn="ctr"/>
                      <a:r>
                        <a:rPr lang="cs-CZ" dirty="0" smtClean="0"/>
                        <a:t>Ano</a:t>
                      </a:r>
                      <a:endParaRPr lang="cs-CZ" dirty="0"/>
                    </a:p>
                  </a:txBody>
                  <a:tcPr anchor="ctr">
                    <a:solidFill>
                      <a:srgbClr val="FF0000"/>
                    </a:solidFill>
                  </a:tcPr>
                </a:tc>
              </a:tr>
              <a:tr h="913021">
                <a:tc>
                  <a:txBody>
                    <a:bodyPr/>
                    <a:lstStyle/>
                    <a:p>
                      <a:pPr algn="ctr"/>
                      <a:r>
                        <a:rPr lang="cs-CZ" dirty="0" smtClean="0"/>
                        <a:t>Výsledek</a:t>
                      </a:r>
                      <a:endParaRPr lang="cs-CZ" dirty="0"/>
                    </a:p>
                  </a:txBody>
                  <a:tcPr anchor="ctr"/>
                </a:tc>
                <a:tc>
                  <a:txBody>
                    <a:bodyPr/>
                    <a:lstStyle/>
                    <a:p>
                      <a:pPr algn="ctr"/>
                      <a:r>
                        <a:rPr lang="cs-CZ" dirty="0" smtClean="0"/>
                        <a:t>Nevinen</a:t>
                      </a:r>
                      <a:endParaRPr lang="cs-CZ" dirty="0"/>
                    </a:p>
                  </a:txBody>
                  <a:tcPr anchor="ctr">
                    <a:solidFill>
                      <a:schemeClr val="accent2"/>
                    </a:solidFill>
                  </a:tcPr>
                </a:tc>
                <a:tc>
                  <a:txBody>
                    <a:bodyPr/>
                    <a:lstStyle/>
                    <a:p>
                      <a:pPr algn="ctr"/>
                      <a:r>
                        <a:rPr lang="cs-CZ" dirty="0" smtClean="0"/>
                        <a:t>Nevinen</a:t>
                      </a:r>
                      <a:endParaRPr lang="cs-CZ" dirty="0"/>
                    </a:p>
                  </a:txBody>
                  <a:tcPr anchor="ctr">
                    <a:solidFill>
                      <a:schemeClr val="accent2"/>
                    </a:solidFill>
                  </a:tcPr>
                </a:tc>
                <a:tc>
                  <a:txBody>
                    <a:bodyPr/>
                    <a:lstStyle/>
                    <a:p>
                      <a:pPr algn="ctr"/>
                      <a:r>
                        <a:rPr lang="cs-CZ" dirty="0" smtClean="0"/>
                        <a:t>Nevinen</a:t>
                      </a:r>
                      <a:endParaRPr lang="cs-CZ" dirty="0"/>
                    </a:p>
                  </a:txBody>
                  <a:tcPr anchor="ctr">
                    <a:solidFill>
                      <a:schemeClr val="accent2"/>
                    </a:solidFill>
                  </a:tcPr>
                </a:tc>
                <a:tc>
                  <a:txBody>
                    <a:bodyPr/>
                    <a:lstStyle/>
                    <a:p>
                      <a:pPr algn="ctr"/>
                      <a:r>
                        <a:rPr lang="cs-CZ" dirty="0" smtClean="0"/>
                        <a:t>Vinen</a:t>
                      </a:r>
                      <a:endParaRPr lang="cs-CZ" dirty="0"/>
                    </a:p>
                  </a:txBody>
                  <a:tcPr anchor="ctr">
                    <a:solidFill>
                      <a:srgbClr val="FF0000"/>
                    </a:solidFill>
                  </a:tcPr>
                </a:tc>
              </a:tr>
            </a:tbl>
          </a:graphicData>
        </a:graphic>
      </p:graphicFrame>
    </p:spTree>
    <p:extLst>
      <p:ext uri="{BB962C8B-B14F-4D97-AF65-F5344CB8AC3E}">
        <p14:creationId xmlns:p14="http://schemas.microsoft.com/office/powerpoint/2010/main" val="244711408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Právnické osoby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PO </a:t>
            </a:r>
            <a:r>
              <a:rPr lang="cs-CZ" dirty="0"/>
              <a:t>je umělý </a:t>
            </a:r>
            <a:r>
              <a:rPr lang="cs-CZ" dirty="0" smtClean="0"/>
              <a:t>organizační útvar, </a:t>
            </a:r>
            <a:r>
              <a:rPr lang="cs-CZ" dirty="0"/>
              <a:t>jemuž právo dalo právní osobnost </a:t>
            </a:r>
            <a:r>
              <a:rPr lang="cs-CZ" dirty="0" smtClean="0"/>
              <a:t>(teorie fikce) a jehož </a:t>
            </a:r>
            <a:r>
              <a:rPr lang="cs-CZ" dirty="0"/>
              <a:t>důvodem je majetkové </a:t>
            </a:r>
            <a:r>
              <a:rPr lang="cs-CZ" dirty="0" smtClean="0"/>
              <a:t>právo</a:t>
            </a:r>
          </a:p>
          <a:p>
            <a:pPr lvl="1"/>
            <a:r>
              <a:rPr lang="cs-CZ" dirty="0" smtClean="0"/>
              <a:t>zákon výslovně stanoví, že jde o PO</a:t>
            </a:r>
          </a:p>
          <a:p>
            <a:pPr lvl="1"/>
            <a:r>
              <a:rPr lang="cs-CZ" dirty="0" smtClean="0"/>
              <a:t>uzná (dle ADZ 77 právní osobnost jinak bez pochyby zřejmá)</a:t>
            </a:r>
          </a:p>
          <a:p>
            <a:pPr lvl="1"/>
            <a:r>
              <a:rPr lang="cs-CZ" dirty="0" smtClean="0"/>
              <a:t>SDEU 81/87 (</a:t>
            </a:r>
            <a:r>
              <a:rPr lang="cs-CZ" dirty="0" err="1" smtClean="0"/>
              <a:t>Daily</a:t>
            </a:r>
            <a:r>
              <a:rPr lang="cs-CZ" dirty="0" smtClean="0"/>
              <a:t> Mail) z 27. 9. 1988 bod 19: „…</a:t>
            </a:r>
            <a:r>
              <a:rPr lang="en-US" dirty="0" smtClean="0"/>
              <a:t>unlike </a:t>
            </a:r>
            <a:r>
              <a:rPr lang="en-US" dirty="0"/>
              <a:t>natural persons, companies are creatures of the law and, in the present state of Community law, creatures of national law . They exist only by virtue of the varying national legislation which determines their incorporation and functioning . </a:t>
            </a:r>
            <a:r>
              <a:rPr lang="cs-CZ" dirty="0" smtClean="0"/>
              <a:t>“</a:t>
            </a:r>
          </a:p>
          <a:p>
            <a:r>
              <a:rPr lang="cs-CZ" dirty="0" smtClean="0"/>
              <a:t>lidé a PO si nejsou rovny, jejich rovnost se nefinguje</a:t>
            </a:r>
          </a:p>
          <a:p>
            <a:pPr lvl="1"/>
            <a:r>
              <a:rPr lang="cs-CZ" dirty="0" smtClean="0"/>
              <a:t>PO nemá přirozené právo na vlastní právní osobnost </a:t>
            </a:r>
          </a:p>
          <a:p>
            <a:pPr lvl="1"/>
            <a:r>
              <a:rPr lang="cs-CZ" dirty="0" smtClean="0"/>
              <a:t>nezpůsobilost být </a:t>
            </a:r>
            <a:r>
              <a:rPr lang="cs-CZ" dirty="0" err="1" smtClean="0"/>
              <a:t>sml</a:t>
            </a:r>
            <a:r>
              <a:rPr lang="cs-CZ" dirty="0" smtClean="0"/>
              <a:t>. stranou (nájem obydlí, výměnek, důchod, …)</a:t>
            </a:r>
          </a:p>
          <a:p>
            <a:r>
              <a:rPr lang="cs-CZ" dirty="0" smtClean="0"/>
              <a:t>úprava PO v NOZ subsidiární pro všechny PO</a:t>
            </a:r>
          </a:p>
          <a:p>
            <a:r>
              <a:rPr lang="cs-CZ" dirty="0" smtClean="0"/>
              <a:t>právnické osoby veřejného práva (§ 20/2; včetně VŠ)</a:t>
            </a:r>
          </a:p>
          <a:p>
            <a:pPr lvl="1"/>
            <a:r>
              <a:rPr lang="cs-CZ" dirty="0" smtClean="0"/>
              <a:t>subsidiarita NOZ, je-li to slučitelné s povahou PO veřejného práva</a:t>
            </a:r>
          </a:p>
          <a:p>
            <a:pPr lvl="1"/>
            <a:r>
              <a:rPr lang="cs-CZ" smtClean="0"/>
              <a:t>k přeměnám § 184</a:t>
            </a:r>
            <a:endParaRPr lang="cs-CZ" dirty="0" smtClean="0"/>
          </a:p>
          <a:p>
            <a:r>
              <a:rPr lang="cs-CZ" dirty="0" smtClean="0"/>
              <a:t>obecné ne doktríně ultra </a:t>
            </a:r>
            <a:r>
              <a:rPr lang="cs-CZ" dirty="0" err="1" smtClean="0"/>
              <a:t>vires</a:t>
            </a:r>
            <a:r>
              <a:rPr lang="cs-CZ" dirty="0" smtClean="0"/>
              <a:t> (§ 20 V2)</a:t>
            </a:r>
          </a:p>
          <a:p>
            <a:pPr lvl="1"/>
            <a:r>
              <a:rPr lang="cs-CZ" dirty="0" smtClean="0"/>
              <a:t>x </a:t>
            </a:r>
            <a:r>
              <a:rPr lang="cs-CZ" dirty="0" err="1" smtClean="0"/>
              <a:t>spec</a:t>
            </a:r>
            <a:r>
              <a:rPr lang="cs-CZ" dirty="0" smtClean="0"/>
              <a:t>. PO (VŠ, nadace, penzijní fondy, …)</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56</a:t>
            </a:fld>
            <a:endParaRPr lang="cs-CZ"/>
          </a:p>
        </p:txBody>
      </p:sp>
    </p:spTree>
    <p:extLst>
      <p:ext uri="{BB962C8B-B14F-4D97-AF65-F5344CB8AC3E}">
        <p14:creationId xmlns:p14="http://schemas.microsoft.com/office/powerpoint/2010/main" val="269313269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Veřejné rejstříky PO</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ustavení – vznik – zrušení – (likvidace) – zánik</a:t>
            </a:r>
          </a:p>
          <a:p>
            <a:r>
              <a:rPr lang="cs-CZ" dirty="0" smtClean="0"/>
              <a:t>právní osobnost PO (§ 118)</a:t>
            </a:r>
          </a:p>
          <a:p>
            <a:pPr lvl="1"/>
            <a:r>
              <a:rPr lang="cs-CZ" dirty="0" smtClean="0"/>
              <a:t>od vzniku do zániku</a:t>
            </a:r>
          </a:p>
          <a:p>
            <a:r>
              <a:rPr lang="cs-CZ" dirty="0" smtClean="0"/>
              <a:t>PO nemají svéprávnost (F. Korbel, Dědič)</a:t>
            </a:r>
          </a:p>
          <a:p>
            <a:r>
              <a:rPr lang="cs-CZ" dirty="0" smtClean="0"/>
              <a:t>záznamy o majetkových poměrech (§ 119)</a:t>
            </a:r>
          </a:p>
          <a:p>
            <a:r>
              <a:rPr lang="cs-CZ" dirty="0" smtClean="0"/>
              <a:t>veřejné rejstříky (§ 120)</a:t>
            </a:r>
          </a:p>
          <a:p>
            <a:pPr lvl="1"/>
            <a:r>
              <a:rPr lang="cs-CZ" dirty="0" smtClean="0"/>
              <a:t>o každé PO min.</a:t>
            </a:r>
          </a:p>
          <a:p>
            <a:pPr lvl="2"/>
            <a:r>
              <a:rPr lang="cs-CZ" dirty="0" smtClean="0"/>
              <a:t>den</a:t>
            </a:r>
          </a:p>
          <a:p>
            <a:pPr lvl="3"/>
            <a:r>
              <a:rPr lang="cs-CZ" dirty="0" smtClean="0"/>
              <a:t>vzniku</a:t>
            </a:r>
          </a:p>
          <a:p>
            <a:pPr lvl="3"/>
            <a:r>
              <a:rPr lang="cs-CZ" dirty="0" smtClean="0"/>
              <a:t>zrušení s uvedením právního důvodu</a:t>
            </a:r>
          </a:p>
          <a:p>
            <a:pPr lvl="3"/>
            <a:r>
              <a:rPr lang="cs-CZ" dirty="0" smtClean="0"/>
              <a:t>zániku</a:t>
            </a:r>
          </a:p>
          <a:p>
            <a:pPr lvl="2"/>
            <a:r>
              <a:rPr lang="cs-CZ" dirty="0" smtClean="0"/>
              <a:t>název (který je jejím jménem (§ 132))</a:t>
            </a:r>
          </a:p>
          <a:p>
            <a:pPr lvl="2"/>
            <a:r>
              <a:rPr lang="cs-CZ" dirty="0" smtClean="0"/>
              <a:t>adresa sídla (plná § 136/2)</a:t>
            </a:r>
          </a:p>
          <a:p>
            <a:pPr lvl="2"/>
            <a:r>
              <a:rPr lang="cs-CZ" dirty="0" smtClean="0"/>
              <a:t>předmět činnosti</a:t>
            </a:r>
          </a:p>
          <a:p>
            <a:pPr lvl="2"/>
            <a:r>
              <a:rPr lang="cs-CZ" dirty="0" smtClean="0"/>
              <a:t>o členů statutárního orgánu</a:t>
            </a:r>
          </a:p>
          <a:p>
            <a:pPr lvl="3"/>
            <a:r>
              <a:rPr lang="cs-CZ" dirty="0"/>
              <a:t>jméno, adresa bydliště nebo </a:t>
            </a:r>
            <a:r>
              <a:rPr lang="cs-CZ" dirty="0" smtClean="0"/>
              <a:t>sídla</a:t>
            </a:r>
          </a:p>
          <a:p>
            <a:pPr lvl="3"/>
            <a:r>
              <a:rPr lang="cs-CZ" dirty="0" smtClean="0"/>
              <a:t>den vzniku a zániku </a:t>
            </a:r>
            <a:r>
              <a:rPr lang="cs-CZ" dirty="0" err="1" smtClean="0"/>
              <a:t>fce</a:t>
            </a:r>
            <a:endParaRPr lang="cs-CZ" dirty="0" smtClean="0"/>
          </a:p>
          <a:p>
            <a:pPr lvl="2"/>
            <a:r>
              <a:rPr lang="cs-CZ" dirty="0" smtClean="0"/>
              <a:t>způsob, jakým statutární orgán PO zastupuje</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57</a:t>
            </a:fld>
            <a:endParaRPr lang="cs-CZ"/>
          </a:p>
        </p:txBody>
      </p:sp>
    </p:spTree>
    <p:extLst>
      <p:ext uri="{BB962C8B-B14F-4D97-AF65-F5344CB8AC3E}">
        <p14:creationId xmlns:p14="http://schemas.microsoft.com/office/powerpoint/2010/main" val="61434954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dirty="0" smtClean="0"/>
              <a:t>publicita VR</a:t>
            </a:r>
          </a:p>
          <a:p>
            <a:pPr lvl="1"/>
            <a:r>
              <a:rPr lang="cs-CZ" dirty="0" smtClean="0"/>
              <a:t>jsou veřejně přístupné a každý do nich a z nich může …(formální </a:t>
            </a:r>
            <a:r>
              <a:rPr lang="cs-CZ" dirty="0"/>
              <a:t>publicita </a:t>
            </a:r>
            <a:r>
              <a:rPr lang="cs-CZ" dirty="0" smtClean="0"/>
              <a:t>§ 120)</a:t>
            </a:r>
          </a:p>
          <a:p>
            <a:pPr lvl="1"/>
            <a:r>
              <a:rPr lang="cs-CZ" dirty="0" smtClean="0"/>
              <a:t>materiální publicita VR (§ 121)</a:t>
            </a:r>
          </a:p>
          <a:p>
            <a:pPr lvl="2"/>
            <a:r>
              <a:rPr lang="cs-CZ" dirty="0" smtClean="0"/>
              <a:t>proti tomu, kdo PJ důvěřujíc údaji zapsanému ve VR, nemůže „zapsaný“ namítnout, že zápis neodpovídá skutečnosti</a:t>
            </a:r>
          </a:p>
          <a:p>
            <a:pPr lvl="2"/>
            <a:r>
              <a:rPr lang="cs-CZ" dirty="0" smtClean="0"/>
              <a:t>po 15 dnech od zveřejnění nelze tvrdit, že jsem o zveřejnění </a:t>
            </a:r>
            <a:r>
              <a:rPr lang="cs-CZ" u="sng" dirty="0" smtClean="0"/>
              <a:t>nemohl</a:t>
            </a:r>
            <a:r>
              <a:rPr lang="cs-CZ" dirty="0" smtClean="0"/>
              <a:t> vědět (srov. § 4/2)</a:t>
            </a:r>
          </a:p>
          <a:p>
            <a:pPr lvl="2"/>
            <a:r>
              <a:rPr lang="cs-CZ" dirty="0" smtClean="0"/>
              <a:t>neodpovídá-li zveřejnění údaj zapsanému</a:t>
            </a:r>
          </a:p>
          <a:p>
            <a:pPr lvl="3"/>
            <a:r>
              <a:rPr lang="cs-CZ" dirty="0" smtClean="0"/>
              <a:t>nemůže se „zapsaný“ dovolat zveřejněného údaje</a:t>
            </a:r>
          </a:p>
          <a:p>
            <a:pPr lvl="3"/>
            <a:r>
              <a:rPr lang="cs-CZ" dirty="0" smtClean="0"/>
              <a:t>byl-li však 3. os. zapsaný údaj znám, může namítat, že zveřejněný zapsanému neodpovídal</a:t>
            </a:r>
          </a:p>
          <a:p>
            <a:pPr lvl="2"/>
            <a:r>
              <a:rPr lang="cs-CZ" dirty="0" smtClean="0"/>
              <a:t>dále srov. § 162</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58</a:t>
            </a:fld>
            <a:endParaRPr lang="cs-CZ"/>
          </a:p>
        </p:txBody>
      </p:sp>
    </p:spTree>
    <p:extLst>
      <p:ext uri="{BB962C8B-B14F-4D97-AF65-F5344CB8AC3E}">
        <p14:creationId xmlns:p14="http://schemas.microsoft.com/office/powerpoint/2010/main" val="265666893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Ustavení a vznik PO</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ustavení PO (§ 122)</a:t>
            </a:r>
          </a:p>
          <a:p>
            <a:pPr lvl="1"/>
            <a:r>
              <a:rPr lang="cs-CZ" dirty="0" smtClean="0"/>
              <a:t>založením zakladatelským PJ (§ 123)</a:t>
            </a:r>
          </a:p>
          <a:p>
            <a:pPr lvl="2"/>
            <a:r>
              <a:rPr lang="cs-CZ" dirty="0" smtClean="0"/>
              <a:t>náležitosti (</a:t>
            </a:r>
            <a:r>
              <a:rPr lang="cs-CZ" dirty="0" err="1" smtClean="0"/>
              <a:t>spec</a:t>
            </a:r>
            <a:r>
              <a:rPr lang="cs-CZ" dirty="0" smtClean="0"/>
              <a:t>. stanovy spolku §218, zakládací listina nadace § 310 </a:t>
            </a:r>
            <a:r>
              <a:rPr lang="cs-CZ" dirty="0" err="1" smtClean="0"/>
              <a:t>an</a:t>
            </a:r>
            <a:r>
              <a:rPr lang="cs-CZ" dirty="0" smtClean="0"/>
              <a:t>., nadačního fondu §396)</a:t>
            </a:r>
          </a:p>
          <a:p>
            <a:pPr lvl="3"/>
            <a:r>
              <a:rPr lang="cs-CZ" dirty="0" smtClean="0"/>
              <a:t>název, sídlo, předmět činnosti, první členové SO</a:t>
            </a:r>
          </a:p>
          <a:p>
            <a:pPr lvl="3"/>
            <a:r>
              <a:rPr lang="cs-CZ" dirty="0" smtClean="0"/>
              <a:t>SO a jak se vytváří, není-li ex lege</a:t>
            </a:r>
          </a:p>
          <a:p>
            <a:pPr lvl="3"/>
            <a:r>
              <a:rPr lang="cs-CZ" dirty="0" smtClean="0"/>
              <a:t>písemná forma</a:t>
            </a:r>
          </a:p>
          <a:p>
            <a:pPr lvl="2"/>
            <a:r>
              <a:rPr lang="cs-CZ" dirty="0"/>
              <a:t>více zakladatelů (§ 125/1; smlouva)</a:t>
            </a:r>
          </a:p>
          <a:p>
            <a:pPr lvl="3"/>
            <a:r>
              <a:rPr lang="cs-CZ" dirty="0"/>
              <a:t>přijetí </a:t>
            </a:r>
            <a:r>
              <a:rPr lang="cs-CZ" dirty="0" smtClean="0"/>
              <a:t>stanov (→ spolek § 218)</a:t>
            </a:r>
            <a:endParaRPr lang="cs-CZ" dirty="0"/>
          </a:p>
          <a:p>
            <a:pPr lvl="3"/>
            <a:r>
              <a:rPr lang="cs-CZ" dirty="0" smtClean="0"/>
              <a:t>uzavření </a:t>
            </a:r>
            <a:r>
              <a:rPr lang="cs-CZ" u="sng" dirty="0"/>
              <a:t>jiné</a:t>
            </a:r>
            <a:r>
              <a:rPr lang="cs-CZ" dirty="0"/>
              <a:t> </a:t>
            </a:r>
            <a:r>
              <a:rPr lang="cs-CZ" dirty="0" smtClean="0"/>
              <a:t>smlouvy</a:t>
            </a:r>
          </a:p>
          <a:p>
            <a:pPr lvl="2"/>
            <a:r>
              <a:rPr lang="cs-CZ" dirty="0"/>
              <a:t>jeden </a:t>
            </a:r>
            <a:r>
              <a:rPr lang="cs-CZ" dirty="0" smtClean="0"/>
              <a:t>zakladatel (§ 125/2; PJ jedné os. v zakladatelské listině)</a:t>
            </a:r>
          </a:p>
          <a:p>
            <a:pPr lvl="3"/>
            <a:r>
              <a:rPr lang="cs-CZ" dirty="0" smtClean="0"/>
              <a:t>v případech stanovených zákonem</a:t>
            </a:r>
          </a:p>
          <a:p>
            <a:pPr lvl="3"/>
            <a:r>
              <a:rPr lang="cs-CZ" dirty="0" smtClean="0"/>
              <a:t>jednočlenné PO (§ 210/2, § 211)</a:t>
            </a:r>
          </a:p>
          <a:p>
            <a:pPr lvl="2"/>
            <a:r>
              <a:rPr lang="cs-CZ" dirty="0" smtClean="0"/>
              <a:t>vznik zápisem do VR (§ 126/1; registrační zásada)</a:t>
            </a:r>
          </a:p>
          <a:p>
            <a:pPr lvl="3"/>
            <a:r>
              <a:rPr lang="cs-CZ" dirty="0" smtClean="0"/>
              <a:t>OO a </a:t>
            </a:r>
            <a:r>
              <a:rPr lang="cs-CZ" dirty="0" err="1" smtClean="0"/>
              <a:t>Ozelů</a:t>
            </a:r>
            <a:r>
              <a:rPr lang="cs-CZ" dirty="0" smtClean="0"/>
              <a:t> § 3025/2 (evidenční </a:t>
            </a:r>
            <a:r>
              <a:rPr lang="cs-CZ" dirty="0" err="1" smtClean="0"/>
              <a:t>přincip</a:t>
            </a:r>
            <a:r>
              <a:rPr lang="cs-CZ" dirty="0"/>
              <a:t>)</a:t>
            </a:r>
            <a:endParaRPr lang="cs-CZ" dirty="0" smtClean="0"/>
          </a:p>
          <a:p>
            <a:pPr lvl="1"/>
            <a:r>
              <a:rPr lang="cs-CZ" dirty="0" smtClean="0"/>
              <a:t>zřízením zákonem</a:t>
            </a:r>
          </a:p>
          <a:p>
            <a:pPr lvl="2"/>
            <a:r>
              <a:rPr lang="cs-CZ" dirty="0" smtClean="0"/>
              <a:t>vznik účinností, NSJ (</a:t>
            </a:r>
            <a:r>
              <a:rPr lang="cs-CZ" dirty="0"/>
              <a:t>§ 126/2</a:t>
            </a:r>
            <a:r>
              <a:rPr lang="cs-CZ" dirty="0" smtClean="0"/>
              <a:t>)</a:t>
            </a:r>
          </a:p>
          <a:p>
            <a:pPr lvl="1"/>
            <a:r>
              <a:rPr lang="cs-CZ" dirty="0" smtClean="0"/>
              <a:t>zřízením rozhodnutím OVM</a:t>
            </a:r>
          </a:p>
          <a:p>
            <a:pPr lvl="2"/>
            <a:r>
              <a:rPr lang="cs-CZ" dirty="0" smtClean="0"/>
              <a:t>vznik patrně PM rozhodnutí, NSJ</a:t>
            </a:r>
          </a:p>
          <a:p>
            <a:pPr lvl="1"/>
            <a:r>
              <a:rPr lang="cs-CZ" dirty="0" smtClean="0"/>
              <a:t>jiným </a:t>
            </a:r>
            <a:r>
              <a:rPr lang="cs-CZ" dirty="0" err="1" smtClean="0"/>
              <a:t>zp</a:t>
            </a:r>
            <a:r>
              <a:rPr lang="cs-CZ" dirty="0" smtClean="0"/>
              <a:t>. stan. jiným právním předpisem</a:t>
            </a:r>
          </a:p>
          <a:p>
            <a:pPr lvl="2"/>
            <a:r>
              <a:rPr lang="cs-CZ" dirty="0" smtClean="0"/>
              <a:t>např. odštěpením (§ 179/1)</a:t>
            </a:r>
          </a:p>
          <a:p>
            <a:r>
              <a:rPr lang="cs-CZ" dirty="0" smtClean="0"/>
              <a:t>PDN ustavení na DN (§ 124)</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59</a:t>
            </a:fld>
            <a:endParaRPr lang="cs-CZ"/>
          </a:p>
        </p:txBody>
      </p:sp>
    </p:spTree>
    <p:extLst>
      <p:ext uri="{BB962C8B-B14F-4D97-AF65-F5344CB8AC3E}">
        <p14:creationId xmlns:p14="http://schemas.microsoft.com/office/powerpoint/2010/main" val="1343742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integrace </a:t>
            </a:r>
            <a:r>
              <a:rPr lang="cs-CZ" dirty="0"/>
              <a:t>soukromého práva</a:t>
            </a:r>
          </a:p>
          <a:p>
            <a:pPr lvl="1"/>
            <a:r>
              <a:rPr lang="cs-CZ" dirty="0" smtClean="0"/>
              <a:t>NOZ </a:t>
            </a:r>
            <a:r>
              <a:rPr lang="cs-CZ" dirty="0"/>
              <a:t>jako obecné právo soukromé (§ </a:t>
            </a:r>
            <a:r>
              <a:rPr lang="cs-CZ" dirty="0" smtClean="0"/>
              <a:t>9/2)</a:t>
            </a:r>
            <a:endParaRPr lang="cs-CZ" dirty="0"/>
          </a:p>
          <a:p>
            <a:pPr lvl="1"/>
            <a:r>
              <a:rPr lang="cs-CZ" dirty="0"/>
              <a:t>x </a:t>
            </a:r>
            <a:r>
              <a:rPr lang="cs-CZ" dirty="0" err="1" smtClean="0"/>
              <a:t>ZPr</a:t>
            </a:r>
            <a:r>
              <a:rPr lang="cs-CZ" dirty="0" smtClean="0"/>
              <a:t> </a:t>
            </a:r>
            <a:r>
              <a:rPr lang="cs-CZ" dirty="0"/>
              <a:t>(</a:t>
            </a:r>
            <a:r>
              <a:rPr lang="cs-CZ" dirty="0" err="1"/>
              <a:t>z.č</a:t>
            </a:r>
            <a:r>
              <a:rPr lang="cs-CZ" dirty="0"/>
              <a:t>. 262/2006 Sb.); </a:t>
            </a:r>
            <a:r>
              <a:rPr lang="en-US" dirty="0" err="1"/>
              <a:t>srov</a:t>
            </a:r>
            <a:r>
              <a:rPr lang="en-US" dirty="0"/>
              <a:t>. </a:t>
            </a:r>
            <a:r>
              <a:rPr lang="cs-CZ" dirty="0"/>
              <a:t>§ 34 a 35 </a:t>
            </a:r>
            <a:r>
              <a:rPr lang="en-US" dirty="0"/>
              <a:t>&amp; </a:t>
            </a:r>
            <a:r>
              <a:rPr lang="cs-CZ" dirty="0"/>
              <a:t>§ </a:t>
            </a:r>
            <a:r>
              <a:rPr lang="cs-CZ" dirty="0" smtClean="0"/>
              <a:t>2401</a:t>
            </a:r>
            <a:endParaRPr lang="cs-CZ" dirty="0"/>
          </a:p>
          <a:p>
            <a:pPr lvl="1"/>
            <a:r>
              <a:rPr lang="cs-CZ" dirty="0"/>
              <a:t>x </a:t>
            </a:r>
            <a:r>
              <a:rPr lang="cs-CZ" dirty="0" err="1"/>
              <a:t>reg</a:t>
            </a:r>
            <a:r>
              <a:rPr lang="cs-CZ" dirty="0"/>
              <a:t>. partnerství (</a:t>
            </a:r>
            <a:r>
              <a:rPr lang="cs-CZ" dirty="0" err="1"/>
              <a:t>z.č</a:t>
            </a:r>
            <a:r>
              <a:rPr lang="cs-CZ" dirty="0"/>
              <a:t>. 115/2006 Sb.); srov. § 9/1 a § </a:t>
            </a:r>
            <a:r>
              <a:rPr lang="cs-CZ" dirty="0" smtClean="0"/>
              <a:t>3020</a:t>
            </a:r>
            <a:endParaRPr lang="cs-CZ" dirty="0"/>
          </a:p>
          <a:p>
            <a:r>
              <a:rPr lang="cs-CZ" dirty="0"/>
              <a:t>konvenční pojetí</a:t>
            </a:r>
          </a:p>
          <a:p>
            <a:pPr lvl="1"/>
            <a:r>
              <a:rPr lang="cs-CZ" dirty="0"/>
              <a:t>návrat zpět </a:t>
            </a:r>
            <a:r>
              <a:rPr lang="cs-CZ" dirty="0" smtClean="0"/>
              <a:t>(VN OZ1937</a:t>
            </a:r>
            <a:r>
              <a:rPr lang="cs-CZ" dirty="0"/>
              <a:t>), pohled jinam → cesta vpřed (?)</a:t>
            </a:r>
          </a:p>
          <a:p>
            <a:r>
              <a:rPr lang="cs-CZ" dirty="0"/>
              <a:t>diskontinuita vůči soc. </a:t>
            </a:r>
            <a:r>
              <a:rPr lang="cs-CZ" dirty="0" smtClean="0"/>
              <a:t>právu (OZ 1950</a:t>
            </a:r>
            <a:r>
              <a:rPr lang="cs-CZ" dirty="0"/>
              <a:t>, </a:t>
            </a:r>
            <a:r>
              <a:rPr lang="cs-CZ" dirty="0" smtClean="0"/>
              <a:t>OZ 1964</a:t>
            </a:r>
            <a:r>
              <a:rPr lang="cs-CZ" dirty="0"/>
              <a:t>)</a:t>
            </a:r>
          </a:p>
          <a:p>
            <a:r>
              <a:rPr lang="cs-CZ" dirty="0"/>
              <a:t>antropocentrismus</a:t>
            </a:r>
          </a:p>
          <a:p>
            <a:pPr lvl="1"/>
            <a:r>
              <a:rPr lang="cs-CZ" dirty="0"/>
              <a:t>přirozenoprávní koncepce (§ 3/1, § </a:t>
            </a:r>
            <a:r>
              <a:rPr lang="cs-CZ" dirty="0" smtClean="0"/>
              <a:t>19/1)</a:t>
            </a:r>
            <a:endParaRPr lang="cs-CZ" dirty="0"/>
          </a:p>
          <a:p>
            <a:pPr lvl="1"/>
            <a:r>
              <a:rPr lang="cs-CZ" dirty="0"/>
              <a:t>člověk a jeho zájmy jako priorita (§ </a:t>
            </a:r>
            <a:r>
              <a:rPr lang="cs-CZ" dirty="0" smtClean="0"/>
              <a:t>3/1)</a:t>
            </a:r>
            <a:endParaRPr lang="cs-CZ" dirty="0"/>
          </a:p>
          <a:p>
            <a:pPr lvl="2"/>
            <a:r>
              <a:rPr lang="cs-CZ" dirty="0"/>
              <a:t>„…myšlenkové ukotvení je v respektu k osobnosti člověka jako svobodného individua způsobilého žít podle svého a rozhodovat o svých soukromých záležitostech samostatně.“ ADZ s. 49</a:t>
            </a:r>
          </a:p>
          <a:p>
            <a:pPr lvl="1"/>
            <a:r>
              <a:rPr lang="cs-CZ" dirty="0"/>
              <a:t>lidé a PO si nejsou </a:t>
            </a:r>
            <a:r>
              <a:rPr lang="cs-CZ" dirty="0" smtClean="0"/>
              <a:t>rovny</a:t>
            </a:r>
            <a:endParaRPr lang="en-US"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solidFill>
                  <a:srgbClr val="575F6D"/>
                </a:solidFill>
              </a:rPr>
              <a:pPr/>
              <a:t>6</a:t>
            </a:fld>
            <a:endParaRPr lang="cs-CZ">
              <a:solidFill>
                <a:srgbClr val="575F6D"/>
              </a:solidFill>
            </a:endParaRPr>
          </a:p>
        </p:txBody>
      </p:sp>
    </p:spTree>
    <p:extLst>
      <p:ext uri="{BB962C8B-B14F-4D97-AF65-F5344CB8AC3E}">
        <p14:creationId xmlns:p14="http://schemas.microsoft.com/office/powerpoint/2010/main" val="356937021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Jednání před vznikem</a:t>
            </a:r>
            <a:endParaRPr lang="cs-CZ" dirty="0"/>
          </a:p>
        </p:txBody>
      </p:sp>
      <p:sp>
        <p:nvSpPr>
          <p:cNvPr id="3" name="Zástupný symbol pro obsah 2"/>
          <p:cNvSpPr>
            <a:spLocks noGrp="1"/>
          </p:cNvSpPr>
          <p:nvPr>
            <p:ph idx="1"/>
          </p:nvPr>
        </p:nvSpPr>
        <p:spPr/>
        <p:txBody>
          <a:bodyPr/>
          <a:lstStyle/>
          <a:p>
            <a:r>
              <a:rPr lang="cs-CZ" dirty="0" smtClean="0"/>
              <a:t>za PO lze jednat jejím jménem před jejím vznikem (§ 127)</a:t>
            </a:r>
          </a:p>
          <a:p>
            <a:pPr lvl="1"/>
            <a:r>
              <a:rPr lang="cs-CZ" dirty="0" smtClean="0"/>
              <a:t>i před jejím založením</a:t>
            </a:r>
          </a:p>
          <a:p>
            <a:pPr lvl="1"/>
            <a:r>
              <a:rPr lang="cs-CZ" dirty="0" smtClean="0"/>
              <a:t>kdo tak PJ, je zavázán sám (</a:t>
            </a:r>
            <a:r>
              <a:rPr lang="cs-CZ" u="sng" dirty="0" smtClean="0"/>
              <a:t>dispozitivní; </a:t>
            </a:r>
            <a:r>
              <a:rPr lang="cs-CZ" dirty="0" smtClean="0"/>
              <a:t>více, solidarita)</a:t>
            </a:r>
          </a:p>
          <a:p>
            <a:pPr lvl="2"/>
            <a:r>
              <a:rPr lang="cs-CZ" dirty="0" smtClean="0"/>
              <a:t>viz čl. </a:t>
            </a:r>
            <a:r>
              <a:rPr lang="cs-CZ" dirty="0"/>
              <a:t>8 směrnice </a:t>
            </a:r>
            <a:r>
              <a:rPr lang="cs-CZ" dirty="0" smtClean="0"/>
              <a:t>2009/101/ES a § 1/2?</a:t>
            </a:r>
          </a:p>
          <a:p>
            <a:pPr lvl="1"/>
            <a:r>
              <a:rPr lang="cs-CZ" dirty="0" smtClean="0"/>
              <a:t>do 3 měsíců od vzniku může PO převzít</a:t>
            </a:r>
          </a:p>
          <a:p>
            <a:pPr lvl="2"/>
            <a:r>
              <a:rPr lang="cs-CZ" dirty="0" smtClean="0"/>
              <a:t>PDN oprávněna a zavázána od počátku (ex </a:t>
            </a:r>
            <a:r>
              <a:rPr lang="cs-CZ" dirty="0" err="1" smtClean="0"/>
              <a:t>tunc</a:t>
            </a:r>
            <a:r>
              <a:rPr lang="cs-CZ" dirty="0" smtClean="0"/>
              <a:t>)</a:t>
            </a:r>
          </a:p>
          <a:p>
            <a:pPr lvl="2"/>
            <a:r>
              <a:rPr lang="cs-CZ" dirty="0" smtClean="0"/>
              <a:t>dá vědět dalším zúčastněným</a:t>
            </a:r>
          </a:p>
          <a:p>
            <a:r>
              <a:rPr lang="cs-CZ" dirty="0" smtClean="0"/>
              <a:t>neplatnost PO → likvidace (§ 128-131)</a:t>
            </a:r>
          </a:p>
          <a:p>
            <a:pPr lvl="1"/>
            <a:r>
              <a:rPr lang="cs-CZ" dirty="0" smtClean="0"/>
              <a:t>§ 128 retroaktivní (§ 3044)</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60</a:t>
            </a:fld>
            <a:endParaRPr lang="cs-CZ"/>
          </a:p>
        </p:txBody>
      </p:sp>
    </p:spTree>
    <p:extLst>
      <p:ext uri="{BB962C8B-B14F-4D97-AF65-F5344CB8AC3E}">
        <p14:creationId xmlns:p14="http://schemas.microsoft.com/office/powerpoint/2010/main" val="220870989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Název PO</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Jménem PO je její název (§ 132/1)</a:t>
            </a:r>
          </a:p>
          <a:p>
            <a:pPr lvl="1"/>
            <a:r>
              <a:rPr lang="cs-CZ" dirty="0" err="1" smtClean="0"/>
              <a:t>distinktivita</a:t>
            </a:r>
            <a:endParaRPr lang="cs-CZ" dirty="0" smtClean="0"/>
          </a:p>
          <a:p>
            <a:pPr lvl="1"/>
            <a:r>
              <a:rPr lang="cs-CZ" dirty="0" smtClean="0"/>
              <a:t>neklamavost </a:t>
            </a:r>
          </a:p>
          <a:p>
            <a:pPr lvl="2"/>
            <a:r>
              <a:rPr lang="cs-CZ" dirty="0" smtClean="0"/>
              <a:t>u podnikatelů srov. § 422, § 424</a:t>
            </a:r>
          </a:p>
          <a:p>
            <a:pPr lvl="1"/>
            <a:r>
              <a:rPr lang="cs-CZ" dirty="0" smtClean="0"/>
              <a:t>obsahuje označení </a:t>
            </a:r>
            <a:r>
              <a:rPr lang="cs-CZ" dirty="0" err="1" smtClean="0"/>
              <a:t>pr</a:t>
            </a:r>
            <a:r>
              <a:rPr lang="cs-CZ" dirty="0" smtClean="0"/>
              <a:t>. formy</a:t>
            </a:r>
          </a:p>
          <a:p>
            <a:pPr lvl="1"/>
            <a:r>
              <a:rPr lang="cs-CZ" dirty="0" smtClean="0"/>
              <a:t>jméno člověka, k němuž má PO zvl. vztah (§ 133; x klamavost)</a:t>
            </a:r>
          </a:p>
          <a:p>
            <a:pPr lvl="2"/>
            <a:r>
              <a:rPr lang="cs-CZ" dirty="0" smtClean="0"/>
              <a:t>živého jen s jeho souhlasem</a:t>
            </a:r>
          </a:p>
          <a:p>
            <a:pPr lvl="2"/>
            <a:r>
              <a:rPr lang="cs-CZ" dirty="0" smtClean="0"/>
              <a:t>mrtvého se souhlasem manžela, x zletilého potomka, x předka</a:t>
            </a:r>
          </a:p>
          <a:p>
            <a:pPr lvl="2"/>
            <a:r>
              <a:rPr lang="cs-CZ" dirty="0" smtClean="0"/>
              <a:t>odvolání souhlasu v obchodní firmě § 428 (</a:t>
            </a:r>
            <a:r>
              <a:rPr lang="cs-CZ" dirty="0" err="1" smtClean="0"/>
              <a:t>spec</a:t>
            </a:r>
            <a:r>
              <a:rPr lang="cs-CZ" dirty="0" smtClean="0"/>
              <a:t>. </a:t>
            </a:r>
            <a:r>
              <a:rPr lang="cs-CZ" smtClean="0"/>
              <a:t>k § 133/3)</a:t>
            </a:r>
            <a:endParaRPr lang="cs-CZ" dirty="0" smtClean="0"/>
          </a:p>
          <a:p>
            <a:pPr lvl="1"/>
            <a:r>
              <a:rPr lang="cs-CZ" dirty="0" smtClean="0"/>
              <a:t>příznačný prvek názvu jiné PO, odůvodňuje-li to jejich </a:t>
            </a:r>
            <a:r>
              <a:rPr lang="cs-CZ" dirty="0" err="1" smtClean="0"/>
              <a:t>vzáj</a:t>
            </a:r>
            <a:r>
              <a:rPr lang="cs-CZ" dirty="0" smtClean="0"/>
              <a:t>. vztah (§ 134)</a:t>
            </a:r>
          </a:p>
          <a:p>
            <a:pPr lvl="2"/>
            <a:r>
              <a:rPr lang="cs-CZ" dirty="0" smtClean="0"/>
              <a:t>u </a:t>
            </a:r>
            <a:r>
              <a:rPr lang="cs-CZ" dirty="0"/>
              <a:t>podnikatelů i § </a:t>
            </a:r>
            <a:r>
              <a:rPr lang="cs-CZ" dirty="0" smtClean="0"/>
              <a:t>426</a:t>
            </a:r>
          </a:p>
          <a:p>
            <a:r>
              <a:rPr lang="cs-CZ" dirty="0" smtClean="0"/>
              <a:t>ochrana názvu PO (§ 135)</a:t>
            </a:r>
          </a:p>
          <a:p>
            <a:pPr lvl="1"/>
            <a:r>
              <a:rPr lang="cs-CZ" dirty="0" smtClean="0"/>
              <a:t>NOZ chrání pověst, nejen dobrou</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61</a:t>
            </a:fld>
            <a:endParaRPr lang="cs-CZ"/>
          </a:p>
        </p:txBody>
      </p:sp>
    </p:spTree>
    <p:extLst>
      <p:ext uri="{BB962C8B-B14F-4D97-AF65-F5344CB8AC3E}">
        <p14:creationId xmlns:p14="http://schemas.microsoft.com/office/powerpoint/2010/main" val="29026786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Sídlo PO</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při ustavení se určí sídlo (§ 136/1)</a:t>
            </a:r>
          </a:p>
          <a:p>
            <a:pPr lvl="1"/>
            <a:r>
              <a:rPr lang="cs-CZ" dirty="0" smtClean="0"/>
              <a:t>i při jiném způsobu ustavení než založením (srov. § 123)</a:t>
            </a:r>
          </a:p>
          <a:p>
            <a:pPr lvl="1"/>
            <a:r>
              <a:rPr lang="cs-CZ" dirty="0" smtClean="0"/>
              <a:t>může být v bytě, nenaruší-li to klid a pořádek v domě</a:t>
            </a:r>
          </a:p>
          <a:p>
            <a:r>
              <a:rPr lang="cs-CZ" dirty="0" smtClean="0"/>
              <a:t>v zakladatelském PJ PO zapisovaná do VR postačuje uvést jen obec, kde je sídlo PO (§ 136/2)</a:t>
            </a:r>
          </a:p>
          <a:p>
            <a:pPr lvl="1"/>
            <a:r>
              <a:rPr lang="cs-CZ" dirty="0" smtClean="0"/>
              <a:t>do VR plnou adresu sídla (adresa je označení sídla)</a:t>
            </a:r>
          </a:p>
          <a:p>
            <a:r>
              <a:rPr lang="cs-CZ" dirty="0" smtClean="0"/>
              <a:t>rozpor zapsaného  a skutečného sídla</a:t>
            </a:r>
          </a:p>
          <a:p>
            <a:pPr lvl="1"/>
            <a:r>
              <a:rPr lang="cs-CZ" dirty="0" smtClean="0"/>
              <a:t>každý se může dovolat skutečného sídla </a:t>
            </a:r>
            <a:r>
              <a:rPr lang="cs-CZ" dirty="0"/>
              <a:t> (§ </a:t>
            </a:r>
            <a:r>
              <a:rPr lang="cs-CZ" dirty="0" smtClean="0"/>
              <a:t>137/1)</a:t>
            </a:r>
          </a:p>
          <a:p>
            <a:pPr lvl="1"/>
            <a:r>
              <a:rPr lang="cs-CZ" dirty="0" smtClean="0"/>
              <a:t>materiální publicita sídla zapsaného (§ 137/2; srov. obecný 121/2)</a:t>
            </a:r>
          </a:p>
          <a:p>
            <a:pPr lvl="1"/>
            <a:r>
              <a:rPr lang="cs-CZ" dirty="0" smtClean="0"/>
              <a:t>u podnikatelů srov. § 429/2</a:t>
            </a:r>
          </a:p>
          <a:p>
            <a:r>
              <a:rPr lang="cs-CZ" dirty="0" smtClean="0"/>
              <a:t>přemístění sídla do/z zahraničí</a:t>
            </a:r>
            <a:r>
              <a:rPr lang="cs-CZ" dirty="0"/>
              <a:t> </a:t>
            </a:r>
            <a:r>
              <a:rPr lang="cs-CZ" dirty="0" smtClean="0"/>
              <a:t>(§ 138 </a:t>
            </a:r>
            <a:r>
              <a:rPr lang="cs-CZ" dirty="0" err="1" smtClean="0"/>
              <a:t>an</a:t>
            </a:r>
            <a:r>
              <a:rPr lang="cs-CZ" dirty="0" smtClean="0"/>
              <a:t>.)</a:t>
            </a:r>
          </a:p>
          <a:p>
            <a:r>
              <a:rPr lang="cs-CZ" dirty="0" smtClean="0"/>
              <a:t>u podnikatelů viz § 429; sídlo má i podnikatel FO</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62</a:t>
            </a:fld>
            <a:endParaRPr lang="cs-CZ"/>
          </a:p>
        </p:txBody>
      </p:sp>
    </p:spTree>
    <p:extLst>
      <p:ext uri="{BB962C8B-B14F-4D97-AF65-F5344CB8AC3E}">
        <p14:creationId xmlns:p14="http://schemas.microsoft.com/office/powerpoint/2010/main" val="148797293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Účel PO</a:t>
            </a:r>
            <a:endParaRPr lang="cs-CZ" dirty="0"/>
          </a:p>
        </p:txBody>
      </p:sp>
      <p:sp>
        <p:nvSpPr>
          <p:cNvPr id="3" name="Zástupný symbol pro obsah 2"/>
          <p:cNvSpPr>
            <a:spLocks noGrp="1"/>
          </p:cNvSpPr>
          <p:nvPr>
            <p:ph idx="1"/>
          </p:nvPr>
        </p:nvSpPr>
        <p:spPr/>
        <p:txBody>
          <a:bodyPr>
            <a:normAutofit/>
          </a:bodyPr>
          <a:lstStyle/>
          <a:p>
            <a:r>
              <a:rPr lang="cs-CZ" dirty="0" smtClean="0"/>
              <a:t>veřejný (§ 20/2) či soukromý (včetně podnikání); § 144</a:t>
            </a:r>
          </a:p>
          <a:p>
            <a:pPr lvl="1"/>
            <a:r>
              <a:rPr lang="cs-CZ" dirty="0" smtClean="0"/>
              <a:t>podle hlavní činnosti</a:t>
            </a:r>
          </a:p>
          <a:p>
            <a:r>
              <a:rPr lang="cs-CZ" dirty="0" smtClean="0"/>
              <a:t>zákaz PO</a:t>
            </a:r>
          </a:p>
          <a:p>
            <a:pPr lvl="1"/>
            <a:r>
              <a:rPr lang="cs-CZ" dirty="0" smtClean="0"/>
              <a:t>jejíchž účelem je</a:t>
            </a:r>
          </a:p>
          <a:p>
            <a:pPr lvl="2"/>
            <a:r>
              <a:rPr lang="cs-CZ" dirty="0" smtClean="0"/>
              <a:t>porušení práva</a:t>
            </a:r>
          </a:p>
          <a:p>
            <a:pPr lvl="2"/>
            <a:r>
              <a:rPr lang="cs-CZ" dirty="0" smtClean="0"/>
              <a:t>dosažení cíle nezákonným způsobem</a:t>
            </a:r>
          </a:p>
          <a:p>
            <a:pPr lvl="2"/>
            <a:r>
              <a:rPr lang="cs-CZ" dirty="0" smtClean="0"/>
              <a:t>zejména…</a:t>
            </a:r>
          </a:p>
          <a:p>
            <a:pPr lvl="1"/>
            <a:r>
              <a:rPr lang="cs-CZ" dirty="0" smtClean="0"/>
              <a:t>ozbrojených nebo s ozbrojenými složkami</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63</a:t>
            </a:fld>
            <a:endParaRPr lang="cs-CZ"/>
          </a:p>
        </p:txBody>
      </p:sp>
    </p:spTree>
    <p:extLst>
      <p:ext uri="{BB962C8B-B14F-4D97-AF65-F5344CB8AC3E}">
        <p14:creationId xmlns:p14="http://schemas.microsoft.com/office/powerpoint/2010/main" val="211048573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Veřejná prospěšnost</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PO (§ 20) bez ohledu na právní formu </a:t>
            </a:r>
          </a:p>
          <a:p>
            <a:r>
              <a:rPr lang="cs-CZ" dirty="0" smtClean="0"/>
              <a:t>veřejně prospěšná PO (§ 146 </a:t>
            </a:r>
            <a:r>
              <a:rPr lang="cs-CZ" dirty="0" err="1" smtClean="0"/>
              <a:t>an</a:t>
            </a:r>
            <a:r>
              <a:rPr lang="cs-CZ" dirty="0" smtClean="0"/>
              <a:t>.; § 231; § 272; § 324 </a:t>
            </a:r>
            <a:r>
              <a:rPr lang="cs-CZ" smtClean="0"/>
              <a:t>ZPr)</a:t>
            </a:r>
            <a:endParaRPr lang="cs-CZ" dirty="0" smtClean="0"/>
          </a:p>
          <a:p>
            <a:pPr lvl="1"/>
            <a:r>
              <a:rPr lang="cs-CZ" dirty="0" smtClean="0"/>
              <a:t>poslání (tj. vlastnost trvalé či dlouhodobá)</a:t>
            </a:r>
          </a:p>
          <a:p>
            <a:pPr lvl="2"/>
            <a:r>
              <a:rPr lang="cs-CZ" dirty="0" smtClean="0"/>
              <a:t>přispívat vlastní činností (aktivně) k dosahování obecného blaha</a:t>
            </a:r>
          </a:p>
          <a:p>
            <a:pPr lvl="2"/>
            <a:r>
              <a:rPr lang="cs-CZ" dirty="0" smtClean="0"/>
              <a:t>v souladu se zakladatelským PJ (§ 122)</a:t>
            </a:r>
          </a:p>
          <a:p>
            <a:pPr lvl="3"/>
            <a:r>
              <a:rPr lang="cs-CZ" dirty="0" smtClean="0"/>
              <a:t>x ne PO ustavené jinak</a:t>
            </a:r>
          </a:p>
          <a:p>
            <a:pPr lvl="1"/>
            <a:r>
              <a:rPr lang="cs-CZ" dirty="0" smtClean="0"/>
              <a:t>na rozhodování PO mají podstatný vliv jen bezúhonné osoby</a:t>
            </a:r>
          </a:p>
          <a:p>
            <a:pPr lvl="2"/>
            <a:r>
              <a:rPr lang="cs-CZ" dirty="0" smtClean="0"/>
              <a:t>podstatný vliv (§ 71 ZOK?)</a:t>
            </a:r>
          </a:p>
          <a:p>
            <a:pPr lvl="1"/>
            <a:r>
              <a:rPr lang="cs-CZ" dirty="0" smtClean="0"/>
              <a:t>nabyla majetek z poctivých zdrojů</a:t>
            </a:r>
          </a:p>
          <a:p>
            <a:pPr lvl="1"/>
            <a:r>
              <a:rPr lang="cs-CZ" dirty="0" smtClean="0"/>
              <a:t>své jmění (včetně zisku) využívá</a:t>
            </a:r>
          </a:p>
          <a:p>
            <a:pPr lvl="2"/>
            <a:r>
              <a:rPr lang="cs-CZ" dirty="0" smtClean="0"/>
              <a:t>hospodárně (§ 159)</a:t>
            </a:r>
          </a:p>
          <a:p>
            <a:pPr lvl="2"/>
            <a:r>
              <a:rPr lang="cs-CZ" dirty="0" smtClean="0"/>
              <a:t>k veřejně prospěšnému účelu (srov. i § 1449)</a:t>
            </a:r>
          </a:p>
          <a:p>
            <a:pPr lvl="1"/>
            <a:r>
              <a:rPr lang="cs-CZ" dirty="0" smtClean="0"/>
              <a:t>→ </a:t>
            </a:r>
            <a:r>
              <a:rPr lang="cs-CZ" dirty="0" err="1" smtClean="0"/>
              <a:t>exkl</a:t>
            </a:r>
            <a:r>
              <a:rPr lang="cs-CZ" dirty="0" smtClean="0"/>
              <a:t>. </a:t>
            </a:r>
            <a:r>
              <a:rPr lang="cs-CZ" dirty="0" err="1" smtClean="0"/>
              <a:t>pr</a:t>
            </a:r>
            <a:r>
              <a:rPr lang="cs-CZ" dirty="0" smtClean="0"/>
              <a:t>. na zápis statusu VP do VR (§ 147)</a:t>
            </a:r>
          </a:p>
          <a:p>
            <a:pPr lvl="2"/>
            <a:r>
              <a:rPr lang="cs-CZ" dirty="0" smtClean="0"/>
              <a:t>→ je-li zapsán, </a:t>
            </a:r>
            <a:r>
              <a:rPr lang="cs-CZ" dirty="0" err="1" smtClean="0"/>
              <a:t>pr</a:t>
            </a:r>
            <a:r>
              <a:rPr lang="cs-CZ" dirty="0" smtClean="0"/>
              <a:t>. uvést v názvu (§ 150)</a:t>
            </a:r>
          </a:p>
          <a:p>
            <a:r>
              <a:rPr lang="cs-CZ" dirty="0" smtClean="0"/>
              <a:t>veřejně prospěšná PO x PO, jejíž SVP byl zapsán do VR</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64</a:t>
            </a:fld>
            <a:endParaRPr lang="cs-CZ"/>
          </a:p>
        </p:txBody>
      </p:sp>
    </p:spTree>
    <p:extLst>
      <p:ext uri="{BB962C8B-B14F-4D97-AF65-F5344CB8AC3E}">
        <p14:creationId xmlns:p14="http://schemas.microsoft.com/office/powerpoint/2010/main" val="406338271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Orgány PO</a:t>
            </a:r>
            <a:endParaRPr lang="cs-CZ" dirty="0"/>
          </a:p>
        </p:txBody>
      </p:sp>
      <p:sp>
        <p:nvSpPr>
          <p:cNvPr id="3" name="Zástupný symbol pro obsah 2"/>
          <p:cNvSpPr>
            <a:spLocks noGrp="1"/>
          </p:cNvSpPr>
          <p:nvPr>
            <p:ph idx="1"/>
          </p:nvPr>
        </p:nvSpPr>
        <p:spPr/>
        <p:txBody>
          <a:bodyPr>
            <a:normAutofit fontScale="85000" lnSpcReduction="20000"/>
          </a:bodyPr>
          <a:lstStyle/>
          <a:p>
            <a:r>
              <a:rPr lang="cs-CZ" u="sng" dirty="0" smtClean="0"/>
              <a:t>za</a:t>
            </a:r>
            <a:r>
              <a:rPr lang="cs-CZ" dirty="0" smtClean="0"/>
              <a:t> PO rozhodují a </a:t>
            </a:r>
            <a:r>
              <a:rPr lang="cs-CZ" u="sng" dirty="0" smtClean="0"/>
              <a:t>nahrazují</a:t>
            </a:r>
            <a:r>
              <a:rPr lang="cs-CZ" dirty="0" smtClean="0"/>
              <a:t> její vůli členové orgánů (§ 151)</a:t>
            </a:r>
          </a:p>
          <a:p>
            <a:pPr lvl="1"/>
            <a:r>
              <a:rPr lang="cs-CZ" dirty="0" smtClean="0"/>
              <a:t>PO žádnou vůli nemá (§ 146 - že by přeci?)</a:t>
            </a:r>
          </a:p>
          <a:p>
            <a:pPr lvl="1"/>
            <a:r>
              <a:rPr lang="cs-CZ" dirty="0" smtClean="0"/>
              <a:t>dobrá víra členů orgánu se přičítá PO</a:t>
            </a:r>
          </a:p>
          <a:p>
            <a:pPr lvl="2"/>
            <a:r>
              <a:rPr lang="cs-CZ" dirty="0" smtClean="0"/>
              <a:t>x ostatní zástupci dle § </a:t>
            </a:r>
            <a:r>
              <a:rPr lang="cs-CZ" dirty="0"/>
              <a:t>436/2; x u držby 992/2</a:t>
            </a:r>
            <a:endParaRPr lang="cs-CZ" dirty="0" smtClean="0"/>
          </a:p>
          <a:p>
            <a:r>
              <a:rPr lang="cs-CZ" dirty="0" smtClean="0"/>
              <a:t>druhy orgánů (§ 152/1)</a:t>
            </a:r>
          </a:p>
          <a:p>
            <a:pPr lvl="1"/>
            <a:r>
              <a:rPr lang="cs-CZ" dirty="0" smtClean="0"/>
              <a:t>o jednom členu (individuální)</a:t>
            </a:r>
          </a:p>
          <a:p>
            <a:pPr lvl="2"/>
            <a:r>
              <a:rPr lang="cs-CZ" dirty="0" smtClean="0"/>
              <a:t>i </a:t>
            </a:r>
            <a:r>
              <a:rPr lang="cs-CZ" dirty="0" err="1" smtClean="0"/>
              <a:t>ind</a:t>
            </a:r>
            <a:r>
              <a:rPr lang="cs-CZ" dirty="0" smtClean="0"/>
              <a:t>. </a:t>
            </a:r>
            <a:r>
              <a:rPr lang="cs-CZ" dirty="0" err="1" smtClean="0"/>
              <a:t>org</a:t>
            </a:r>
            <a:r>
              <a:rPr lang="cs-CZ" dirty="0" smtClean="0"/>
              <a:t>. má člena</a:t>
            </a:r>
          </a:p>
          <a:p>
            <a:pPr lvl="3"/>
            <a:r>
              <a:rPr lang="cs-CZ" dirty="0" smtClean="0"/>
              <a:t>→ „člen (voleného) orgánu PO“ namísto „orgán PO nebo jeho člen“</a:t>
            </a:r>
          </a:p>
          <a:p>
            <a:pPr lvl="1"/>
            <a:r>
              <a:rPr lang="cs-CZ" dirty="0" smtClean="0"/>
              <a:t>o více členech (kolektivní)</a:t>
            </a:r>
          </a:p>
          <a:p>
            <a:pPr lvl="2"/>
            <a:r>
              <a:rPr lang="cs-CZ" dirty="0" smtClean="0"/>
              <a:t> </a:t>
            </a:r>
            <a:r>
              <a:rPr lang="cs-CZ" dirty="0"/>
              <a:t>→ rozhoduje ve sboru (§ 156/1)</a:t>
            </a:r>
          </a:p>
          <a:p>
            <a:pPr lvl="3"/>
            <a:r>
              <a:rPr lang="cs-CZ" dirty="0"/>
              <a:t>usnášeníschopnost: většina všech </a:t>
            </a:r>
            <a:r>
              <a:rPr lang="cs-CZ" dirty="0" smtClean="0"/>
              <a:t>členů (i telekonference jako „jiná účast“)</a:t>
            </a:r>
            <a:endParaRPr lang="cs-CZ" dirty="0"/>
          </a:p>
          <a:p>
            <a:pPr lvl="3"/>
            <a:r>
              <a:rPr lang="cs-CZ" dirty="0"/>
              <a:t>pro přijetí rozhodnutí: většina hlasů </a:t>
            </a:r>
            <a:r>
              <a:rPr lang="cs-CZ" dirty="0" smtClean="0"/>
              <a:t>zúčastněných</a:t>
            </a:r>
          </a:p>
          <a:p>
            <a:pPr lvl="4"/>
            <a:r>
              <a:rPr lang="pl-PL" dirty="0" smtClean="0"/>
              <a:t>„Ať </a:t>
            </a:r>
            <a:r>
              <a:rPr lang="pl-PL" dirty="0"/>
              <a:t>je tedy vaše slovo 'Ano' ano a 'Ne' ne. Co </a:t>
            </a:r>
            <a:r>
              <a:rPr lang="pl-PL" i="1" dirty="0"/>
              <a:t>je</a:t>
            </a:r>
            <a:r>
              <a:rPr lang="pl-PL" dirty="0"/>
              <a:t> nad to, je od zlého</a:t>
            </a:r>
            <a:r>
              <a:rPr lang="pl-PL" dirty="0" smtClean="0"/>
              <a:t>.” Mt. </a:t>
            </a:r>
            <a:r>
              <a:rPr lang="pl-PL" smtClean="0"/>
              <a:t>5,37</a:t>
            </a:r>
            <a:endParaRPr lang="cs-CZ" dirty="0"/>
          </a:p>
          <a:p>
            <a:pPr lvl="3"/>
            <a:r>
              <a:rPr lang="cs-CZ" dirty="0"/>
              <a:t>zakladatelské PJ může</a:t>
            </a:r>
          </a:p>
          <a:p>
            <a:pPr lvl="4"/>
            <a:r>
              <a:rPr lang="cs-CZ" dirty="0"/>
              <a:t>stanovit přísnější požadavky nebo možnost modifikace (§ 158/1)</a:t>
            </a:r>
          </a:p>
          <a:p>
            <a:pPr lvl="4"/>
            <a:r>
              <a:rPr lang="cs-CZ" dirty="0"/>
              <a:t>připustit jednání per </a:t>
            </a:r>
            <a:r>
              <a:rPr lang="cs-CZ" dirty="0" err="1"/>
              <a:t>rollam</a:t>
            </a:r>
            <a:r>
              <a:rPr lang="cs-CZ" dirty="0"/>
              <a:t> (§ </a:t>
            </a:r>
            <a:r>
              <a:rPr lang="cs-CZ" dirty="0" smtClean="0"/>
              <a:t>158/2)</a:t>
            </a:r>
            <a:endParaRPr lang="cs-CZ" dirty="0"/>
          </a:p>
          <a:p>
            <a:pPr lvl="4"/>
            <a:r>
              <a:rPr lang="cs-CZ" dirty="0"/>
              <a:t>určit, že ze stavu </a:t>
            </a:r>
            <a:r>
              <a:rPr lang="cs-CZ" dirty="0" smtClean="0"/>
              <a:t>5:5 </a:t>
            </a:r>
            <a:r>
              <a:rPr lang="cs-CZ" dirty="0"/>
              <a:t>rozhoduje hlas předsedajícího (§ 158/3)</a:t>
            </a:r>
          </a:p>
          <a:p>
            <a:pPr lvl="2"/>
            <a:r>
              <a:rPr lang="cs-CZ" dirty="0"/>
              <a:t>x působnost jednotlivých členů orgánu rozdělena podle oborů</a:t>
            </a:r>
          </a:p>
          <a:p>
            <a:pPr lvl="1"/>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65</a:t>
            </a:fld>
            <a:endParaRPr lang="cs-CZ"/>
          </a:p>
        </p:txBody>
      </p:sp>
    </p:spTree>
    <p:extLst>
      <p:ext uri="{BB962C8B-B14F-4D97-AF65-F5344CB8AC3E}">
        <p14:creationId xmlns:p14="http://schemas.microsoft.com/office/powerpoint/2010/main" val="105038013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člen voleného orgánu (x § 155)</a:t>
            </a:r>
          </a:p>
          <a:p>
            <a:pPr lvl="1"/>
            <a:r>
              <a:rPr lang="cs-CZ" dirty="0"/>
              <a:t>plně svéprávný (§ 152/2)</a:t>
            </a:r>
          </a:p>
          <a:p>
            <a:pPr lvl="2"/>
            <a:r>
              <a:rPr lang="cs-CZ" dirty="0"/>
              <a:t>x i nezletilý nebo omezeně svéprávný v kol. orgánu (§ 152/3)</a:t>
            </a:r>
          </a:p>
          <a:p>
            <a:pPr lvl="3"/>
            <a:r>
              <a:rPr lang="cs-CZ" dirty="0"/>
              <a:t>hlavní činnost PO se týká nezletilých nebo omezeně svéprávných</a:t>
            </a:r>
          </a:p>
          <a:p>
            <a:pPr lvl="3"/>
            <a:r>
              <a:rPr lang="cs-CZ" dirty="0"/>
              <a:t>hlavním účelem PO není podnikání</a:t>
            </a:r>
          </a:p>
          <a:p>
            <a:pPr lvl="3"/>
            <a:r>
              <a:rPr lang="cs-CZ" dirty="0"/>
              <a:t>určí tak zakladatelské PJ</a:t>
            </a:r>
          </a:p>
          <a:p>
            <a:pPr lvl="1"/>
            <a:r>
              <a:rPr lang="cs-CZ" dirty="0"/>
              <a:t>v posledních 3 letech neosvědčen jeho úpadek (§ 153)</a:t>
            </a:r>
          </a:p>
          <a:p>
            <a:pPr lvl="2"/>
            <a:r>
              <a:rPr lang="cs-CZ" dirty="0"/>
              <a:t>x předem oznámí tomu, kdo jej do </a:t>
            </a:r>
            <a:r>
              <a:rPr lang="cs-CZ" dirty="0" err="1"/>
              <a:t>fce</a:t>
            </a:r>
            <a:r>
              <a:rPr lang="cs-CZ" dirty="0"/>
              <a:t> povolal</a:t>
            </a:r>
          </a:p>
          <a:p>
            <a:r>
              <a:rPr lang="cs-CZ" dirty="0"/>
              <a:t>právo ČVO na zaznamenání odchylného názoru (§ 157/1</a:t>
            </a:r>
            <a:r>
              <a:rPr lang="cs-CZ" dirty="0" smtClean="0"/>
              <a:t>)</a:t>
            </a:r>
          </a:p>
          <a:p>
            <a:r>
              <a:rPr lang="cs-CZ" dirty="0" smtClean="0"/>
              <a:t>povinnost ČVO (§ 159)</a:t>
            </a:r>
          </a:p>
          <a:p>
            <a:pPr lvl="1"/>
            <a:r>
              <a:rPr lang="cs-CZ" dirty="0" smtClean="0"/>
              <a:t>péče řádného hospodáře (loajalita a výkon s potřebnými znalostmi a péčí)</a:t>
            </a:r>
          </a:p>
          <a:p>
            <a:pPr lvl="2"/>
            <a:r>
              <a:rPr lang="cs-CZ" dirty="0" smtClean="0"/>
              <a:t>PDV nedbalosti, není-li jí schopen, ač to musel zjistit a nevyvodil důsledky</a:t>
            </a:r>
          </a:p>
          <a:p>
            <a:pPr lvl="1"/>
            <a:r>
              <a:rPr lang="cs-CZ" dirty="0" smtClean="0"/>
              <a:t>osobní </a:t>
            </a:r>
            <a:r>
              <a:rPr lang="cs-CZ" dirty="0"/>
              <a:t>výkon (</a:t>
            </a:r>
            <a:r>
              <a:rPr lang="cs-CZ" dirty="0" err="1"/>
              <a:t>spec</a:t>
            </a:r>
            <a:r>
              <a:rPr lang="cs-CZ" dirty="0"/>
              <a:t>. k § </a:t>
            </a:r>
            <a:r>
              <a:rPr lang="cs-CZ" dirty="0" smtClean="0"/>
              <a:t>438)</a:t>
            </a:r>
          </a:p>
          <a:p>
            <a:pPr lvl="2"/>
            <a:r>
              <a:rPr lang="cs-CZ" dirty="0" smtClean="0"/>
              <a:t>pro jednotlivý případ může zmocnit jiného člena téhož orgánu, aby za něj hlasoval</a:t>
            </a:r>
          </a:p>
          <a:p>
            <a:pPr lvl="1"/>
            <a:r>
              <a:rPr lang="cs-CZ" dirty="0" smtClean="0"/>
              <a:t>ručení věřitelům za závazky PO, jestliže</a:t>
            </a:r>
          </a:p>
          <a:p>
            <a:pPr lvl="2"/>
            <a:r>
              <a:rPr lang="cs-CZ" dirty="0" smtClean="0"/>
              <a:t>nenahradil-li ČVO PO škodu způsobenou jí por. </a:t>
            </a:r>
            <a:r>
              <a:rPr lang="cs-CZ" dirty="0" err="1" smtClean="0"/>
              <a:t>pov</a:t>
            </a:r>
            <a:r>
              <a:rPr lang="cs-CZ" dirty="0" smtClean="0"/>
              <a:t>. při výkonu </a:t>
            </a:r>
            <a:r>
              <a:rPr lang="cs-CZ" dirty="0" err="1" smtClean="0"/>
              <a:t>fce</a:t>
            </a:r>
            <a:endParaRPr lang="cs-CZ" dirty="0" smtClean="0"/>
          </a:p>
          <a:p>
            <a:pPr lvl="2"/>
            <a:r>
              <a:rPr lang="cs-CZ" dirty="0" smtClean="0"/>
              <a:t>v rozsahu, v jakém škodu nenahradil</a:t>
            </a:r>
          </a:p>
          <a:p>
            <a:r>
              <a:rPr lang="cs-CZ" dirty="0" smtClean="0"/>
              <a:t>odstoupení ČVO z funkce prohlášením (§ 160)</a:t>
            </a:r>
          </a:p>
          <a:p>
            <a:pPr lvl="1"/>
            <a:r>
              <a:rPr lang="cs-CZ" dirty="0" err="1" smtClean="0"/>
              <a:t>fce</a:t>
            </a:r>
            <a:r>
              <a:rPr lang="cs-CZ" dirty="0" smtClean="0"/>
              <a:t> zaniká uplynutím 2 měsíců od dojití prohlášení</a:t>
            </a:r>
          </a:p>
          <a:p>
            <a:pPr lvl="2"/>
            <a:endParaRPr lang="cs-CZ" dirty="0" smtClean="0"/>
          </a:p>
          <a:p>
            <a:pPr lvl="1"/>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66</a:t>
            </a:fld>
            <a:endParaRPr lang="cs-CZ"/>
          </a:p>
        </p:txBody>
      </p:sp>
    </p:spTree>
    <p:extLst>
      <p:ext uri="{BB962C8B-B14F-4D97-AF65-F5344CB8AC3E}">
        <p14:creationId xmlns:p14="http://schemas.microsoft.com/office/powerpoint/2010/main" val="417754514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„Funkce </a:t>
            </a:r>
            <a:r>
              <a:rPr lang="cs-CZ" dirty="0"/>
              <a:t>jednatele zaniká dnem, kdy valná hromada společnosti rozhodla o jeho odvolání z funkce, případně pozdějším dnem v usnesení valné hromady určeným (nikoliv až okamžikem, kdy se jednatel o svém odvolání z funkce dozví</a:t>
            </a:r>
            <a:r>
              <a:rPr lang="cs-CZ" dirty="0" smtClean="0"/>
              <a:t>).“ 29 </a:t>
            </a:r>
            <a:r>
              <a:rPr lang="cs-CZ" dirty="0" err="1" smtClean="0"/>
              <a:t>Cdo</a:t>
            </a:r>
            <a:r>
              <a:rPr lang="cs-CZ" smtClean="0"/>
              <a:t> 2363/2010 z 21.12.2010</a:t>
            </a:r>
            <a:endParaRPr lang="cs-CZ"/>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67</a:t>
            </a:fld>
            <a:endParaRPr lang="cs-CZ"/>
          </a:p>
        </p:txBody>
      </p:sp>
    </p:spTree>
    <p:extLst>
      <p:ext uri="{BB962C8B-B14F-4D97-AF65-F5344CB8AC3E}">
        <p14:creationId xmlns:p14="http://schemas.microsoft.com/office/powerpoint/2010/main" val="143130901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Jednání za PO</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zastupování PO (§ 161; </a:t>
            </a:r>
            <a:r>
              <a:rPr lang="de-DE" dirty="0" smtClean="0"/>
              <a:t>organschaftliche Vertretung</a:t>
            </a:r>
            <a:r>
              <a:rPr lang="cs-CZ" dirty="0" smtClean="0"/>
              <a:t>)</a:t>
            </a:r>
          </a:p>
          <a:p>
            <a:pPr lvl="1"/>
            <a:r>
              <a:rPr lang="cs-CZ" dirty="0" smtClean="0"/>
              <a:t>PO již nebude jednat přímo, ale vždy bude zastoupena (nahrazení vůle)</a:t>
            </a:r>
          </a:p>
          <a:p>
            <a:pPr lvl="1"/>
            <a:r>
              <a:rPr lang="cs-CZ" dirty="0" smtClean="0"/>
              <a:t>zástupce dá najevo, co jej k tomu opravňuje, není-li to zřejmé</a:t>
            </a:r>
          </a:p>
          <a:p>
            <a:pPr lvl="1"/>
            <a:r>
              <a:rPr lang="cs-CZ" dirty="0" smtClean="0"/>
              <a:t>zastupuje-li PO (§ 162)</a:t>
            </a:r>
          </a:p>
          <a:p>
            <a:pPr lvl="2"/>
            <a:r>
              <a:rPr lang="cs-CZ" dirty="0" smtClean="0"/>
              <a:t>člen jejího orgánu</a:t>
            </a:r>
          </a:p>
          <a:p>
            <a:pPr lvl="2"/>
            <a:r>
              <a:rPr lang="cs-CZ" dirty="0" smtClean="0"/>
              <a:t>způsobem zapsaným do VR</a:t>
            </a:r>
          </a:p>
          <a:p>
            <a:pPr lvl="2"/>
            <a:r>
              <a:rPr lang="cs-CZ" dirty="0" smtClean="0"/>
              <a:t>→ nelze namítat, že …</a:t>
            </a:r>
          </a:p>
          <a:p>
            <a:r>
              <a:rPr lang="cs-CZ" dirty="0"/>
              <a:t>podepisování za PO (§ 161)</a:t>
            </a:r>
          </a:p>
          <a:p>
            <a:pPr lvl="1"/>
            <a:r>
              <a:rPr lang="cs-CZ" dirty="0"/>
              <a:t>název PO</a:t>
            </a:r>
          </a:p>
          <a:p>
            <a:pPr lvl="1"/>
            <a:r>
              <a:rPr lang="cs-CZ" dirty="0"/>
              <a:t>podpis zástupce</a:t>
            </a:r>
          </a:p>
          <a:p>
            <a:pPr lvl="1"/>
            <a:r>
              <a:rPr lang="cs-CZ" dirty="0"/>
              <a:t>popřípadě i údaj </a:t>
            </a:r>
            <a:r>
              <a:rPr lang="cs-CZ" dirty="0" smtClean="0"/>
              <a:t>o (alt.)</a:t>
            </a:r>
            <a:endParaRPr lang="cs-CZ" dirty="0"/>
          </a:p>
          <a:p>
            <a:pPr lvl="2"/>
            <a:r>
              <a:rPr lang="cs-CZ" dirty="0"/>
              <a:t>své </a:t>
            </a:r>
            <a:r>
              <a:rPr lang="cs-CZ" dirty="0" err="1"/>
              <a:t>fci</a:t>
            </a:r>
            <a:endParaRPr lang="cs-CZ" dirty="0"/>
          </a:p>
          <a:p>
            <a:pPr lvl="2"/>
            <a:r>
              <a:rPr lang="cs-CZ" dirty="0"/>
              <a:t>pracovním zařazení</a:t>
            </a:r>
          </a:p>
          <a:p>
            <a:r>
              <a:rPr lang="cs-CZ" dirty="0" smtClean="0"/>
              <a:t>zastupování PO SO</a:t>
            </a:r>
          </a:p>
          <a:p>
            <a:pPr lvl="1"/>
            <a:r>
              <a:rPr lang="cs-CZ" dirty="0" smtClean="0"/>
              <a:t>zbytková </a:t>
            </a:r>
            <a:r>
              <a:rPr lang="cs-CZ" dirty="0"/>
              <a:t>působnost </a:t>
            </a:r>
            <a:r>
              <a:rPr lang="cs-CZ" dirty="0" smtClean="0"/>
              <a:t>SO (rozhodování §163 x zastupování § 164/1)</a:t>
            </a:r>
            <a:endParaRPr lang="cs-CZ" dirty="0"/>
          </a:p>
          <a:p>
            <a:pPr lvl="1"/>
            <a:r>
              <a:rPr lang="cs-CZ" dirty="0" smtClean="0"/>
              <a:t>kol. SO: každý člen samostatně, neučí-li zakladatelské PJ jinak</a:t>
            </a:r>
          </a:p>
          <a:p>
            <a:pPr lvl="1"/>
            <a:r>
              <a:rPr lang="cs-CZ" dirty="0" smtClean="0"/>
              <a:t>působnost vůči zaměstnancům (§ 164/3)</a:t>
            </a:r>
          </a:p>
          <a:p>
            <a:pPr lvl="1"/>
            <a:r>
              <a:rPr lang="cs-CZ" dirty="0" smtClean="0"/>
              <a:t>pokles počtu členů (§ 165; opatrovník PO § 486 </a:t>
            </a:r>
            <a:r>
              <a:rPr lang="cs-CZ" dirty="0" err="1" smtClean="0"/>
              <a:t>an</a:t>
            </a:r>
            <a:r>
              <a:rPr lang="cs-CZ" dirty="0" smtClean="0"/>
              <a:t>.)</a:t>
            </a:r>
          </a:p>
          <a:p>
            <a:r>
              <a:rPr lang="cs-CZ" dirty="0" smtClean="0"/>
              <a:t>zastupování PO zaměstnanci a členy</a:t>
            </a:r>
          </a:p>
          <a:p>
            <a:pPr lvl="1"/>
            <a:r>
              <a:rPr lang="cs-CZ" dirty="0" smtClean="0"/>
              <a:t>v rozsahu obvyklém jejich zařazení či </a:t>
            </a:r>
            <a:r>
              <a:rPr lang="cs-CZ" dirty="0" err="1" smtClean="0"/>
              <a:t>fci</a:t>
            </a:r>
            <a:r>
              <a:rPr lang="cs-CZ" dirty="0" smtClean="0"/>
              <a:t> (dle stavu, jak se jeví veřejnosti)</a:t>
            </a:r>
          </a:p>
          <a:p>
            <a:pPr lvl="1"/>
            <a:r>
              <a:rPr lang="cs-CZ" dirty="0" smtClean="0"/>
              <a:t>omezení vnitřním předpisem účinné vůči 3. os., jen muselo-li jí být známo</a:t>
            </a:r>
          </a:p>
          <a:p>
            <a:r>
              <a:rPr lang="cs-CZ" dirty="0" smtClean="0"/>
              <a:t>PO zavazuje protiprávní čin jejího zástupce vůči 3. os (§ 167)</a:t>
            </a:r>
          </a:p>
          <a:p>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68</a:t>
            </a:fld>
            <a:endParaRPr lang="cs-CZ"/>
          </a:p>
        </p:txBody>
      </p:sp>
    </p:spTree>
    <p:extLst>
      <p:ext uri="{BB962C8B-B14F-4D97-AF65-F5344CB8AC3E}">
        <p14:creationId xmlns:p14="http://schemas.microsoft.com/office/powerpoint/2010/main" val="422030722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Zrušení PO</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PO se zrušuje (§ 168)</a:t>
            </a:r>
          </a:p>
          <a:p>
            <a:pPr lvl="1"/>
            <a:r>
              <a:rPr lang="cs-CZ" dirty="0" smtClean="0"/>
              <a:t>právním jednáním</a:t>
            </a:r>
          </a:p>
          <a:p>
            <a:pPr lvl="2"/>
            <a:r>
              <a:rPr lang="cs-CZ" dirty="0" smtClean="0"/>
              <a:t>PDN s likvidací (§ 169/2; §189/2)</a:t>
            </a:r>
          </a:p>
          <a:p>
            <a:pPr lvl="2"/>
            <a:r>
              <a:rPr lang="cs-CZ" dirty="0" smtClean="0"/>
              <a:t>určeným dnem, jinak dnem účinnosti </a:t>
            </a:r>
            <a:r>
              <a:rPr lang="cs-CZ" dirty="0"/>
              <a:t>(§ 171/c</a:t>
            </a:r>
            <a:r>
              <a:rPr lang="cs-CZ" dirty="0" smtClean="0"/>
              <a:t>))</a:t>
            </a:r>
          </a:p>
          <a:p>
            <a:pPr lvl="1"/>
            <a:r>
              <a:rPr lang="cs-CZ" dirty="0" smtClean="0"/>
              <a:t>uplynutím doby</a:t>
            </a:r>
          </a:p>
          <a:p>
            <a:pPr lvl="1"/>
            <a:r>
              <a:rPr lang="cs-CZ" dirty="0" smtClean="0"/>
              <a:t>rozhodnutím OVM</a:t>
            </a:r>
          </a:p>
          <a:p>
            <a:pPr lvl="2"/>
            <a:r>
              <a:rPr lang="cs-CZ" dirty="0" smtClean="0"/>
              <a:t>dnem PM, nestanovuje-li den pozdější</a:t>
            </a:r>
          </a:p>
          <a:p>
            <a:pPr lvl="1"/>
            <a:r>
              <a:rPr lang="cs-CZ" dirty="0" smtClean="0"/>
              <a:t>dosažením účelu</a:t>
            </a:r>
          </a:p>
          <a:p>
            <a:pPr lvl="1"/>
            <a:r>
              <a:rPr lang="cs-CZ" dirty="0" smtClean="0"/>
              <a:t>z dalších důvodů stanovených zákonem</a:t>
            </a:r>
          </a:p>
          <a:p>
            <a:pPr lvl="2"/>
            <a:r>
              <a:rPr lang="cs-CZ" dirty="0"/>
              <a:t>určeným dnem, jinak dnem </a:t>
            </a:r>
            <a:r>
              <a:rPr lang="cs-CZ" dirty="0" smtClean="0"/>
              <a:t>účinnosti (§ 171/c))</a:t>
            </a:r>
          </a:p>
          <a:p>
            <a:r>
              <a:rPr lang="cs-CZ" dirty="0" smtClean="0"/>
              <a:t>po zrušení likvidace (§ 169 </a:t>
            </a:r>
            <a:r>
              <a:rPr lang="cs-CZ" dirty="0" smtClean="0">
                <a:latin typeface="Cambria"/>
              </a:rPr>
              <a:t>→ § 187 </a:t>
            </a:r>
            <a:r>
              <a:rPr lang="cs-CZ" dirty="0" err="1" smtClean="0">
                <a:latin typeface="Cambria"/>
              </a:rPr>
              <a:t>an</a:t>
            </a:r>
            <a:r>
              <a:rPr lang="cs-CZ" dirty="0" smtClean="0">
                <a:latin typeface="Cambria"/>
              </a:rPr>
              <a:t>.</a:t>
            </a:r>
            <a:r>
              <a:rPr lang="cs-CZ" dirty="0" smtClean="0"/>
              <a:t>)</a:t>
            </a:r>
          </a:p>
          <a:p>
            <a:pPr lvl="1"/>
            <a:r>
              <a:rPr lang="cs-CZ" dirty="0" smtClean="0"/>
              <a:t>x celé jmění nabývá právní nástupce</a:t>
            </a:r>
          </a:p>
          <a:p>
            <a:pPr lvl="1"/>
            <a:r>
              <a:rPr lang="cs-CZ" dirty="0" smtClean="0"/>
              <a:t>x stanoví zákon (viz § 173)</a:t>
            </a:r>
          </a:p>
          <a:p>
            <a:r>
              <a:rPr lang="cs-CZ" dirty="0" smtClean="0"/>
              <a:t>revokace rozhodnutí o zrušení (§ 170)</a:t>
            </a:r>
          </a:p>
          <a:p>
            <a:pPr lvl="1"/>
            <a:r>
              <a:rPr lang="cs-CZ" dirty="0" smtClean="0"/>
              <a:t>dokud nedošlo k naplnění účelu likvidace (§ 187/1)</a:t>
            </a:r>
          </a:p>
          <a:p>
            <a:r>
              <a:rPr lang="cs-CZ" dirty="0" smtClean="0"/>
              <a:t>nedobrovolné zrušení (§ 172)</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69</a:t>
            </a:fld>
            <a:endParaRPr lang="cs-CZ"/>
          </a:p>
        </p:txBody>
      </p:sp>
    </p:spTree>
    <p:extLst>
      <p:ext uri="{BB962C8B-B14F-4D97-AF65-F5344CB8AC3E}">
        <p14:creationId xmlns:p14="http://schemas.microsoft.com/office/powerpoint/2010/main" val="2710061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smtClean="0"/>
              <a:t>E. </a:t>
            </a:r>
            <a:r>
              <a:rPr lang="cs-CZ" dirty="0" err="1" smtClean="0"/>
              <a:t>Tilsch</a:t>
            </a:r>
            <a:r>
              <a:rPr lang="cs-CZ" dirty="0" smtClean="0"/>
              <a:t> k rekodifikaci  SP r. 1911:</a:t>
            </a:r>
          </a:p>
          <a:p>
            <a:pPr lvl="1"/>
            <a:r>
              <a:rPr lang="cs-CZ" dirty="0" smtClean="0"/>
              <a:t>„Rozhodně dávám přednost nové kodifikaci občanského práva před souhrnem oprav jednotlivých. Jako základní kmen látky bylo by užití práva, jak nyní se provádí: soudní nalézání práva, praxi advokátní, notářskou i obecenstva asi v posledních dvou desetiletích. </a:t>
            </a:r>
            <a:r>
              <a:rPr lang="cs-CZ" dirty="0" err="1" smtClean="0"/>
              <a:t>Nebudiž</a:t>
            </a:r>
            <a:r>
              <a:rPr lang="cs-CZ" dirty="0" smtClean="0"/>
              <a:t> mi špatně rozuměno. </a:t>
            </a:r>
            <a:r>
              <a:rPr lang="cs-CZ" b="1" dirty="0" smtClean="0"/>
              <a:t>Nenapadá mi, abych dnešní nalézání práva a jinou praxi prohlašoval za vzornou ve všech směrech, nýbrž jde mi jen o to, aby nebyla hledána spása v jednotlivém přejímání rozmanitých abstraktních pravidel z různých cizích zákonodárství, nýbrž aby se vlastní tvůrčí síla prokázala novým vytvořením pravidel na základě domácí hrubé látky.</a:t>
            </a:r>
            <a:r>
              <a:rPr lang="cs-CZ" dirty="0" smtClean="0"/>
              <a:t> Rozhodnutí, nalezených dnešní praxí, nebylo by nikterak třeba vždy přijmouti; naopak bylo by spíše třeba vypracovati rozhodnutí zákonodárné z pestré rozmanitosti konkrétních jevů, pomocí hledisek právně politických. Výhody takovéto práce induktivní jsou na </a:t>
            </a:r>
            <a:r>
              <a:rPr lang="cs-CZ" dirty="0" err="1" smtClean="0"/>
              <a:t>snadě</a:t>
            </a:r>
            <a:r>
              <a:rPr lang="cs-CZ" dirty="0" smtClean="0"/>
              <a:t>: Získala by se pevná půda skutečného života. Dospělo by se k poznání, které otázky mají životný zájem a které části tradičního práva odumřely.“</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7</a:t>
            </a:fld>
            <a:endParaRPr lang="cs-CZ"/>
          </a:p>
        </p:txBody>
      </p:sp>
    </p:spTree>
    <p:extLst>
      <p:ext uri="{BB962C8B-B14F-4D97-AF65-F5344CB8AC3E}">
        <p14:creationId xmlns:p14="http://schemas.microsoft.com/office/powerpoint/2010/main" val="268525571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Přeměna PO</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přeměnou PO (§ 174/1)</a:t>
            </a:r>
          </a:p>
          <a:p>
            <a:pPr lvl="1"/>
            <a:r>
              <a:rPr lang="cs-CZ" dirty="0" smtClean="0"/>
              <a:t>fúze (§ 178)</a:t>
            </a:r>
          </a:p>
          <a:p>
            <a:pPr lvl="2"/>
            <a:r>
              <a:rPr lang="cs-CZ" dirty="0" smtClean="0"/>
              <a:t>sloučením</a:t>
            </a:r>
          </a:p>
          <a:p>
            <a:pPr lvl="2"/>
            <a:r>
              <a:rPr lang="cs-CZ" dirty="0" smtClean="0"/>
              <a:t>splynutím</a:t>
            </a:r>
          </a:p>
          <a:p>
            <a:pPr lvl="1"/>
            <a:r>
              <a:rPr lang="cs-CZ" dirty="0" smtClean="0"/>
              <a:t>rozdělení (§ 179)</a:t>
            </a:r>
          </a:p>
          <a:p>
            <a:pPr lvl="2"/>
            <a:r>
              <a:rPr lang="cs-CZ" dirty="0" smtClean="0"/>
              <a:t>rozštěpením  - rozdělovaná PO zaniká a jmění přechází na více PO</a:t>
            </a:r>
          </a:p>
          <a:p>
            <a:pPr lvl="3"/>
            <a:r>
              <a:rPr lang="cs-CZ" dirty="0" smtClean="0"/>
              <a:t>nově vznikajících</a:t>
            </a:r>
          </a:p>
          <a:p>
            <a:pPr lvl="3"/>
            <a:r>
              <a:rPr lang="cs-CZ" dirty="0" smtClean="0"/>
              <a:t>již existujících (rozštěpení sloučením)</a:t>
            </a:r>
          </a:p>
          <a:p>
            <a:pPr lvl="2"/>
            <a:r>
              <a:rPr lang="cs-CZ" dirty="0" smtClean="0"/>
              <a:t>odštěpením - </a:t>
            </a:r>
            <a:r>
              <a:rPr lang="cs-CZ" dirty="0"/>
              <a:t>rozdělovaná PO </a:t>
            </a:r>
            <a:r>
              <a:rPr lang="cs-CZ" dirty="0" smtClean="0"/>
              <a:t>nezaniká </a:t>
            </a:r>
            <a:r>
              <a:rPr lang="cs-CZ" dirty="0"/>
              <a:t>a </a:t>
            </a:r>
            <a:r>
              <a:rPr lang="cs-CZ" dirty="0" smtClean="0"/>
              <a:t>část jmění </a:t>
            </a:r>
            <a:r>
              <a:rPr lang="cs-CZ" dirty="0"/>
              <a:t>přechází na </a:t>
            </a:r>
            <a:r>
              <a:rPr lang="cs-CZ" dirty="0" smtClean="0"/>
              <a:t>min. 1 PO</a:t>
            </a:r>
          </a:p>
          <a:p>
            <a:pPr lvl="3"/>
            <a:r>
              <a:rPr lang="cs-CZ" dirty="0" smtClean="0"/>
              <a:t>nově vznikající  </a:t>
            </a:r>
            <a:endParaRPr lang="cs-CZ" dirty="0"/>
          </a:p>
          <a:p>
            <a:pPr lvl="3"/>
            <a:r>
              <a:rPr lang="cs-CZ" dirty="0" smtClean="0"/>
              <a:t>již existující (odštěpení sloučením)</a:t>
            </a:r>
          </a:p>
          <a:p>
            <a:pPr lvl="2"/>
            <a:r>
              <a:rPr lang="cs-CZ" dirty="0" smtClean="0"/>
              <a:t>lze kombinovat</a:t>
            </a:r>
          </a:p>
          <a:p>
            <a:pPr lvl="1"/>
            <a:r>
              <a:rPr lang="cs-CZ" dirty="0" smtClean="0"/>
              <a:t>změna právní formy</a:t>
            </a:r>
          </a:p>
          <a:p>
            <a:pPr lvl="2"/>
            <a:r>
              <a:rPr lang="cs-CZ" dirty="0" smtClean="0"/>
              <a:t>možná, jen stanoví-li to zákon (§ 174/2; obdobně pro </a:t>
            </a:r>
            <a:r>
              <a:rPr lang="cs-CZ" dirty="0" err="1" smtClean="0"/>
              <a:t>fůze</a:t>
            </a:r>
            <a:r>
              <a:rPr lang="cs-CZ" dirty="0" smtClean="0"/>
              <a:t> a rozdělení § 181)</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70</a:t>
            </a:fld>
            <a:endParaRPr lang="cs-CZ"/>
          </a:p>
        </p:txBody>
      </p:sp>
    </p:spTree>
    <p:extLst>
      <p:ext uri="{BB962C8B-B14F-4D97-AF65-F5344CB8AC3E}">
        <p14:creationId xmlns:p14="http://schemas.microsoft.com/office/powerpoint/2010/main" val="191377282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Přeměna PO</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po účinnosti přeměny PO nelze (§ 175/2)</a:t>
            </a:r>
          </a:p>
          <a:p>
            <a:pPr lvl="1"/>
            <a:r>
              <a:rPr lang="cs-CZ" dirty="0" smtClean="0"/>
              <a:t>rozhodnout, že nenastala</a:t>
            </a:r>
          </a:p>
          <a:p>
            <a:pPr lvl="1"/>
            <a:r>
              <a:rPr lang="cs-CZ" dirty="0" smtClean="0"/>
              <a:t>vyslovit neplatnost PJ</a:t>
            </a:r>
          </a:p>
          <a:p>
            <a:pPr lvl="1"/>
            <a:r>
              <a:rPr lang="cs-CZ" dirty="0" smtClean="0"/>
              <a:t>zrušit zápis přeměny do VR</a:t>
            </a:r>
          </a:p>
          <a:p>
            <a:r>
              <a:rPr lang="cs-CZ" dirty="0" smtClean="0"/>
              <a:t>přeměna PO zřízené zákonem</a:t>
            </a:r>
          </a:p>
          <a:p>
            <a:pPr lvl="1"/>
            <a:r>
              <a:rPr lang="cs-CZ" dirty="0" smtClean="0"/>
              <a:t>pokud to zákon výslovně stanoví</a:t>
            </a:r>
          </a:p>
          <a:p>
            <a:r>
              <a:rPr lang="cs-CZ" dirty="0" smtClean="0"/>
              <a:t>zvláštní ustanovení pro</a:t>
            </a:r>
          </a:p>
          <a:p>
            <a:pPr lvl="1"/>
            <a:r>
              <a:rPr lang="cs-CZ" dirty="0"/>
              <a:t>obch. </a:t>
            </a:r>
            <a:r>
              <a:rPr lang="cs-CZ" dirty="0" err="1"/>
              <a:t>spol</a:t>
            </a:r>
            <a:r>
              <a:rPr lang="cs-CZ" dirty="0"/>
              <a:t> a družstva </a:t>
            </a:r>
            <a:r>
              <a:rPr lang="cs-CZ" dirty="0" err="1"/>
              <a:t>z.č</a:t>
            </a:r>
            <a:r>
              <a:rPr lang="cs-CZ" dirty="0"/>
              <a:t>. 125/2008 Sb</a:t>
            </a:r>
            <a:r>
              <a:rPr lang="cs-CZ" dirty="0" smtClean="0"/>
              <a:t>.</a:t>
            </a:r>
          </a:p>
          <a:p>
            <a:pPr lvl="1"/>
            <a:r>
              <a:rPr lang="cs-CZ" dirty="0" smtClean="0"/>
              <a:t>spolky (fúze § 274 </a:t>
            </a:r>
            <a:r>
              <a:rPr lang="cs-CZ" dirty="0" err="1" smtClean="0"/>
              <a:t>an</a:t>
            </a:r>
            <a:r>
              <a:rPr lang="cs-CZ" dirty="0" smtClean="0"/>
              <a:t>.; rozdělení § 288 </a:t>
            </a:r>
            <a:r>
              <a:rPr lang="cs-CZ" dirty="0" err="1" smtClean="0"/>
              <a:t>an</a:t>
            </a:r>
            <a:r>
              <a:rPr lang="cs-CZ" dirty="0" smtClean="0"/>
              <a:t>.)</a:t>
            </a:r>
          </a:p>
          <a:p>
            <a:pPr lvl="1"/>
            <a:r>
              <a:rPr lang="cs-CZ" dirty="0" smtClean="0"/>
              <a:t>nadace (§ 382), nadační fond (§ 399)</a:t>
            </a:r>
          </a:p>
          <a:p>
            <a:pPr lvl="1"/>
            <a:r>
              <a:rPr lang="cs-CZ" dirty="0" smtClean="0"/>
              <a:t>„staré“ PO </a:t>
            </a:r>
          </a:p>
          <a:p>
            <a:pPr lvl="2"/>
            <a:r>
              <a:rPr lang="cs-CZ" dirty="0" smtClean="0"/>
              <a:t>sdružení podle </a:t>
            </a:r>
            <a:r>
              <a:rPr lang="cs-CZ" dirty="0" err="1" smtClean="0"/>
              <a:t>z.č</a:t>
            </a:r>
            <a:r>
              <a:rPr lang="cs-CZ" dirty="0" smtClean="0"/>
              <a:t>. 83/1990 Sb. (§ 3045)</a:t>
            </a:r>
          </a:p>
          <a:p>
            <a:pPr lvl="2"/>
            <a:r>
              <a:rPr lang="cs-CZ" dirty="0" smtClean="0"/>
              <a:t>obecně prospěšné společnosti (§ 3050)</a:t>
            </a:r>
          </a:p>
          <a:p>
            <a:pPr lvl="2"/>
            <a:r>
              <a:rPr lang="cs-CZ" dirty="0" smtClean="0"/>
              <a:t>zájmová sdružení PO (§ 3051)</a:t>
            </a:r>
          </a:p>
          <a:p>
            <a:pPr lvl="2"/>
            <a:r>
              <a:rPr lang="cs-CZ" dirty="0" smtClean="0"/>
              <a:t>PO dle </a:t>
            </a:r>
            <a:r>
              <a:rPr lang="cs-CZ" dirty="0" err="1" smtClean="0"/>
              <a:t>z.č</a:t>
            </a:r>
            <a:r>
              <a:rPr lang="cs-CZ" dirty="0" smtClean="0"/>
              <a:t>. 42/1980 Sb. (§ 3052)</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71</a:t>
            </a:fld>
            <a:endParaRPr lang="cs-CZ"/>
          </a:p>
        </p:txBody>
      </p:sp>
    </p:spTree>
    <p:extLst>
      <p:ext uri="{BB962C8B-B14F-4D97-AF65-F5344CB8AC3E}">
        <p14:creationId xmlns:p14="http://schemas.microsoft.com/office/powerpoint/2010/main" val="273268737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Zánik PO</a:t>
            </a:r>
            <a:endParaRPr lang="cs-CZ" dirty="0"/>
          </a:p>
        </p:txBody>
      </p:sp>
      <p:sp>
        <p:nvSpPr>
          <p:cNvPr id="3" name="Zástupný symbol pro obsah 2"/>
          <p:cNvSpPr>
            <a:spLocks noGrp="1"/>
          </p:cNvSpPr>
          <p:nvPr>
            <p:ph idx="1"/>
          </p:nvPr>
        </p:nvSpPr>
        <p:spPr/>
        <p:txBody>
          <a:bodyPr/>
          <a:lstStyle/>
          <a:p>
            <a:r>
              <a:rPr lang="cs-CZ" dirty="0" smtClean="0"/>
              <a:t>PO do VR</a:t>
            </a:r>
          </a:p>
          <a:p>
            <a:pPr lvl="1"/>
            <a:r>
              <a:rPr lang="cs-CZ" dirty="0" smtClean="0"/>
              <a:t>zapsaná dnem výmazu (§ 185)</a:t>
            </a:r>
          </a:p>
          <a:p>
            <a:pPr lvl="1"/>
            <a:r>
              <a:rPr lang="cs-CZ" dirty="0" smtClean="0"/>
              <a:t>nezapsaná skončením likvidace (§ 186, § 207-209)</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72</a:t>
            </a:fld>
            <a:endParaRPr lang="cs-CZ"/>
          </a:p>
        </p:txBody>
      </p:sp>
    </p:spTree>
    <p:extLst>
      <p:ext uri="{BB962C8B-B14F-4D97-AF65-F5344CB8AC3E}">
        <p14:creationId xmlns:p14="http://schemas.microsoft.com/office/powerpoint/2010/main" val="307419478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Korporace</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společenství nejméně dvou osob</a:t>
            </a:r>
          </a:p>
          <a:p>
            <a:r>
              <a:rPr lang="cs-CZ" dirty="0" smtClean="0"/>
              <a:t>Korporace může mít jediného člena, připouští-li to zákon (§ 211/1)</a:t>
            </a:r>
          </a:p>
          <a:p>
            <a:pPr lvl="1"/>
            <a:r>
              <a:rPr lang="cs-CZ" dirty="0" smtClean="0"/>
              <a:t>PO s jediným členem je korporací (PF; § 210/2)</a:t>
            </a:r>
          </a:p>
          <a:p>
            <a:pPr lvl="2"/>
            <a:r>
              <a:rPr lang="cs-CZ" dirty="0" smtClean="0"/>
              <a:t>nemůže ukončit členství, ledaže tím na jeho místo vstoupí jiný</a:t>
            </a:r>
          </a:p>
          <a:p>
            <a:pPr lvl="1"/>
            <a:r>
              <a:rPr lang="cs-CZ" dirty="0" smtClean="0"/>
              <a:t>srov. založení jediným zakladatelem (§125/2)</a:t>
            </a:r>
          </a:p>
          <a:p>
            <a:r>
              <a:rPr lang="cs-CZ" dirty="0" smtClean="0"/>
              <a:t>pokles členů korporace pod zákonný počet (§ 211/2)</a:t>
            </a:r>
          </a:p>
          <a:p>
            <a:pPr lvl="1"/>
            <a:r>
              <a:rPr lang="cs-CZ" dirty="0" smtClean="0"/>
              <a:t>soud poskytne lhůtu ke zjednání nápravy</a:t>
            </a:r>
          </a:p>
          <a:p>
            <a:pPr lvl="1"/>
            <a:r>
              <a:rPr lang="cs-CZ" dirty="0" smtClean="0"/>
              <a:t>x i bez návrhu zruší s likvidací</a:t>
            </a:r>
          </a:p>
          <a:p>
            <a:r>
              <a:rPr lang="cs-CZ" dirty="0" smtClean="0"/>
              <a:t>člen se přijetím členství vůči korporaci zavazuje (§ 212/1)</a:t>
            </a:r>
          </a:p>
          <a:p>
            <a:pPr lvl="1"/>
            <a:r>
              <a:rPr lang="cs-CZ" dirty="0" smtClean="0"/>
              <a:t>chovat se čestně</a:t>
            </a:r>
          </a:p>
          <a:p>
            <a:pPr lvl="1"/>
            <a:r>
              <a:rPr lang="cs-CZ" dirty="0" smtClean="0"/>
              <a:t>zachovávat vnitřní řád</a:t>
            </a:r>
          </a:p>
          <a:p>
            <a:r>
              <a:rPr lang="cs-CZ" dirty="0" smtClean="0"/>
              <a:t>zneužití hlasovacího </a:t>
            </a:r>
            <a:r>
              <a:rPr lang="cs-CZ" dirty="0" err="1" smtClean="0"/>
              <a:t>pr</a:t>
            </a:r>
            <a:r>
              <a:rPr lang="cs-CZ" dirty="0" smtClean="0"/>
              <a:t>. v </a:t>
            </a:r>
            <a:r>
              <a:rPr lang="cs-CZ" u="sng" dirty="0" err="1" smtClean="0"/>
              <a:t>soukr</a:t>
            </a:r>
            <a:r>
              <a:rPr lang="cs-CZ" dirty="0" smtClean="0"/>
              <a:t>. </a:t>
            </a:r>
            <a:r>
              <a:rPr lang="cs-CZ" dirty="0" err="1" smtClean="0"/>
              <a:t>korp</a:t>
            </a:r>
            <a:r>
              <a:rPr lang="cs-CZ" dirty="0" smtClean="0"/>
              <a:t>. k újmě celku (§ 212/2)</a:t>
            </a:r>
          </a:p>
          <a:p>
            <a:pPr lvl="1"/>
            <a:r>
              <a:rPr lang="cs-CZ" dirty="0" smtClean="0"/>
              <a:t>soud na návrh dotčeného určí, že se nepřihlíží</a:t>
            </a:r>
          </a:p>
          <a:p>
            <a:pPr lvl="1"/>
            <a:r>
              <a:rPr lang="cs-CZ" dirty="0" smtClean="0"/>
              <a:t>prekluze (§ 564) do 3 měsíců ode dne zneužití</a:t>
            </a:r>
          </a:p>
          <a:p>
            <a:r>
              <a:rPr lang="cs-CZ" dirty="0" smtClean="0"/>
              <a:t>reflexní škoda (§ 213)</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73</a:t>
            </a:fld>
            <a:endParaRPr lang="cs-CZ"/>
          </a:p>
        </p:txBody>
      </p:sp>
    </p:spTree>
    <p:extLst>
      <p:ext uri="{BB962C8B-B14F-4D97-AF65-F5344CB8AC3E}">
        <p14:creationId xmlns:p14="http://schemas.microsoft.com/office/powerpoint/2010/main" val="118248251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Spolek</a:t>
            </a:r>
            <a:endParaRPr lang="cs-CZ" dirty="0"/>
          </a:p>
        </p:txBody>
      </p:sp>
      <p:sp>
        <p:nvSpPr>
          <p:cNvPr id="3" name="Zástupný symbol pro obsah 2"/>
          <p:cNvSpPr>
            <a:spLocks noGrp="1"/>
          </p:cNvSpPr>
          <p:nvPr>
            <p:ph idx="1"/>
          </p:nvPr>
        </p:nvSpPr>
        <p:spPr>
          <a:xfrm>
            <a:off x="457200" y="1600200"/>
            <a:ext cx="8229600" cy="4997152"/>
          </a:xfrm>
        </p:spPr>
        <p:txBody>
          <a:bodyPr>
            <a:normAutofit fontScale="85000" lnSpcReduction="20000"/>
          </a:bodyPr>
          <a:lstStyle/>
          <a:p>
            <a:r>
              <a:rPr lang="cs-CZ" dirty="0" smtClean="0"/>
              <a:t>úprava práva sdružovacího</a:t>
            </a:r>
          </a:p>
          <a:p>
            <a:pPr lvl="1"/>
            <a:r>
              <a:rPr lang="cs-CZ" dirty="0"/>
              <a:t>mezinárodní</a:t>
            </a:r>
          </a:p>
          <a:p>
            <a:pPr lvl="2"/>
            <a:r>
              <a:rPr lang="cs-CZ" dirty="0"/>
              <a:t>čl. 22 Mezinárodního paktu o občanských a politických právech</a:t>
            </a:r>
          </a:p>
          <a:p>
            <a:pPr lvl="2"/>
            <a:r>
              <a:rPr lang="cs-CZ" dirty="0"/>
              <a:t>čl. 8 Mezinárodního paktu o H, S a K právech</a:t>
            </a:r>
          </a:p>
          <a:p>
            <a:pPr lvl="2"/>
            <a:r>
              <a:rPr lang="cs-CZ" dirty="0"/>
              <a:t>čl. 11 Úmluvy o ochraně lidských práv a základních svobod (č. 209/1992 Sb.)</a:t>
            </a:r>
          </a:p>
          <a:p>
            <a:pPr lvl="2"/>
            <a:r>
              <a:rPr lang="cs-CZ" dirty="0"/>
              <a:t>čl. 15 Úmluvy o právech dítěte</a:t>
            </a:r>
          </a:p>
          <a:p>
            <a:pPr lvl="2"/>
            <a:r>
              <a:rPr lang="cs-CZ" dirty="0"/>
              <a:t>Úmluva MOP č. 87 o svobodě sdružování a ochraně práva odborově se sdružovat  (č. 489/1990 Sb.)</a:t>
            </a:r>
          </a:p>
          <a:p>
            <a:pPr lvl="2"/>
            <a:r>
              <a:rPr lang="cs-CZ" dirty="0"/>
              <a:t>Úmluva MOP č. 98 o provádění zásad práva organizovat se a kolektivně </a:t>
            </a:r>
            <a:r>
              <a:rPr lang="cs-CZ" dirty="0" smtClean="0"/>
              <a:t>vyjednávat</a:t>
            </a:r>
          </a:p>
          <a:p>
            <a:pPr lvl="2"/>
            <a:r>
              <a:rPr lang="cs-CZ" dirty="0" smtClean="0"/>
              <a:t>čl. 12 Listiny základních práv EU</a:t>
            </a:r>
            <a:endParaRPr lang="cs-CZ" dirty="0"/>
          </a:p>
          <a:p>
            <a:pPr lvl="1"/>
            <a:r>
              <a:rPr lang="cs-CZ" dirty="0"/>
              <a:t>ústavní</a:t>
            </a:r>
          </a:p>
          <a:p>
            <a:pPr lvl="2"/>
            <a:r>
              <a:rPr lang="cs-CZ" dirty="0"/>
              <a:t>čl. 20 LZPS – obecně (lex </a:t>
            </a:r>
            <a:r>
              <a:rPr lang="cs-CZ" dirty="0" err="1"/>
              <a:t>generalis</a:t>
            </a:r>
            <a:r>
              <a:rPr lang="cs-CZ" dirty="0"/>
              <a:t>)</a:t>
            </a:r>
          </a:p>
          <a:p>
            <a:pPr lvl="2"/>
            <a:r>
              <a:rPr lang="cs-CZ" dirty="0"/>
              <a:t>čl. 16 LZPS – náboženské</a:t>
            </a:r>
          </a:p>
          <a:p>
            <a:pPr lvl="2"/>
            <a:r>
              <a:rPr lang="cs-CZ" dirty="0"/>
              <a:t>čl. 25 LZPS – národnostní a etnické menšiny</a:t>
            </a:r>
          </a:p>
          <a:p>
            <a:pPr lvl="2"/>
            <a:r>
              <a:rPr lang="cs-CZ" dirty="0"/>
              <a:t>čl. 27 LZPS – ochrana hospodářských a kulturních zájmů</a:t>
            </a:r>
          </a:p>
          <a:p>
            <a:pPr lvl="2"/>
            <a:r>
              <a:rPr lang="cs-CZ" dirty="0"/>
              <a:t>čl. 44 LZPS – možnost zákonného omezení</a:t>
            </a:r>
          </a:p>
          <a:p>
            <a:pPr lvl="1"/>
            <a:r>
              <a:rPr lang="cs-CZ" dirty="0" smtClean="0"/>
              <a:t>zákonná</a:t>
            </a:r>
          </a:p>
          <a:p>
            <a:pPr lvl="2"/>
            <a:r>
              <a:rPr lang="cs-CZ" dirty="0" smtClean="0"/>
              <a:t>§ 214 </a:t>
            </a:r>
            <a:r>
              <a:rPr lang="cs-CZ" dirty="0" err="1" smtClean="0"/>
              <a:t>an</a:t>
            </a:r>
            <a:r>
              <a:rPr lang="cs-CZ" dirty="0" smtClean="0"/>
              <a:t>.  </a:t>
            </a:r>
            <a:r>
              <a:rPr lang="en-US" dirty="0" smtClean="0"/>
              <a:t>&amp;</a:t>
            </a:r>
            <a:r>
              <a:rPr lang="cs-CZ" dirty="0" smtClean="0"/>
              <a:t> § 3025 NOZ</a:t>
            </a:r>
          </a:p>
          <a:p>
            <a:pPr lvl="2"/>
            <a:r>
              <a:rPr lang="cs-CZ" dirty="0" smtClean="0"/>
              <a:t>§ 47 obecního zřízení (na spolupráci mezi obcemi nelze použít ustanovení o spolku)</a:t>
            </a:r>
          </a:p>
          <a:p>
            <a:r>
              <a:rPr lang="cs-CZ" dirty="0" smtClean="0"/>
              <a:t>úpravou spolku se subsidiárně řídí i společenství vlastníků (§ 1221)</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74</a:t>
            </a:fld>
            <a:endParaRPr lang="cs-CZ"/>
          </a:p>
        </p:txBody>
      </p:sp>
    </p:spTree>
    <p:extLst>
      <p:ext uri="{BB962C8B-B14F-4D97-AF65-F5344CB8AC3E}">
        <p14:creationId xmlns:p14="http://schemas.microsoft.com/office/powerpoint/2010/main" val="33666734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znaky spolku</a:t>
            </a:r>
          </a:p>
          <a:p>
            <a:pPr lvl="1"/>
            <a:r>
              <a:rPr lang="cs-CZ" dirty="0" smtClean="0"/>
              <a:t>korporace</a:t>
            </a:r>
          </a:p>
          <a:p>
            <a:pPr lvl="2"/>
            <a:r>
              <a:rPr lang="cs-CZ" dirty="0" smtClean="0"/>
              <a:t>převaha osobního substrátu (absence </a:t>
            </a:r>
            <a:r>
              <a:rPr lang="cs-CZ" dirty="0" err="1" smtClean="0"/>
              <a:t>pov</a:t>
            </a:r>
            <a:r>
              <a:rPr lang="cs-CZ" dirty="0" smtClean="0"/>
              <a:t>. vkladů)</a:t>
            </a:r>
          </a:p>
          <a:p>
            <a:pPr lvl="2"/>
            <a:r>
              <a:rPr lang="cs-CZ" dirty="0" smtClean="0"/>
              <a:t>právní </a:t>
            </a:r>
            <a:r>
              <a:rPr lang="cs-CZ" dirty="0" err="1" smtClean="0"/>
              <a:t>subjektiva</a:t>
            </a:r>
            <a:r>
              <a:rPr lang="cs-CZ" dirty="0" smtClean="0"/>
              <a:t> x společnost § 2716 </a:t>
            </a:r>
            <a:r>
              <a:rPr lang="cs-CZ" dirty="0" err="1" smtClean="0"/>
              <a:t>an</a:t>
            </a:r>
            <a:r>
              <a:rPr lang="cs-CZ" dirty="0" smtClean="0"/>
              <a:t>.</a:t>
            </a:r>
          </a:p>
          <a:p>
            <a:pPr lvl="1"/>
            <a:r>
              <a:rPr lang="cs-CZ" dirty="0" smtClean="0"/>
              <a:t>trvalost (x shromáždění)</a:t>
            </a:r>
          </a:p>
          <a:p>
            <a:pPr lvl="1"/>
            <a:r>
              <a:rPr lang="cs-CZ" dirty="0" smtClean="0"/>
              <a:t>založení k nevýdělečným účelům (§ 217)</a:t>
            </a:r>
          </a:p>
          <a:p>
            <a:pPr lvl="2"/>
            <a:r>
              <a:rPr lang="cs-CZ" dirty="0"/>
              <a:t>hlavní (statutární) spolková činnost (</a:t>
            </a:r>
            <a:r>
              <a:rPr lang="cs-CZ" dirty="0" smtClean="0"/>
              <a:t>217/1) k </a:t>
            </a:r>
            <a:r>
              <a:rPr lang="cs-CZ" dirty="0"/>
              <a:t>naplňování společného zájmu (§ 214/1</a:t>
            </a:r>
            <a:r>
              <a:rPr lang="cs-CZ" dirty="0" smtClean="0"/>
              <a:t>) x výdělečná činnost</a:t>
            </a:r>
          </a:p>
          <a:p>
            <a:pPr lvl="2"/>
            <a:r>
              <a:rPr lang="cs-CZ" dirty="0" smtClean="0"/>
              <a:t>vedlejší hospodářská činnost (§ 217/2) může mít povahu výdělečné činnosti s účelem</a:t>
            </a:r>
          </a:p>
          <a:p>
            <a:pPr lvl="3"/>
            <a:r>
              <a:rPr lang="cs-CZ" dirty="0" smtClean="0"/>
              <a:t>podpory činnosti hlavní</a:t>
            </a:r>
          </a:p>
          <a:p>
            <a:pPr lvl="3"/>
            <a:r>
              <a:rPr lang="cs-CZ" dirty="0" smtClean="0"/>
              <a:t>hospodárného využití spolkového majetku</a:t>
            </a:r>
          </a:p>
          <a:p>
            <a:pPr lvl="2"/>
            <a:r>
              <a:rPr lang="cs-CZ" dirty="0" smtClean="0"/>
              <a:t>zisk z činnosti spolku lze použít pouze pro spolkovou činnost (§ 217/3)</a:t>
            </a:r>
          </a:p>
          <a:p>
            <a:pPr lvl="1"/>
            <a:r>
              <a:rPr lang="cs-CZ" dirty="0" smtClean="0"/>
              <a:t>členství</a:t>
            </a:r>
          </a:p>
          <a:p>
            <a:pPr lvl="2"/>
            <a:r>
              <a:rPr lang="cs-CZ" dirty="0" smtClean="0"/>
              <a:t>dobrovolnost (§ 214/1, § 215/1)</a:t>
            </a:r>
          </a:p>
          <a:p>
            <a:pPr lvl="1"/>
            <a:r>
              <a:rPr lang="cs-CZ" dirty="0" smtClean="0"/>
              <a:t>hlavní (statutární) spolková činnost (217/1)</a:t>
            </a:r>
          </a:p>
          <a:p>
            <a:pPr lvl="2"/>
            <a:r>
              <a:rPr lang="cs-CZ" dirty="0" smtClean="0"/>
              <a:t>k naplňování společného zájmu (§ 214/1)</a:t>
            </a:r>
          </a:p>
          <a:p>
            <a:pPr lvl="1"/>
            <a:r>
              <a:rPr lang="cs-CZ" dirty="0" smtClean="0"/>
              <a:t>majetková samostatnost (§ 215/2)</a:t>
            </a:r>
            <a:endParaRPr lang="cs-CZ" dirty="0"/>
          </a:p>
          <a:p>
            <a:pPr lvl="1"/>
            <a:r>
              <a:rPr lang="cs-CZ" dirty="0" smtClean="0"/>
              <a:t>samosprávnost (odluka od státu čl. 20/4 LZPS)</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75</a:t>
            </a:fld>
            <a:endParaRPr lang="cs-CZ"/>
          </a:p>
        </p:txBody>
      </p:sp>
    </p:spTree>
    <p:extLst>
      <p:ext uri="{BB962C8B-B14F-4D97-AF65-F5344CB8AC3E}">
        <p14:creationId xmlns:p14="http://schemas.microsoft.com/office/powerpoint/2010/main" val="36058382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Založení spolku</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založení spolku (§ 218; § 125)</a:t>
            </a:r>
          </a:p>
          <a:p>
            <a:pPr lvl="1"/>
            <a:r>
              <a:rPr lang="cs-CZ" dirty="0" smtClean="0"/>
              <a:t>přijetí stanov dle ADZ 145</a:t>
            </a:r>
          </a:p>
          <a:p>
            <a:pPr lvl="2"/>
            <a:r>
              <a:rPr lang="cs-CZ" dirty="0" smtClean="0"/>
              <a:t>uzavření smlouvy</a:t>
            </a:r>
          </a:p>
          <a:p>
            <a:pPr lvl="2"/>
            <a:r>
              <a:rPr lang="cs-CZ" dirty="0" smtClean="0"/>
              <a:t>přijetí stanov na ustavující schůzi</a:t>
            </a:r>
          </a:p>
          <a:p>
            <a:pPr lvl="1"/>
            <a:r>
              <a:rPr lang="cs-CZ" dirty="0" smtClean="0"/>
              <a:t>min. 3 zakladatelé (§ 214)</a:t>
            </a:r>
          </a:p>
          <a:p>
            <a:pPr lvl="1"/>
            <a:r>
              <a:rPr lang="cs-CZ" dirty="0" smtClean="0"/>
              <a:t>náležitosti stanov (§ 218 speciální k § 123/1)</a:t>
            </a:r>
          </a:p>
          <a:p>
            <a:pPr lvl="2"/>
            <a:r>
              <a:rPr lang="cs-CZ" dirty="0" smtClean="0"/>
              <a:t>název</a:t>
            </a:r>
          </a:p>
          <a:p>
            <a:pPr lvl="3"/>
            <a:r>
              <a:rPr lang="cs-CZ" dirty="0"/>
              <a:t>povinně „spolek“, „zapsaný spolek“ či „</a:t>
            </a:r>
            <a:r>
              <a:rPr lang="cs-CZ" dirty="0" err="1"/>
              <a:t>z.s</a:t>
            </a:r>
            <a:r>
              <a:rPr lang="cs-CZ" dirty="0"/>
              <a:t>.“ (§ 216</a:t>
            </a:r>
            <a:r>
              <a:rPr lang="cs-CZ" dirty="0" smtClean="0"/>
              <a:t>)</a:t>
            </a:r>
          </a:p>
          <a:p>
            <a:pPr lvl="3"/>
            <a:r>
              <a:rPr lang="cs-CZ" dirty="0" smtClean="0"/>
              <a:t>vyjádření svazové povahy „spolku spolků“ (§ 214/2)</a:t>
            </a:r>
            <a:endParaRPr lang="cs-CZ" dirty="0"/>
          </a:p>
          <a:p>
            <a:pPr lvl="2"/>
            <a:r>
              <a:rPr lang="cs-CZ" dirty="0" smtClean="0"/>
              <a:t>sídlo</a:t>
            </a:r>
          </a:p>
          <a:p>
            <a:pPr lvl="2"/>
            <a:r>
              <a:rPr lang="cs-CZ" dirty="0" smtClean="0"/>
              <a:t>účel (§ 217/1)</a:t>
            </a:r>
          </a:p>
          <a:p>
            <a:pPr lvl="2"/>
            <a:r>
              <a:rPr lang="cs-CZ" dirty="0" err="1" smtClean="0"/>
              <a:t>pr</a:t>
            </a:r>
            <a:r>
              <a:rPr lang="cs-CZ" dirty="0" smtClean="0"/>
              <a:t>. a </a:t>
            </a:r>
            <a:r>
              <a:rPr lang="cs-CZ" dirty="0" err="1" smtClean="0"/>
              <a:t>pov</a:t>
            </a:r>
            <a:r>
              <a:rPr lang="cs-CZ" dirty="0" smtClean="0"/>
              <a:t>. členů vůči spolku nebo způsob, jak budou vznikat</a:t>
            </a:r>
          </a:p>
          <a:p>
            <a:pPr lvl="2"/>
            <a:r>
              <a:rPr lang="cs-CZ" dirty="0" smtClean="0"/>
              <a:t>určení statutárního orgánu</a:t>
            </a:r>
          </a:p>
          <a:p>
            <a:pPr lvl="1"/>
            <a:r>
              <a:rPr lang="cs-CZ" dirty="0" smtClean="0"/>
              <a:t>písemná forma (§ 123/2)</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76</a:t>
            </a:fld>
            <a:endParaRPr lang="cs-CZ"/>
          </a:p>
        </p:txBody>
      </p:sp>
    </p:spTree>
    <p:extLst>
      <p:ext uri="{BB962C8B-B14F-4D97-AF65-F5344CB8AC3E}">
        <p14:creationId xmlns:p14="http://schemas.microsoft.com/office/powerpoint/2010/main" val="8167912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Řízení před rozhodčí komisí spolku</a:t>
            </a:r>
            <a:endParaRPr lang="cs-CZ" dirty="0"/>
          </a:p>
        </p:txBody>
      </p:sp>
      <p:sp>
        <p:nvSpPr>
          <p:cNvPr id="3" name="Zástupný symbol pro obsah 2"/>
          <p:cNvSpPr>
            <a:spLocks noGrp="1"/>
          </p:cNvSpPr>
          <p:nvPr>
            <p:ph idx="1"/>
          </p:nvPr>
        </p:nvSpPr>
        <p:spPr/>
        <p:txBody>
          <a:bodyPr/>
          <a:lstStyle/>
          <a:p>
            <a:r>
              <a:rPr lang="cs-CZ" dirty="0" smtClean="0"/>
              <a:t>část sedmá zákona o rozhodčím řízení (§ 40e až § 40k)</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77</a:t>
            </a:fld>
            <a:endParaRPr lang="cs-CZ"/>
          </a:p>
        </p:txBody>
      </p:sp>
    </p:spTree>
    <p:extLst>
      <p:ext uri="{BB962C8B-B14F-4D97-AF65-F5344CB8AC3E}">
        <p14:creationId xmlns:p14="http://schemas.microsoft.com/office/powerpoint/2010/main" val="2971407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Fundace</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vyčlenění majetku k určitému účelu (§ 303)</a:t>
            </a:r>
          </a:p>
          <a:p>
            <a:pPr lvl="1"/>
            <a:r>
              <a:rPr lang="cs-CZ" dirty="0" smtClean="0"/>
              <a:t>nadace (§ 306 </a:t>
            </a:r>
            <a:r>
              <a:rPr lang="cs-CZ" dirty="0" err="1" smtClean="0"/>
              <a:t>an</a:t>
            </a:r>
            <a:r>
              <a:rPr lang="cs-CZ" dirty="0" smtClean="0"/>
              <a:t>.)</a:t>
            </a:r>
          </a:p>
          <a:p>
            <a:pPr lvl="1"/>
            <a:r>
              <a:rPr lang="cs-CZ" dirty="0" smtClean="0"/>
              <a:t>nadační fondy (§ 394 </a:t>
            </a:r>
            <a:r>
              <a:rPr lang="cs-CZ" dirty="0" err="1" smtClean="0"/>
              <a:t>an</a:t>
            </a:r>
            <a:r>
              <a:rPr lang="cs-CZ" dirty="0" smtClean="0"/>
              <a:t>.)</a:t>
            </a:r>
          </a:p>
          <a:p>
            <a:r>
              <a:rPr lang="cs-CZ" dirty="0" smtClean="0"/>
              <a:t>ustavuje se s vymezením majetkového zajištění a účelu (§ 304)</a:t>
            </a:r>
          </a:p>
          <a:p>
            <a:pPr lvl="1"/>
            <a:r>
              <a:rPr lang="cs-CZ" dirty="0" smtClean="0"/>
              <a:t>zakladatelským PJ (u nadace </a:t>
            </a:r>
            <a:r>
              <a:rPr lang="cs-CZ" dirty="0"/>
              <a:t>nadační listinou (§ 309</a:t>
            </a:r>
            <a:r>
              <a:rPr lang="cs-CZ" dirty="0" smtClean="0"/>
              <a:t>); </a:t>
            </a:r>
            <a:r>
              <a:rPr lang="cs-CZ" dirty="0"/>
              <a:t>nadační fond </a:t>
            </a:r>
            <a:r>
              <a:rPr lang="cs-CZ" dirty="0" smtClean="0"/>
              <a:t>§ 395)</a:t>
            </a:r>
            <a:endParaRPr lang="cs-CZ" dirty="0"/>
          </a:p>
          <a:p>
            <a:pPr lvl="2"/>
            <a:r>
              <a:rPr lang="cs-CZ" dirty="0" smtClean="0"/>
              <a:t>zakládací listina</a:t>
            </a:r>
          </a:p>
          <a:p>
            <a:pPr lvl="2"/>
            <a:r>
              <a:rPr lang="cs-CZ" dirty="0" smtClean="0"/>
              <a:t>pořízení pro případ smrti</a:t>
            </a:r>
          </a:p>
          <a:p>
            <a:pPr lvl="1"/>
            <a:r>
              <a:rPr lang="cs-CZ" dirty="0" smtClean="0"/>
              <a:t>zákonem</a:t>
            </a:r>
          </a:p>
          <a:p>
            <a:r>
              <a:rPr lang="cs-CZ" dirty="0" smtClean="0"/>
              <a:t>vnitřní poměry nadace upravuje její statut (§ 305)</a:t>
            </a:r>
          </a:p>
          <a:p>
            <a:pPr lvl="1"/>
            <a:r>
              <a:rPr lang="cs-CZ" dirty="0" smtClean="0"/>
              <a:t>nadace (§ 314)</a:t>
            </a:r>
          </a:p>
          <a:p>
            <a:pPr lvl="1"/>
            <a:r>
              <a:rPr lang="cs-CZ" dirty="0" smtClean="0"/>
              <a:t>nadačního fondu (?)</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78</a:t>
            </a:fld>
            <a:endParaRPr lang="cs-CZ"/>
          </a:p>
        </p:txBody>
      </p:sp>
    </p:spTree>
    <p:extLst>
      <p:ext uri="{BB962C8B-B14F-4D97-AF65-F5344CB8AC3E}">
        <p14:creationId xmlns:p14="http://schemas.microsoft.com/office/powerpoint/2010/main" val="161307225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Ústav</a:t>
            </a:r>
            <a:endParaRPr lang="cs-CZ" dirty="0"/>
          </a:p>
        </p:txBody>
      </p:sp>
      <p:sp>
        <p:nvSpPr>
          <p:cNvPr id="3" name="Zástupný symbol pro obsah 2"/>
          <p:cNvSpPr>
            <a:spLocks noGrp="1"/>
          </p:cNvSpPr>
          <p:nvPr>
            <p:ph idx="1"/>
          </p:nvPr>
        </p:nvSpPr>
        <p:spPr/>
        <p:txBody>
          <a:bodyPr/>
          <a:lstStyle/>
          <a:p>
            <a:r>
              <a:rPr lang="cs-CZ" dirty="0" smtClean="0"/>
              <a:t>PO </a:t>
            </a:r>
            <a:r>
              <a:rPr lang="cs-CZ" dirty="0"/>
              <a:t>ustavená za účelem provozování činnosti užitečné společensky nebo hospodářsky s využitím své osobní a majetkové </a:t>
            </a:r>
            <a:r>
              <a:rPr lang="cs-CZ" dirty="0" smtClean="0"/>
              <a:t>složky (§ 402)</a:t>
            </a:r>
          </a:p>
          <a:p>
            <a:pPr lvl="1"/>
            <a:r>
              <a:rPr lang="cs-CZ" dirty="0" smtClean="0"/>
              <a:t>účelem poskytování služeb </a:t>
            </a:r>
            <a:r>
              <a:rPr lang="cs-CZ" dirty="0" err="1" smtClean="0"/>
              <a:t>destinatářům</a:t>
            </a:r>
            <a:endParaRPr lang="cs-CZ" dirty="0" smtClean="0"/>
          </a:p>
          <a:p>
            <a:pPr lvl="1"/>
            <a:r>
              <a:rPr lang="cs-CZ" dirty="0" smtClean="0"/>
              <a:t>x korporace</a:t>
            </a:r>
          </a:p>
          <a:p>
            <a:pPr lvl="2"/>
            <a:r>
              <a:rPr lang="cs-CZ" dirty="0" smtClean="0"/>
              <a:t>osobní prvek spojen s členstvím</a:t>
            </a:r>
          </a:p>
          <a:p>
            <a:pPr lvl="2"/>
            <a:r>
              <a:rPr lang="cs-CZ" dirty="0" smtClean="0"/>
              <a:t>hierarchie x demokracie</a:t>
            </a:r>
          </a:p>
          <a:p>
            <a:pPr lvl="1"/>
            <a:r>
              <a:rPr lang="cs-CZ" dirty="0" smtClean="0"/>
              <a:t>x nadace</a:t>
            </a:r>
          </a:p>
          <a:p>
            <a:pPr lvl="2"/>
            <a:r>
              <a:rPr lang="cs-CZ" dirty="0" smtClean="0"/>
              <a:t>možnost konzumace jmění</a:t>
            </a:r>
          </a:p>
          <a:p>
            <a:r>
              <a:rPr lang="cs-CZ" dirty="0" smtClean="0"/>
              <a:t>podpůrná aplikace úpravy nadací (§ 418)</a:t>
            </a:r>
          </a:p>
          <a:p>
            <a:pPr lvl="1"/>
            <a:r>
              <a:rPr lang="cs-CZ" dirty="0" smtClean="0"/>
              <a:t>x nadační jistina</a:t>
            </a:r>
          </a:p>
          <a:p>
            <a:pPr lvl="1"/>
            <a:r>
              <a:rPr lang="cs-CZ" dirty="0" smtClean="0"/>
              <a:t>x nadační kapitál</a:t>
            </a:r>
          </a:p>
          <a:p>
            <a:pPr lvl="2"/>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79</a:t>
            </a:fld>
            <a:endParaRPr lang="cs-CZ"/>
          </a:p>
        </p:txBody>
      </p:sp>
    </p:spTree>
    <p:extLst>
      <p:ext uri="{BB962C8B-B14F-4D97-AF65-F5344CB8AC3E}">
        <p14:creationId xmlns:p14="http://schemas.microsoft.com/office/powerpoint/2010/main" val="4384717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Členění NOZ</a:t>
            </a:r>
            <a:endParaRPr lang="cs-CZ" dirty="0"/>
          </a:p>
        </p:txBody>
      </p:sp>
      <p:sp>
        <p:nvSpPr>
          <p:cNvPr id="3" name="Zástupný symbol pro obsah 2"/>
          <p:cNvSpPr>
            <a:spLocks noGrp="1"/>
          </p:cNvSpPr>
          <p:nvPr>
            <p:ph idx="1"/>
          </p:nvPr>
        </p:nvSpPr>
        <p:spPr/>
        <p:txBody>
          <a:bodyPr>
            <a:normAutofit/>
          </a:bodyPr>
          <a:lstStyle/>
          <a:p>
            <a:r>
              <a:rPr lang="cs-CZ" dirty="0" smtClean="0"/>
              <a:t>Pět částí, hlavy, díly, oddíly, pododdíly, §</a:t>
            </a:r>
          </a:p>
          <a:p>
            <a:pPr lvl="1"/>
            <a:r>
              <a:rPr lang="cs-CZ" dirty="0" smtClean="0"/>
              <a:t>se zvláštní péčí o nadpisy a rubriky §</a:t>
            </a:r>
          </a:p>
          <a:p>
            <a:r>
              <a:rPr lang="cs-CZ" dirty="0" smtClean="0"/>
              <a:t>jeden § zásadně max. dva odstavce a jeden odstavec nanejvýš dvě věty</a:t>
            </a:r>
          </a:p>
          <a:p>
            <a:r>
              <a:rPr lang="cs-CZ" dirty="0" smtClean="0"/>
              <a:t>řazení souvisejících institutů (ADZ 52, 256)</a:t>
            </a:r>
          </a:p>
          <a:p>
            <a:pPr lvl="1"/>
            <a:r>
              <a:rPr lang="cs-CZ" dirty="0" smtClean="0"/>
              <a:t>od jednodušších ke složitějším</a:t>
            </a:r>
          </a:p>
          <a:p>
            <a:pPr lvl="1"/>
            <a:r>
              <a:rPr lang="cs-CZ" dirty="0" smtClean="0"/>
              <a:t>od obecných ke zvláštním</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8</a:t>
            </a:fld>
            <a:endParaRPr lang="cs-CZ"/>
          </a:p>
        </p:txBody>
      </p:sp>
    </p:spTree>
    <p:extLst>
      <p:ext uri="{BB962C8B-B14F-4D97-AF65-F5344CB8AC3E}">
        <p14:creationId xmlns:p14="http://schemas.microsoft.com/office/powerpoint/2010/main" val="56398694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Spotřebitel</a:t>
            </a:r>
            <a:endParaRPr lang="cs-CZ" dirty="0"/>
          </a:p>
        </p:txBody>
      </p:sp>
      <p:sp>
        <p:nvSpPr>
          <p:cNvPr id="3" name="Zástupný symbol pro obsah 2"/>
          <p:cNvSpPr>
            <a:spLocks noGrp="1"/>
          </p:cNvSpPr>
          <p:nvPr>
            <p:ph idx="1"/>
          </p:nvPr>
        </p:nvSpPr>
        <p:spPr/>
        <p:txBody>
          <a:bodyPr/>
          <a:lstStyle/>
          <a:p>
            <a:r>
              <a:rPr lang="cs-CZ" dirty="0" smtClean="0"/>
              <a:t>spotřebitelem je (</a:t>
            </a:r>
            <a:r>
              <a:rPr lang="cs-CZ" dirty="0"/>
              <a:t>§ 419</a:t>
            </a:r>
            <a:r>
              <a:rPr lang="cs-CZ" dirty="0" smtClean="0"/>
              <a:t>)</a:t>
            </a:r>
          </a:p>
          <a:p>
            <a:pPr lvl="1"/>
            <a:r>
              <a:rPr lang="cs-CZ" dirty="0" smtClean="0"/>
              <a:t>jen FO, která mimo rámec (alt.)</a:t>
            </a:r>
          </a:p>
          <a:p>
            <a:pPr lvl="2"/>
            <a:r>
              <a:rPr lang="cs-CZ" dirty="0" smtClean="0"/>
              <a:t>své podnikatelské činnosti</a:t>
            </a:r>
          </a:p>
          <a:p>
            <a:pPr lvl="2"/>
            <a:r>
              <a:rPr lang="cs-CZ" dirty="0" smtClean="0"/>
              <a:t>samostatného výkonu svého povolání</a:t>
            </a:r>
          </a:p>
          <a:p>
            <a:pPr lvl="1"/>
            <a:r>
              <a:rPr lang="cs-CZ" dirty="0" smtClean="0"/>
              <a:t>jedná s podnikatelem (zejm. uzavírá smlouvu)</a:t>
            </a:r>
          </a:p>
          <a:p>
            <a:pPr lvl="2"/>
            <a:r>
              <a:rPr lang="cs-CZ" dirty="0" smtClean="0"/>
              <a:t>jak jednání faktické, tak právní</a:t>
            </a:r>
          </a:p>
          <a:p>
            <a:r>
              <a:rPr lang="cs-CZ" dirty="0" smtClean="0"/>
              <a:t>slabší stranou (nikoliv spotřebitelem) může být i PO (viz i § 433/2)</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80</a:t>
            </a:fld>
            <a:endParaRPr lang="cs-CZ"/>
          </a:p>
        </p:txBody>
      </p:sp>
    </p:spTree>
    <p:extLst>
      <p:ext uri="{BB962C8B-B14F-4D97-AF65-F5344CB8AC3E}">
        <p14:creationId xmlns:p14="http://schemas.microsoft.com/office/powerpoint/2010/main" val="78289103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Podnikatel</a:t>
            </a:r>
            <a:endParaRPr lang="cs-CZ" dirty="0"/>
          </a:p>
        </p:txBody>
      </p:sp>
      <p:sp>
        <p:nvSpPr>
          <p:cNvPr id="3" name="Zástupný symbol pro obsah 2"/>
          <p:cNvSpPr>
            <a:spLocks noGrp="1"/>
          </p:cNvSpPr>
          <p:nvPr>
            <p:ph idx="1"/>
          </p:nvPr>
        </p:nvSpPr>
        <p:spPr/>
        <p:txBody>
          <a:bodyPr>
            <a:normAutofit/>
          </a:bodyPr>
          <a:lstStyle/>
          <a:p>
            <a:r>
              <a:rPr lang="cs-CZ" dirty="0" smtClean="0"/>
              <a:t>obecná </a:t>
            </a:r>
            <a:r>
              <a:rPr lang="cs-CZ" dirty="0" err="1" smtClean="0"/>
              <a:t>def</a:t>
            </a:r>
            <a:r>
              <a:rPr lang="cs-CZ" dirty="0" smtClean="0"/>
              <a:t>. podnikatele (§ 420/1)</a:t>
            </a:r>
          </a:p>
          <a:p>
            <a:pPr lvl="1"/>
            <a:r>
              <a:rPr lang="cs-CZ" dirty="0" smtClean="0"/>
              <a:t>samostatný </a:t>
            </a:r>
          </a:p>
          <a:p>
            <a:pPr lvl="1"/>
            <a:r>
              <a:rPr lang="cs-CZ" dirty="0" smtClean="0"/>
              <a:t>výkon výdělečné činnosti</a:t>
            </a:r>
          </a:p>
          <a:p>
            <a:pPr lvl="1"/>
            <a:r>
              <a:rPr lang="cs-CZ" dirty="0" smtClean="0"/>
              <a:t>způsobem (alt.)</a:t>
            </a:r>
          </a:p>
          <a:p>
            <a:pPr lvl="2"/>
            <a:r>
              <a:rPr lang="cs-CZ" dirty="0" smtClean="0"/>
              <a:t>živnostenským</a:t>
            </a:r>
          </a:p>
          <a:p>
            <a:pPr lvl="2"/>
            <a:r>
              <a:rPr lang="cs-CZ" dirty="0" smtClean="0"/>
              <a:t>obdobným</a:t>
            </a:r>
          </a:p>
          <a:p>
            <a:pPr lvl="1"/>
            <a:r>
              <a:rPr lang="cs-CZ" dirty="0" smtClean="0"/>
              <a:t>na vlastní účet a odpovědnost</a:t>
            </a:r>
          </a:p>
          <a:p>
            <a:pPr lvl="1"/>
            <a:r>
              <a:rPr lang="cs-CZ" dirty="0" smtClean="0"/>
              <a:t>se záměrem činit tak soustavně</a:t>
            </a:r>
          </a:p>
          <a:p>
            <a:pPr lvl="1"/>
            <a:r>
              <a:rPr lang="cs-CZ" dirty="0" smtClean="0"/>
              <a:t>za účelem dosažení zisku</a:t>
            </a:r>
          </a:p>
          <a:p>
            <a:pPr lvl="1"/>
            <a:r>
              <a:rPr lang="cs-CZ" dirty="0" smtClean="0"/>
              <a:t>→ </a:t>
            </a:r>
            <a:r>
              <a:rPr lang="cs-CZ" u="sng" dirty="0" smtClean="0"/>
              <a:t>se zřetelem k takové činnosti </a:t>
            </a:r>
            <a:r>
              <a:rPr lang="cs-CZ" dirty="0" smtClean="0"/>
              <a:t>se považuje (PF?) za podnikatele</a:t>
            </a:r>
          </a:p>
          <a:p>
            <a:pPr lvl="1"/>
            <a:r>
              <a:rPr lang="cs-CZ" dirty="0" smtClean="0"/>
              <a:t>→ i nemající oprávnění</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81</a:t>
            </a:fld>
            <a:endParaRPr lang="cs-CZ"/>
          </a:p>
        </p:txBody>
      </p:sp>
    </p:spTree>
    <p:extLst>
      <p:ext uri="{BB962C8B-B14F-4D97-AF65-F5344CB8AC3E}">
        <p14:creationId xmlns:p14="http://schemas.microsoft.com/office/powerpoint/2010/main" val="278178403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zvl. </a:t>
            </a:r>
            <a:r>
              <a:rPr lang="cs-CZ" dirty="0" err="1"/>
              <a:t>def</a:t>
            </a:r>
            <a:r>
              <a:rPr lang="cs-CZ" dirty="0"/>
              <a:t>. pro účely ochrany spotřebitele a splatnosti faktur (§ 1963; § 420/2)</a:t>
            </a:r>
          </a:p>
          <a:p>
            <a:pPr lvl="1"/>
            <a:r>
              <a:rPr lang="cs-CZ" dirty="0"/>
              <a:t>uzavírá smlouvy</a:t>
            </a:r>
          </a:p>
          <a:p>
            <a:pPr lvl="2"/>
            <a:r>
              <a:rPr lang="cs-CZ" dirty="0"/>
              <a:t>související s vlastní činností (alt.)</a:t>
            </a:r>
          </a:p>
          <a:p>
            <a:pPr lvl="3"/>
            <a:r>
              <a:rPr lang="cs-CZ" dirty="0"/>
              <a:t>obchodní</a:t>
            </a:r>
          </a:p>
          <a:p>
            <a:pPr lvl="3"/>
            <a:r>
              <a:rPr lang="cs-CZ" dirty="0"/>
              <a:t>výrobní</a:t>
            </a:r>
          </a:p>
          <a:p>
            <a:pPr lvl="3"/>
            <a:r>
              <a:rPr lang="cs-CZ" dirty="0"/>
              <a:t>obdobnou</a:t>
            </a:r>
          </a:p>
          <a:p>
            <a:pPr lvl="2"/>
            <a:r>
              <a:rPr lang="cs-CZ" dirty="0"/>
              <a:t>při samostatném výkonu povolání</a:t>
            </a:r>
          </a:p>
          <a:p>
            <a:pPr lvl="1"/>
            <a:r>
              <a:rPr lang="cs-CZ" dirty="0"/>
              <a:t>jedná jménem nebo na účet podnikatele</a:t>
            </a:r>
          </a:p>
          <a:p>
            <a:r>
              <a:rPr lang="cs-CZ" dirty="0" smtClean="0"/>
              <a:t>osoba zapsaná v OR je podnikatelem, i když nepodniká (§ 421/1; PF; </a:t>
            </a:r>
            <a:r>
              <a:rPr lang="cs-CZ" dirty="0" err="1" smtClean="0"/>
              <a:t>spec</a:t>
            </a:r>
            <a:r>
              <a:rPr lang="cs-CZ" dirty="0" smtClean="0"/>
              <a:t>. k § 420/1)</a:t>
            </a:r>
          </a:p>
          <a:p>
            <a:r>
              <a:rPr lang="cs-CZ" dirty="0" smtClean="0"/>
              <a:t>PDV podnikatele u osoby se živnostenským nebo jiným oprávněním k podnikání x nepodniká</a:t>
            </a:r>
          </a:p>
          <a:p>
            <a:r>
              <a:rPr lang="cs-CZ" dirty="0"/>
              <a:t>sídlo podnikatele (§ 429) určeno </a:t>
            </a:r>
          </a:p>
          <a:p>
            <a:pPr lvl="1"/>
            <a:r>
              <a:rPr lang="cs-CZ" dirty="0"/>
              <a:t>adresou zapsanou ve veřejném rejstříku (konstitutivní?)</a:t>
            </a:r>
          </a:p>
          <a:p>
            <a:pPr lvl="1"/>
            <a:r>
              <a:rPr lang="cs-CZ" dirty="0"/>
              <a:t>nezapsaná FO místem hlavního obchodního závodu, popřípadě bydliště</a:t>
            </a:r>
          </a:p>
          <a:p>
            <a:pPr lvl="2"/>
            <a:r>
              <a:rPr lang="cs-CZ" dirty="0"/>
              <a:t>odpadne rozlišování sídla PO a místa podnikání FO</a:t>
            </a:r>
          </a:p>
          <a:p>
            <a:pPr lvl="2"/>
            <a:r>
              <a:rPr lang="cs-CZ" u="sng" dirty="0"/>
              <a:t>→ sídlo pro všechny podnikatele, jméno pro všechny subjekty (viz název PO</a:t>
            </a:r>
            <a:r>
              <a:rPr lang="cs-CZ" u="sng" dirty="0" smtClean="0"/>
              <a:t>)</a:t>
            </a:r>
            <a:endParaRPr lang="cs-CZ" dirty="0" smtClean="0"/>
          </a:p>
          <a:p>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82</a:t>
            </a:fld>
            <a:endParaRPr lang="cs-CZ"/>
          </a:p>
        </p:txBody>
      </p:sp>
    </p:spTree>
    <p:extLst>
      <p:ext uri="{BB962C8B-B14F-4D97-AF65-F5344CB8AC3E}">
        <p14:creationId xmlns:p14="http://schemas.microsoft.com/office/powerpoint/2010/main" val="7808419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smtClean="0"/>
              <a:t>obecná ochrana slabší strany (§ 433)</a:t>
            </a:r>
          </a:p>
          <a:p>
            <a:pPr lvl="1"/>
            <a:r>
              <a:rPr lang="cs-CZ" dirty="0" smtClean="0"/>
              <a:t>podnikatel v hospodářském styku nesmí</a:t>
            </a:r>
          </a:p>
          <a:p>
            <a:pPr lvl="2"/>
            <a:r>
              <a:rPr lang="cs-CZ" dirty="0" smtClean="0"/>
              <a:t>svou kvalitu odborníka</a:t>
            </a:r>
          </a:p>
          <a:p>
            <a:pPr lvl="2"/>
            <a:r>
              <a:rPr lang="cs-CZ" dirty="0" smtClean="0"/>
              <a:t>své hospodářské postavení</a:t>
            </a:r>
          </a:p>
          <a:p>
            <a:pPr lvl="1"/>
            <a:r>
              <a:rPr lang="cs-CZ" dirty="0" smtClean="0"/>
              <a:t>zneužít k vytváření či k využití závislosti slabší strany</a:t>
            </a:r>
          </a:p>
          <a:p>
            <a:pPr lvl="1"/>
            <a:r>
              <a:rPr lang="cs-CZ" dirty="0" smtClean="0"/>
              <a:t>k dosažení zřejmé a nedůvodné nerovnováhy ve vzájemných </a:t>
            </a:r>
            <a:r>
              <a:rPr lang="cs-CZ" dirty="0" err="1" smtClean="0"/>
              <a:t>prpov</a:t>
            </a:r>
            <a:endParaRPr lang="cs-CZ" dirty="0" smtClean="0"/>
          </a:p>
          <a:p>
            <a:pPr lvl="1"/>
            <a:r>
              <a:rPr lang="cs-CZ" dirty="0" smtClean="0"/>
              <a:t>PDV slabší strany (§ 433/2)</a:t>
            </a:r>
          </a:p>
          <a:p>
            <a:r>
              <a:rPr lang="cs-CZ" dirty="0" smtClean="0"/>
              <a:t>informační </a:t>
            </a:r>
            <a:r>
              <a:rPr lang="cs-CZ" dirty="0" err="1" smtClean="0"/>
              <a:t>pov</a:t>
            </a:r>
            <a:r>
              <a:rPr lang="cs-CZ" dirty="0" smtClean="0"/>
              <a:t>. podnikatele (§ 435)</a:t>
            </a:r>
          </a:p>
          <a:p>
            <a:pPr lvl="1"/>
            <a:r>
              <a:rPr lang="cs-CZ" dirty="0" smtClean="0"/>
              <a:t>každého uvádět na obch. listinách a e-prezentaci jméno a sídlo</a:t>
            </a:r>
          </a:p>
          <a:p>
            <a:pPr lvl="1"/>
            <a:r>
              <a:rPr lang="cs-CZ" dirty="0" smtClean="0"/>
              <a:t>zapsaný v OR + údaj o zápisu, oddíl, vložku</a:t>
            </a:r>
          </a:p>
          <a:p>
            <a:pPr lvl="1"/>
            <a:r>
              <a:rPr lang="cs-CZ" dirty="0" smtClean="0"/>
              <a:t>zapsaný v jiném VR + </a:t>
            </a:r>
            <a:r>
              <a:rPr lang="cs-CZ" dirty="0"/>
              <a:t>údaj o </a:t>
            </a:r>
            <a:r>
              <a:rPr lang="cs-CZ" dirty="0" smtClean="0"/>
              <a:t>zápisu</a:t>
            </a:r>
          </a:p>
          <a:p>
            <a:pPr lvl="1"/>
            <a:r>
              <a:rPr lang="cs-CZ" dirty="0" smtClean="0"/>
              <a:t>nezapsaný v VR + údaj o zápisu do jiné evidence</a:t>
            </a:r>
          </a:p>
          <a:p>
            <a:pPr lvl="1"/>
            <a:r>
              <a:rPr lang="cs-CZ" dirty="0" smtClean="0"/>
              <a:t>má-li identifikující údaj (§ 3019), uvede i ten</a:t>
            </a:r>
          </a:p>
          <a:p>
            <a:pPr lvl="1"/>
            <a:r>
              <a:rPr lang="cs-CZ" dirty="0"/>
              <a:t>nyní je (opět) správná varianta IČO (viz § 24 zákona č . 111/2009 Sb.)</a:t>
            </a:r>
          </a:p>
          <a:p>
            <a:r>
              <a:rPr lang="cs-CZ" smtClean="0"/>
              <a:t>na </a:t>
            </a:r>
            <a:r>
              <a:rPr lang="cs-CZ" dirty="0" smtClean="0"/>
              <a:t>obchodních listinách nesmí být klamavé údaje (§ 435/2)</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83</a:t>
            </a:fld>
            <a:endParaRPr lang="cs-CZ"/>
          </a:p>
        </p:txBody>
      </p:sp>
    </p:spTree>
    <p:extLst>
      <p:ext uri="{BB962C8B-B14F-4D97-AF65-F5344CB8AC3E}">
        <p14:creationId xmlns:p14="http://schemas.microsoft.com/office/powerpoint/2010/main" val="343968538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Zastoupení obecně</a:t>
            </a:r>
            <a:endParaRPr lang="cs-CZ" dirty="0"/>
          </a:p>
        </p:txBody>
      </p:sp>
      <p:sp>
        <p:nvSpPr>
          <p:cNvPr id="3" name="Zástupný symbol pro obsah 2"/>
          <p:cNvSpPr>
            <a:spLocks noGrp="1"/>
          </p:cNvSpPr>
          <p:nvPr>
            <p:ph idx="1"/>
          </p:nvPr>
        </p:nvSpPr>
        <p:spPr>
          <a:xfrm>
            <a:off x="457200" y="1600200"/>
            <a:ext cx="8229600" cy="5069160"/>
          </a:xfrm>
        </p:spPr>
        <p:txBody>
          <a:bodyPr>
            <a:normAutofit fontScale="92500" lnSpcReduction="10000"/>
          </a:bodyPr>
          <a:lstStyle/>
          <a:p>
            <a:r>
              <a:rPr lang="cs-CZ" dirty="0"/>
              <a:t>druhy</a:t>
            </a:r>
          </a:p>
          <a:p>
            <a:pPr lvl="1"/>
            <a:r>
              <a:rPr lang="cs-CZ" dirty="0"/>
              <a:t>smluvní (vč. prokury)</a:t>
            </a:r>
          </a:p>
          <a:p>
            <a:pPr lvl="1"/>
            <a:r>
              <a:rPr lang="cs-CZ" dirty="0"/>
              <a:t>zákonné (nezletilý,  PO, zvláštní případy společenství osob)</a:t>
            </a:r>
          </a:p>
          <a:p>
            <a:pPr lvl="1"/>
            <a:r>
              <a:rPr lang="cs-CZ" dirty="0"/>
              <a:t>opatrovnictví (FO, PO)</a:t>
            </a:r>
          </a:p>
          <a:p>
            <a:pPr lvl="1"/>
            <a:r>
              <a:rPr lang="cs-CZ" dirty="0"/>
              <a:t>speciální (členem domácnosti, doručování u solid. Z) </a:t>
            </a:r>
            <a:endParaRPr lang="cs-CZ" dirty="0" smtClean="0"/>
          </a:p>
          <a:p>
            <a:r>
              <a:rPr lang="cs-CZ" dirty="0" smtClean="0"/>
              <a:t>zástupce (§ 436/1; agent)</a:t>
            </a:r>
          </a:p>
          <a:p>
            <a:pPr lvl="1"/>
            <a:r>
              <a:rPr lang="cs-CZ" dirty="0" smtClean="0"/>
              <a:t>kdo je oprávněn jednat </a:t>
            </a:r>
            <a:r>
              <a:rPr lang="cs-CZ" u="sng" dirty="0" smtClean="0"/>
              <a:t>jménem</a:t>
            </a:r>
            <a:r>
              <a:rPr lang="cs-CZ" dirty="0" smtClean="0"/>
              <a:t> jiného (</a:t>
            </a:r>
            <a:r>
              <a:rPr lang="cs-CZ" dirty="0" err="1" smtClean="0"/>
              <a:t>alieno</a:t>
            </a:r>
            <a:r>
              <a:rPr lang="cs-CZ" dirty="0" smtClean="0"/>
              <a:t> </a:t>
            </a:r>
            <a:r>
              <a:rPr lang="cs-CZ" dirty="0" err="1" smtClean="0"/>
              <a:t>nomine</a:t>
            </a:r>
            <a:r>
              <a:rPr lang="cs-CZ" dirty="0" smtClean="0"/>
              <a:t>)</a:t>
            </a:r>
          </a:p>
          <a:p>
            <a:pPr lvl="1"/>
            <a:r>
              <a:rPr lang="cs-CZ" dirty="0" smtClean="0"/>
              <a:t>→ </a:t>
            </a:r>
            <a:r>
              <a:rPr lang="cs-CZ" dirty="0" err="1" smtClean="0"/>
              <a:t>PrPov</a:t>
            </a:r>
            <a:r>
              <a:rPr lang="cs-CZ" dirty="0" smtClean="0"/>
              <a:t> vznikají přímo zastoupenému (principál)</a:t>
            </a:r>
          </a:p>
          <a:p>
            <a:pPr lvl="1"/>
            <a:r>
              <a:rPr lang="cs-CZ" dirty="0" smtClean="0"/>
              <a:t>zástupce vždy projevuje svou vůli</a:t>
            </a:r>
          </a:p>
          <a:p>
            <a:pPr lvl="2"/>
            <a:r>
              <a:rPr lang="cs-CZ" smtClean="0"/>
              <a:t>musí </a:t>
            </a:r>
            <a:r>
              <a:rPr lang="cs-CZ" dirty="0" smtClean="0"/>
              <a:t>přihlížet kvůli zastoupeného (§ 51, 467, 469, 875)</a:t>
            </a:r>
          </a:p>
          <a:p>
            <a:pPr lvl="1"/>
            <a:r>
              <a:rPr lang="cs-CZ" dirty="0" smtClean="0"/>
              <a:t>x posel sděluje vůli cizí (faktické jednání přičítající se přímo principálovi → nemusí být svéprávný)</a:t>
            </a:r>
          </a:p>
          <a:p>
            <a:r>
              <a:rPr lang="cs-CZ" dirty="0" smtClean="0"/>
              <a:t>není-li zřejmé, že někdo jedná za jiného</a:t>
            </a:r>
          </a:p>
          <a:p>
            <a:pPr lvl="1"/>
            <a:r>
              <a:rPr lang="cs-CZ" dirty="0" smtClean="0"/>
              <a:t>PDN jedná vlastním jménem (srov. NS 33 Odo 806/2006 z 30. 4. 2008)</a:t>
            </a:r>
          </a:p>
          <a:p>
            <a:pPr lvl="1"/>
            <a:r>
              <a:rPr lang="cs-CZ" dirty="0" smtClean="0"/>
              <a:t>dopadá na zastoupení smluvní i nesmluvní</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84</a:t>
            </a:fld>
            <a:endParaRPr lang="cs-CZ"/>
          </a:p>
        </p:txBody>
      </p:sp>
    </p:spTree>
    <p:extLst>
      <p:ext uri="{BB962C8B-B14F-4D97-AF65-F5344CB8AC3E}">
        <p14:creationId xmlns:p14="http://schemas.microsoft.com/office/powerpoint/2010/main" val="417784107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dirty="0"/>
              <a:t>dobrá víra/vědomost zástupce o určité okolnosti se přičte zastoupenému (§ 436/2)</a:t>
            </a:r>
          </a:p>
          <a:p>
            <a:pPr lvl="1"/>
            <a:r>
              <a:rPr lang="cs-CZ" dirty="0"/>
              <a:t>x okolnost, o které se zástupce dozvěděl před vznikem zastoupení</a:t>
            </a:r>
          </a:p>
          <a:p>
            <a:pPr lvl="1"/>
            <a:r>
              <a:rPr lang="cs-CZ" dirty="0"/>
              <a:t>x </a:t>
            </a:r>
            <a:r>
              <a:rPr lang="cs-CZ" dirty="0" err="1"/>
              <a:t>zlověrný</a:t>
            </a:r>
            <a:r>
              <a:rPr lang="cs-CZ" dirty="0"/>
              <a:t> zastoupený se nemůže dovolat dobré víry zástupce</a:t>
            </a:r>
          </a:p>
          <a:p>
            <a:pPr lvl="1"/>
            <a:r>
              <a:rPr lang="cs-CZ" dirty="0"/>
              <a:t>členů orgánů PO </a:t>
            </a:r>
            <a:r>
              <a:rPr lang="cs-CZ" dirty="0" err="1"/>
              <a:t>spec</a:t>
            </a:r>
            <a:r>
              <a:rPr lang="cs-CZ" dirty="0"/>
              <a:t>. § 151/2; u držby 992/2</a:t>
            </a:r>
          </a:p>
          <a:p>
            <a:r>
              <a:rPr lang="cs-CZ" dirty="0"/>
              <a:t>střet zájmů (§ 437)</a:t>
            </a:r>
          </a:p>
          <a:p>
            <a:pPr lvl="1"/>
            <a:r>
              <a:rPr lang="cs-CZ" dirty="0"/>
              <a:t>vylučuje zastoupení</a:t>
            </a:r>
          </a:p>
          <a:p>
            <a:pPr lvl="2"/>
            <a:r>
              <a:rPr lang="cs-CZ" dirty="0"/>
              <a:t>x u smluvního zastoupení přípustné, pokud zastoupený věděl</a:t>
            </a:r>
          </a:p>
          <a:p>
            <a:pPr lvl="1"/>
            <a:r>
              <a:rPr lang="cs-CZ" dirty="0"/>
              <a:t>věděla-li nebo musela-li 3. os. o střetu vědět, může se toho zastoupený dovolat</a:t>
            </a:r>
          </a:p>
          <a:p>
            <a:pPr lvl="1"/>
            <a:r>
              <a:rPr lang="cs-CZ" dirty="0"/>
              <a:t>PDV střetu zájmu</a:t>
            </a:r>
          </a:p>
          <a:p>
            <a:pPr lvl="2"/>
            <a:r>
              <a:rPr lang="cs-CZ" dirty="0"/>
              <a:t>zástupce jedná i „za druhou stranu“</a:t>
            </a:r>
          </a:p>
          <a:p>
            <a:pPr lvl="2"/>
            <a:r>
              <a:rPr lang="cs-CZ" dirty="0"/>
              <a:t>zástupce jedná ve vlastní záležitosti</a:t>
            </a:r>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85</a:t>
            </a:fld>
            <a:endParaRPr lang="cs-CZ"/>
          </a:p>
        </p:txBody>
      </p:sp>
    </p:spTree>
    <p:extLst>
      <p:ext uri="{BB962C8B-B14F-4D97-AF65-F5344CB8AC3E}">
        <p14:creationId xmlns:p14="http://schemas.microsoft.com/office/powerpoint/2010/main" val="323154132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r>
              <a:rPr lang="cs-CZ" dirty="0" smtClean="0"/>
              <a:t>zástupce jedná osobně (§ 438),</a:t>
            </a:r>
          </a:p>
          <a:p>
            <a:pPr lvl="1"/>
            <a:r>
              <a:rPr lang="cs-CZ" dirty="0" smtClean="0"/>
              <a:t>substituta lze, je-li to</a:t>
            </a:r>
          </a:p>
          <a:p>
            <a:pPr lvl="2"/>
            <a:r>
              <a:rPr lang="cs-CZ" dirty="0" smtClean="0"/>
              <a:t>ujednáno (substituční doložka)</a:t>
            </a:r>
          </a:p>
          <a:p>
            <a:pPr lvl="2"/>
            <a:r>
              <a:rPr lang="cs-CZ" dirty="0" smtClean="0"/>
              <a:t>vyžadováno nutnou potřebou (→ culpa in </a:t>
            </a:r>
            <a:r>
              <a:rPr lang="cs-CZ" dirty="0" err="1" smtClean="0"/>
              <a:t>eligendo</a:t>
            </a:r>
            <a:r>
              <a:rPr lang="cs-CZ" dirty="0" smtClean="0"/>
              <a:t>; </a:t>
            </a:r>
            <a:r>
              <a:rPr lang="cs-CZ" dirty="0" err="1" smtClean="0"/>
              <a:t>disp</a:t>
            </a:r>
            <a:r>
              <a:rPr lang="cs-CZ" dirty="0" smtClean="0"/>
              <a:t>.)</a:t>
            </a:r>
          </a:p>
          <a:p>
            <a:pPr lvl="2"/>
            <a:r>
              <a:rPr lang="cs-CZ" dirty="0" smtClean="0"/>
              <a:t>stanoví tak zvl. předpis (např. advokáti § 26 </a:t>
            </a:r>
            <a:r>
              <a:rPr lang="cs-CZ" dirty="0" err="1" smtClean="0"/>
              <a:t>ZoA</a:t>
            </a:r>
            <a:r>
              <a:rPr lang="cs-CZ" dirty="0" smtClean="0"/>
              <a:t>)</a:t>
            </a:r>
          </a:p>
          <a:p>
            <a:pPr lvl="1"/>
            <a:r>
              <a:rPr lang="cs-CZ" dirty="0" smtClean="0"/>
              <a:t>dle NOZ možné stanovit substituta substitutovi…</a:t>
            </a:r>
          </a:p>
          <a:p>
            <a:pPr lvl="1"/>
            <a:r>
              <a:rPr lang="cs-CZ" dirty="0" smtClean="0"/>
              <a:t>i substitut jedná jménem zastoupeného</a:t>
            </a:r>
          </a:p>
          <a:p>
            <a:pPr lvl="1"/>
            <a:r>
              <a:rPr lang="cs-CZ" dirty="0" err="1" smtClean="0"/>
              <a:t>spec</a:t>
            </a:r>
            <a:r>
              <a:rPr lang="cs-CZ" dirty="0" smtClean="0"/>
              <a:t>. u jednání orgánů PO (§ 159/2)</a:t>
            </a:r>
          </a:p>
          <a:p>
            <a:r>
              <a:rPr lang="cs-CZ" dirty="0" smtClean="0"/>
              <a:t>více zástupců pro tutéž záležitost (§ 439)</a:t>
            </a:r>
          </a:p>
          <a:p>
            <a:pPr lvl="1"/>
            <a:r>
              <a:rPr lang="cs-CZ" dirty="0" smtClean="0"/>
              <a:t>→ PDV, že každý může jednat samostatně</a:t>
            </a:r>
          </a:p>
          <a:p>
            <a:pPr lvl="1"/>
            <a:r>
              <a:rPr lang="cs-CZ" dirty="0" smtClean="0"/>
              <a:t>pokud společně, postačuje postupně</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86</a:t>
            </a:fld>
            <a:endParaRPr lang="cs-CZ"/>
          </a:p>
        </p:txBody>
      </p:sp>
    </p:spTree>
    <p:extLst>
      <p:ext uri="{BB962C8B-B14F-4D97-AF65-F5344CB8AC3E}">
        <p14:creationId xmlns:p14="http://schemas.microsoft.com/office/powerpoint/2010/main" val="416874401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pPr marL="342900" lvl="1" indent="-342900">
              <a:buClr>
                <a:schemeClr val="accent1"/>
              </a:buClr>
              <a:buSzPct val="75000"/>
              <a:buFont typeface="Wingdings" pitchFamily="2" charset="2"/>
              <a:buChar char=""/>
            </a:pPr>
            <a:r>
              <a:rPr lang="cs-CZ" sz="2400" dirty="0" smtClean="0"/>
              <a:t>překročení zástupčího oprávnění (§ </a:t>
            </a:r>
            <a:r>
              <a:rPr lang="cs-CZ" sz="2400" dirty="0"/>
              <a:t>440) </a:t>
            </a:r>
            <a:r>
              <a:rPr lang="cs-CZ" sz="2400" dirty="0" smtClean="0"/>
              <a:t>zavazuje</a:t>
            </a:r>
            <a:endParaRPr lang="cs-CZ" sz="2400" dirty="0"/>
          </a:p>
          <a:p>
            <a:pPr lvl="1"/>
            <a:r>
              <a:rPr lang="cs-CZ" dirty="0" smtClean="0"/>
              <a:t>zastoupeného, pokud překročení schválí bez zbytečného odkladu</a:t>
            </a:r>
          </a:p>
          <a:p>
            <a:pPr lvl="2"/>
            <a:r>
              <a:rPr lang="cs-CZ" dirty="0" smtClean="0"/>
              <a:t>i když za jiného PJ osoba bez zástupčího oprávnění</a:t>
            </a:r>
          </a:p>
          <a:p>
            <a:pPr lvl="3"/>
            <a:r>
              <a:rPr lang="cs-CZ" dirty="0" smtClean="0"/>
              <a:t>→ přímé zastoupení ex post x nepřikázané jednatelství § 3006</a:t>
            </a:r>
          </a:p>
          <a:p>
            <a:pPr lvl="2"/>
            <a:r>
              <a:rPr lang="cs-CZ" dirty="0"/>
              <a:t>Schválit právní úkon nezmocněné osoby lze i mlčky, musí však být nepochybné, že pasivita je právě tímto projevem vůle. (VS v Praze 5 </a:t>
            </a:r>
            <a:r>
              <a:rPr lang="cs-CZ" dirty="0" err="1"/>
              <a:t>Cmo</a:t>
            </a:r>
            <a:r>
              <a:rPr lang="cs-CZ" dirty="0"/>
              <a:t> </a:t>
            </a:r>
            <a:r>
              <a:rPr lang="cs-CZ" dirty="0" smtClean="0"/>
              <a:t>278/94 28. 3. 1995)</a:t>
            </a:r>
          </a:p>
          <a:p>
            <a:pPr lvl="2"/>
            <a:r>
              <a:rPr lang="cs-CZ" dirty="0" smtClean="0"/>
              <a:t>x smluvní zastoupení § 446</a:t>
            </a:r>
            <a:endParaRPr lang="cs-CZ" dirty="0"/>
          </a:p>
          <a:p>
            <a:pPr lvl="1"/>
            <a:r>
              <a:rPr lang="cs-CZ" dirty="0" smtClean="0"/>
              <a:t>toho, kdo jednal → </a:t>
            </a:r>
            <a:r>
              <a:rPr lang="cs-CZ" dirty="0" err="1" smtClean="0"/>
              <a:t>dobrověrná</a:t>
            </a:r>
            <a:r>
              <a:rPr lang="cs-CZ" dirty="0" smtClean="0"/>
              <a:t> druhá strana PJ může požadovat</a:t>
            </a:r>
          </a:p>
          <a:p>
            <a:pPr lvl="2"/>
            <a:r>
              <a:rPr lang="cs-CZ" dirty="0" smtClean="0"/>
              <a:t>splnění</a:t>
            </a:r>
          </a:p>
          <a:p>
            <a:pPr lvl="2"/>
            <a:r>
              <a:rPr lang="cs-CZ" dirty="0" smtClean="0"/>
              <a:t>náhradu škody</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87</a:t>
            </a:fld>
            <a:endParaRPr lang="cs-CZ"/>
          </a:p>
        </p:txBody>
      </p:sp>
    </p:spTree>
    <p:extLst>
      <p:ext uri="{BB962C8B-B14F-4D97-AF65-F5344CB8AC3E}">
        <p14:creationId xmlns:p14="http://schemas.microsoft.com/office/powerpoint/2010/main" val="308587217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Smluvní zastoupení</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smlouva o zastoupení (zmocnitel a zmocněnec)</a:t>
            </a:r>
          </a:p>
          <a:p>
            <a:pPr lvl="1"/>
            <a:r>
              <a:rPr lang="cs-CZ" dirty="0" smtClean="0"/>
              <a:t>smlouva příkazní (§ 2430 </a:t>
            </a:r>
            <a:r>
              <a:rPr lang="cs-CZ" dirty="0" err="1" smtClean="0"/>
              <a:t>an</a:t>
            </a:r>
            <a:r>
              <a:rPr lang="cs-CZ" dirty="0" smtClean="0"/>
              <a:t>.; srov. § 2439) či obch. </a:t>
            </a:r>
            <a:r>
              <a:rPr lang="cs-CZ" dirty="0" err="1" smtClean="0"/>
              <a:t>zast</a:t>
            </a:r>
            <a:r>
              <a:rPr lang="cs-CZ" dirty="0" smtClean="0"/>
              <a:t>. (§ 2483)</a:t>
            </a:r>
          </a:p>
          <a:p>
            <a:pPr lvl="2"/>
            <a:r>
              <a:rPr lang="cs-CZ" dirty="0" smtClean="0"/>
              <a:t>x tzv. nepřímé zastoupení (</a:t>
            </a:r>
            <a:r>
              <a:rPr lang="cs-CZ" dirty="0" err="1" smtClean="0"/>
              <a:t>suo</a:t>
            </a:r>
            <a:r>
              <a:rPr lang="cs-CZ" dirty="0" smtClean="0"/>
              <a:t> </a:t>
            </a:r>
            <a:r>
              <a:rPr lang="cs-CZ" dirty="0" err="1" smtClean="0"/>
              <a:t>nomine</a:t>
            </a:r>
            <a:r>
              <a:rPr lang="cs-CZ" dirty="0" smtClean="0"/>
              <a:t>, ale v zájmu a na účet jiného) viz komise (§ 2455)</a:t>
            </a:r>
          </a:p>
          <a:p>
            <a:pPr lvl="1"/>
            <a:r>
              <a:rPr lang="cs-CZ" dirty="0" smtClean="0"/>
              <a:t>x plná moc (potvrzení zastoupeného, že zastoupení bylo ujednáno a vzniklo v určitém rozsahu)</a:t>
            </a:r>
          </a:p>
          <a:p>
            <a:r>
              <a:rPr lang="cs-CZ" dirty="0" smtClean="0"/>
              <a:t>forma plné moci (§ 441/2)</a:t>
            </a:r>
          </a:p>
          <a:p>
            <a:pPr lvl="1"/>
            <a:r>
              <a:rPr lang="cs-CZ" dirty="0" smtClean="0"/>
              <a:t>písemná, netýká-li se jen určitého PJ</a:t>
            </a:r>
          </a:p>
          <a:p>
            <a:pPr lvl="1"/>
            <a:r>
              <a:rPr lang="cs-CZ" dirty="0" smtClean="0"/>
              <a:t>dle formy vyžadované pro PJ (veřejná listina?)</a:t>
            </a:r>
          </a:p>
          <a:p>
            <a:pPr lvl="1"/>
            <a:r>
              <a:rPr lang="cs-CZ" dirty="0" smtClean="0"/>
              <a:t>jinak i obrázková, zvuková, …</a:t>
            </a:r>
          </a:p>
          <a:p>
            <a:r>
              <a:rPr lang="cs-CZ" dirty="0" smtClean="0"/>
              <a:t>odvolání zmocnění (§ 442)</a:t>
            </a:r>
          </a:p>
          <a:p>
            <a:pPr lvl="1"/>
            <a:r>
              <a:rPr lang="cs-CZ" dirty="0" smtClean="0"/>
              <a:t>zmocnitel se nemůže vzdát práva odvolat zmocnění</a:t>
            </a:r>
          </a:p>
          <a:p>
            <a:pPr lvl="1"/>
            <a:r>
              <a:rPr lang="cs-CZ" u="sng" dirty="0" smtClean="0"/>
              <a:t>ujednají-li se pro odvolání zmocnění důvody, nelze odvolat z jiného důvodu</a:t>
            </a:r>
          </a:p>
          <a:p>
            <a:pPr lvl="2"/>
            <a:r>
              <a:rPr lang="cs-CZ" dirty="0" smtClean="0"/>
              <a:t>x zvlášť závažný důvod u zmocnitele</a:t>
            </a:r>
          </a:p>
          <a:p>
            <a:pPr lvl="1"/>
            <a:r>
              <a:rPr lang="cs-CZ" dirty="0" smtClean="0"/>
              <a:t>účinky odvolání vůči 3. os. § 448/2</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88</a:t>
            </a:fld>
            <a:endParaRPr lang="cs-CZ"/>
          </a:p>
        </p:txBody>
      </p:sp>
    </p:spTree>
    <p:extLst>
      <p:ext uri="{BB962C8B-B14F-4D97-AF65-F5344CB8AC3E}">
        <p14:creationId xmlns:p14="http://schemas.microsoft.com/office/powerpoint/2010/main" val="272749130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Smluvní zastoupení</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PO jako zmocněnec (§ 443)</a:t>
            </a:r>
          </a:p>
          <a:p>
            <a:pPr lvl="1"/>
            <a:r>
              <a:rPr lang="cs-CZ" dirty="0" smtClean="0"/>
              <a:t>výkon zástupčího oprávnění SO nebo osobou, kterou SO určí (substitut; § 420 → nemusí jít nutně o další plnou moc)</a:t>
            </a:r>
          </a:p>
          <a:p>
            <a:r>
              <a:rPr lang="cs-CZ" dirty="0" smtClean="0"/>
              <a:t>domněnka zmocnění (§ 444; § 33b/5 SOZ)</a:t>
            </a:r>
          </a:p>
          <a:p>
            <a:pPr lvl="1"/>
            <a:r>
              <a:rPr lang="cs-CZ" dirty="0" smtClean="0"/>
              <a:t>„zdánlivá plná moc“</a:t>
            </a:r>
          </a:p>
          <a:p>
            <a:r>
              <a:rPr lang="cs-CZ" dirty="0" smtClean="0"/>
              <a:t>nezpůsobilý zástupce (§ 445)</a:t>
            </a:r>
          </a:p>
          <a:p>
            <a:pPr lvl="1"/>
            <a:r>
              <a:rPr lang="cs-CZ" dirty="0" smtClean="0"/>
              <a:t>odpovědnost zmocnitele za volbu zmocněnce</a:t>
            </a:r>
          </a:p>
          <a:p>
            <a:r>
              <a:rPr lang="cs-CZ" dirty="0" smtClean="0"/>
              <a:t>překročení zástupčího oprávnění (§ 446; </a:t>
            </a:r>
            <a:r>
              <a:rPr lang="cs-CZ" dirty="0" err="1" smtClean="0"/>
              <a:t>spec</a:t>
            </a:r>
            <a:r>
              <a:rPr lang="cs-CZ" dirty="0" smtClean="0"/>
              <a:t>. k § 440)</a:t>
            </a:r>
          </a:p>
          <a:p>
            <a:pPr lvl="1"/>
            <a:r>
              <a:rPr lang="cs-CZ" dirty="0" smtClean="0"/>
              <a:t>zmocnitel vázán, jestliže</a:t>
            </a:r>
          </a:p>
          <a:p>
            <a:pPr lvl="2"/>
            <a:r>
              <a:rPr lang="cs-CZ" dirty="0" smtClean="0"/>
              <a:t>dodatečně schválí (</a:t>
            </a:r>
            <a:r>
              <a:rPr lang="cs-CZ" dirty="0" err="1" smtClean="0"/>
              <a:t>ratihabice</a:t>
            </a:r>
            <a:r>
              <a:rPr lang="cs-CZ" dirty="0" smtClean="0"/>
              <a:t>; § 440)</a:t>
            </a:r>
          </a:p>
          <a:p>
            <a:pPr lvl="2"/>
            <a:r>
              <a:rPr lang="cs-CZ" dirty="0" smtClean="0"/>
              <a:t>bez zbytečného odkladu nesdělí svůj nesouhlas (§ 446; PDN schválení)</a:t>
            </a:r>
          </a:p>
          <a:p>
            <a:pPr lvl="2"/>
            <a:r>
              <a:rPr lang="cs-CZ" dirty="0" smtClean="0"/>
              <a:t>x 3. os měla a mohla z okolností bez pochyby poznat (nebo věděla), že zmocněnec </a:t>
            </a:r>
            <a:r>
              <a:rPr lang="cs-CZ" dirty="0" err="1" smtClean="0"/>
              <a:t>zástupčí</a:t>
            </a:r>
            <a:r>
              <a:rPr lang="cs-CZ" dirty="0" smtClean="0"/>
              <a:t> oprávnění zjevně překračuje</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89</a:t>
            </a:fld>
            <a:endParaRPr lang="cs-CZ"/>
          </a:p>
        </p:txBody>
      </p:sp>
    </p:spTree>
    <p:extLst>
      <p:ext uri="{BB962C8B-B14F-4D97-AF65-F5344CB8AC3E}">
        <p14:creationId xmlns:p14="http://schemas.microsoft.com/office/powerpoint/2010/main" val="23775489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Členění NOZ</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Přehled NOZ</a:t>
            </a:r>
          </a:p>
          <a:p>
            <a:pPr lvl="1">
              <a:tabLst>
                <a:tab pos="1979613" algn="l"/>
              </a:tabLst>
            </a:pPr>
            <a:r>
              <a:rPr lang="cs-CZ" u="sng" dirty="0" smtClean="0"/>
              <a:t>Část první 	– Obecná část (§ 1-654)</a:t>
            </a:r>
          </a:p>
          <a:p>
            <a:pPr lvl="2">
              <a:tabLst>
                <a:tab pos="1979613" algn="l"/>
              </a:tabLst>
            </a:pPr>
            <a:r>
              <a:rPr lang="cs-CZ" dirty="0" smtClean="0"/>
              <a:t>osoby, zastoupení, věci, právní skutečnosti</a:t>
            </a:r>
          </a:p>
          <a:p>
            <a:pPr lvl="1">
              <a:tabLst>
                <a:tab pos="1979613" algn="l"/>
              </a:tabLst>
            </a:pPr>
            <a:r>
              <a:rPr lang="cs-CZ" u="sng" dirty="0"/>
              <a:t>Část </a:t>
            </a:r>
            <a:r>
              <a:rPr lang="cs-CZ" u="sng" dirty="0" smtClean="0"/>
              <a:t>druhá 	– Rodinné právo (§ 655-975)</a:t>
            </a:r>
          </a:p>
          <a:p>
            <a:pPr lvl="2">
              <a:tabLst>
                <a:tab pos="1979613" algn="l"/>
              </a:tabLst>
            </a:pPr>
            <a:r>
              <a:rPr lang="cs-CZ" dirty="0" smtClean="0"/>
              <a:t>manželství, příbuzenství a </a:t>
            </a:r>
            <a:r>
              <a:rPr lang="cs-CZ" dirty="0" err="1" smtClean="0"/>
              <a:t>švagrovství</a:t>
            </a:r>
            <a:r>
              <a:rPr lang="cs-CZ" dirty="0" smtClean="0"/>
              <a:t>, péče o dítě</a:t>
            </a:r>
            <a:endParaRPr lang="cs-CZ" dirty="0"/>
          </a:p>
          <a:p>
            <a:pPr lvl="1">
              <a:tabLst>
                <a:tab pos="1979613" algn="l"/>
              </a:tabLst>
            </a:pPr>
            <a:r>
              <a:rPr lang="cs-CZ" u="sng" dirty="0"/>
              <a:t>Část </a:t>
            </a:r>
            <a:r>
              <a:rPr lang="cs-CZ" u="sng" dirty="0" smtClean="0"/>
              <a:t>třetí 	– Absolutní majetková práva (§ 976-1720)</a:t>
            </a:r>
          </a:p>
          <a:p>
            <a:pPr lvl="2">
              <a:tabLst>
                <a:tab pos="1979613" algn="l"/>
              </a:tabLst>
            </a:pPr>
            <a:r>
              <a:rPr lang="cs-CZ" dirty="0" smtClean="0"/>
              <a:t>věcná práva, dědické právo</a:t>
            </a:r>
            <a:endParaRPr lang="cs-CZ" dirty="0"/>
          </a:p>
          <a:p>
            <a:pPr lvl="1">
              <a:tabLst>
                <a:tab pos="1979613" algn="l"/>
              </a:tabLst>
            </a:pPr>
            <a:r>
              <a:rPr lang="cs-CZ" u="sng" dirty="0"/>
              <a:t>Část </a:t>
            </a:r>
            <a:r>
              <a:rPr lang="cs-CZ" u="sng" dirty="0" smtClean="0"/>
              <a:t>čtvrtá	– Relativní majetková práva (§ 1721-3014)</a:t>
            </a:r>
          </a:p>
          <a:p>
            <a:pPr lvl="2">
              <a:tabLst>
                <a:tab pos="1979613" algn="l"/>
              </a:tabLst>
            </a:pPr>
            <a:r>
              <a:rPr lang="cs-CZ" dirty="0" smtClean="0"/>
              <a:t>vznik, změna a zánik závazků, zajištění a utvrzení dluhu</a:t>
            </a:r>
          </a:p>
          <a:p>
            <a:pPr lvl="2">
              <a:tabLst>
                <a:tab pos="1979613" algn="l"/>
              </a:tabLst>
            </a:pPr>
            <a:r>
              <a:rPr lang="cs-CZ" dirty="0" smtClean="0"/>
              <a:t>závazky z právních jednání</a:t>
            </a:r>
          </a:p>
          <a:p>
            <a:pPr lvl="2">
              <a:tabLst>
                <a:tab pos="1979613" algn="l"/>
              </a:tabLst>
            </a:pPr>
            <a:r>
              <a:rPr lang="cs-CZ" dirty="0" smtClean="0"/>
              <a:t>závazky z deliktů (NÚ, zneužití a omezení soutěže)</a:t>
            </a:r>
          </a:p>
          <a:p>
            <a:pPr lvl="2">
              <a:tabLst>
                <a:tab pos="1979613" algn="l"/>
              </a:tabLst>
            </a:pPr>
            <a:r>
              <a:rPr lang="cs-CZ" dirty="0" smtClean="0"/>
              <a:t>závazky z jiných právních důvodů (BO, …)</a:t>
            </a:r>
            <a:endParaRPr lang="cs-CZ" dirty="0"/>
          </a:p>
          <a:p>
            <a:pPr lvl="1">
              <a:tabLst>
                <a:tab pos="1979613" algn="l"/>
              </a:tabLst>
            </a:pPr>
            <a:r>
              <a:rPr lang="cs-CZ" u="sng" dirty="0"/>
              <a:t>Část </a:t>
            </a:r>
            <a:r>
              <a:rPr lang="cs-CZ" u="sng" dirty="0" smtClean="0"/>
              <a:t>pátá	– Ustanovení společná, přechodná a </a:t>
            </a:r>
            <a:r>
              <a:rPr lang="cs-CZ" u="sng" dirty="0" err="1" smtClean="0"/>
              <a:t>záv</a:t>
            </a:r>
            <a:r>
              <a:rPr lang="cs-CZ" u="sng" dirty="0" smtClean="0"/>
              <a:t>. (§ 3015-3081)</a:t>
            </a:r>
          </a:p>
          <a:p>
            <a:pPr lvl="2">
              <a:tabLst>
                <a:tab pos="1979613" algn="l"/>
              </a:tabLst>
            </a:pPr>
            <a:r>
              <a:rPr lang="cs-CZ" dirty="0" smtClean="0"/>
              <a:t>(viz § 3017-3027!)</a:t>
            </a:r>
          </a:p>
          <a:p>
            <a:endParaRPr lang="cs-CZ" dirty="0"/>
          </a:p>
        </p:txBody>
      </p:sp>
      <p:grpSp>
        <p:nvGrpSpPr>
          <p:cNvPr id="6" name="Skupina 5"/>
          <p:cNvGrpSpPr/>
          <p:nvPr/>
        </p:nvGrpSpPr>
        <p:grpSpPr>
          <a:xfrm>
            <a:off x="539552" y="2060848"/>
            <a:ext cx="360040" cy="3384376"/>
            <a:chOff x="539552" y="1988840"/>
            <a:chExt cx="360040" cy="3456384"/>
          </a:xfrm>
        </p:grpSpPr>
        <p:sp>
          <p:nvSpPr>
            <p:cNvPr id="4" name="Obdélník 3"/>
            <p:cNvSpPr/>
            <p:nvPr/>
          </p:nvSpPr>
          <p:spPr>
            <a:xfrm>
              <a:off x="539552" y="1988840"/>
              <a:ext cx="360040" cy="1368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lIns="36000" tIns="36000" rIns="36000" bIns="36000" rtlCol="0" anchor="ctr">
              <a:normAutofit/>
            </a:bodyPr>
            <a:lstStyle/>
            <a:p>
              <a:pPr algn="ctr"/>
              <a:r>
                <a:rPr lang="cs-CZ" dirty="0" smtClean="0"/>
                <a:t>Osobní </a:t>
              </a:r>
              <a:r>
                <a:rPr lang="cs-CZ" dirty="0" err="1" smtClean="0"/>
                <a:t>pr</a:t>
              </a:r>
              <a:r>
                <a:rPr lang="cs-CZ" dirty="0" smtClean="0"/>
                <a:t>.</a:t>
              </a:r>
              <a:endParaRPr lang="cs-CZ" dirty="0"/>
            </a:p>
          </p:txBody>
        </p:sp>
        <p:sp>
          <p:nvSpPr>
            <p:cNvPr id="5" name="Obdélník 4"/>
            <p:cNvSpPr/>
            <p:nvPr/>
          </p:nvSpPr>
          <p:spPr>
            <a:xfrm>
              <a:off x="539552" y="3356992"/>
              <a:ext cx="360040" cy="20882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36000" tIns="36000" rIns="36000" bIns="36000" rtlCol="0" anchor="ctr">
              <a:normAutofit/>
            </a:bodyPr>
            <a:lstStyle/>
            <a:p>
              <a:pPr algn="ctr"/>
              <a:r>
                <a:rPr lang="cs-CZ" dirty="0" smtClean="0"/>
                <a:t>Majetková práva</a:t>
              </a:r>
              <a:endParaRPr lang="cs-CZ" dirty="0"/>
            </a:p>
          </p:txBody>
        </p:sp>
      </p:grpSp>
      <p:sp>
        <p:nvSpPr>
          <p:cNvPr id="7" name="Zástupný symbol pro číslo snímku 6"/>
          <p:cNvSpPr>
            <a:spLocks noGrp="1"/>
          </p:cNvSpPr>
          <p:nvPr>
            <p:ph type="sldNum" sz="quarter" idx="12"/>
          </p:nvPr>
        </p:nvSpPr>
        <p:spPr/>
        <p:txBody>
          <a:bodyPr/>
          <a:lstStyle/>
          <a:p>
            <a:fld id="{CA236EB0-B64D-4057-A451-20319D1DB345}" type="slidenum">
              <a:rPr lang="cs-CZ" smtClean="0"/>
              <a:t>9</a:t>
            </a:fld>
            <a:endParaRPr lang="cs-CZ"/>
          </a:p>
        </p:txBody>
      </p:sp>
    </p:spTree>
    <p:extLst>
      <p:ext uri="{BB962C8B-B14F-4D97-AF65-F5344CB8AC3E}">
        <p14:creationId xmlns:p14="http://schemas.microsoft.com/office/powerpoint/2010/main" val="373534429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dirty="0" smtClean="0"/>
              <a:t>zánik zmocnění (§ 448)</a:t>
            </a:r>
          </a:p>
          <a:p>
            <a:pPr lvl="1"/>
            <a:r>
              <a:rPr lang="cs-CZ" dirty="0" smtClean="0"/>
              <a:t>vykonáním PJ, na které bylo zastoupení omezeno</a:t>
            </a:r>
          </a:p>
          <a:p>
            <a:pPr lvl="1"/>
            <a:r>
              <a:rPr lang="cs-CZ" dirty="0" smtClean="0"/>
              <a:t>odvolání zmocnitelem (účinky 448/2)</a:t>
            </a:r>
          </a:p>
          <a:p>
            <a:pPr lvl="1"/>
            <a:r>
              <a:rPr lang="cs-CZ" dirty="0" smtClean="0"/>
              <a:t>vypovězení zmocněncem</a:t>
            </a:r>
          </a:p>
          <a:p>
            <a:pPr lvl="1"/>
            <a:r>
              <a:rPr lang="cs-CZ" dirty="0" smtClean="0"/>
              <a:t>smrtí (zánikem) zmocněnce či zmocnitele, NSJ</a:t>
            </a:r>
          </a:p>
          <a:p>
            <a:pPr lvl="1"/>
            <a:r>
              <a:rPr lang="cs-CZ" dirty="0" smtClean="0"/>
              <a:t>další důvody (uplynutím času, dosažením účelu, dohodou, splněním </a:t>
            </a:r>
            <a:r>
              <a:rPr lang="cs-CZ" dirty="0" err="1" smtClean="0"/>
              <a:t>rozv</a:t>
            </a:r>
            <a:r>
              <a:rPr lang="cs-CZ" dirty="0" smtClean="0"/>
              <a:t>. podmínky, pozbytí svéprávnosti zástupce, prohlášením konkursu § 252 IZ,…)</a:t>
            </a:r>
          </a:p>
          <a:p>
            <a:r>
              <a:rPr lang="cs-CZ" dirty="0" smtClean="0"/>
              <a:t>co nesnese odkladu x nařízeno jinak</a:t>
            </a:r>
          </a:p>
          <a:p>
            <a:pPr lvl="1"/>
            <a:r>
              <a:rPr lang="cs-CZ" dirty="0" smtClean="0"/>
              <a:t>zemře-li zmocnitel</a:t>
            </a:r>
          </a:p>
          <a:p>
            <a:pPr lvl="1"/>
            <a:r>
              <a:rPr lang="cs-CZ" dirty="0" smtClean="0"/>
              <a:t>vypoví-li zmocněnec</a:t>
            </a:r>
          </a:p>
          <a:p>
            <a:r>
              <a:rPr lang="cs-CZ" dirty="0"/>
              <a:t>personální limitace k hlasování ČVO (§ 159/2)</a:t>
            </a:r>
          </a:p>
          <a:p>
            <a:r>
              <a:rPr lang="cs-CZ" dirty="0"/>
              <a:t>rozsahová limitace u členů kol. SO PO (§ 164/2</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90</a:t>
            </a:fld>
            <a:endParaRPr lang="cs-CZ"/>
          </a:p>
        </p:txBody>
      </p:sp>
    </p:spTree>
    <p:extLst>
      <p:ext uri="{BB962C8B-B14F-4D97-AF65-F5344CB8AC3E}">
        <p14:creationId xmlns:p14="http://schemas.microsoft.com/office/powerpoint/2010/main" val="227744080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Zákonné zastoupení</a:t>
            </a:r>
            <a:endParaRPr lang="cs-CZ" dirty="0"/>
          </a:p>
        </p:txBody>
      </p:sp>
      <p:sp>
        <p:nvSpPr>
          <p:cNvPr id="3" name="Zástupný symbol pro obsah 2"/>
          <p:cNvSpPr>
            <a:spLocks noGrp="1"/>
          </p:cNvSpPr>
          <p:nvPr>
            <p:ph idx="1"/>
          </p:nvPr>
        </p:nvSpPr>
        <p:spPr/>
        <p:txBody>
          <a:bodyPr/>
          <a:lstStyle/>
          <a:p>
            <a:r>
              <a:rPr lang="cs-CZ" dirty="0" smtClean="0"/>
              <a:t>jednání za PO (§ 161 </a:t>
            </a:r>
            <a:r>
              <a:rPr lang="cs-CZ" dirty="0" err="1" smtClean="0"/>
              <a:t>an</a:t>
            </a:r>
            <a:r>
              <a:rPr lang="cs-CZ" dirty="0" smtClean="0"/>
              <a:t>.)</a:t>
            </a:r>
          </a:p>
          <a:p>
            <a:r>
              <a:rPr lang="cs-CZ" dirty="0"/>
              <a:t>zastoupení podnikatele (§ 430)</a:t>
            </a:r>
          </a:p>
          <a:p>
            <a:pPr lvl="1"/>
            <a:r>
              <a:rPr lang="cs-CZ" dirty="0"/>
              <a:t>osobou pověřenou při provozu závodu určitou </a:t>
            </a:r>
            <a:r>
              <a:rPr lang="cs-CZ" dirty="0" smtClean="0"/>
              <a:t>činností</a:t>
            </a:r>
          </a:p>
          <a:p>
            <a:pPr lvl="2"/>
            <a:r>
              <a:rPr lang="cs-CZ" dirty="0" smtClean="0"/>
              <a:t>vedoucí odštěpného závodu (§ 503/2)</a:t>
            </a:r>
            <a:endParaRPr lang="cs-CZ" dirty="0"/>
          </a:p>
          <a:p>
            <a:pPr lvl="1"/>
            <a:r>
              <a:rPr lang="cs-CZ" dirty="0"/>
              <a:t>jinou osobou v provozovně</a:t>
            </a:r>
          </a:p>
          <a:p>
            <a:pPr lvl="1"/>
            <a:r>
              <a:rPr lang="cs-CZ" dirty="0" smtClean="0"/>
              <a:t>překročení zástupčího oprávnění zástupcem podnikatele (§ 431)</a:t>
            </a:r>
          </a:p>
          <a:p>
            <a:r>
              <a:rPr lang="cs-CZ" dirty="0" smtClean="0"/>
              <a:t>vzájemné zastupování manželů (§ 696)</a:t>
            </a:r>
          </a:p>
          <a:p>
            <a:r>
              <a:rPr lang="cs-CZ" dirty="0" smtClean="0"/>
              <a:t>zastoupení dítěte (§ 892 </a:t>
            </a:r>
            <a:r>
              <a:rPr lang="cs-CZ" dirty="0" err="1" smtClean="0"/>
              <a:t>an</a:t>
            </a:r>
            <a:r>
              <a:rPr lang="cs-CZ" dirty="0" smtClean="0"/>
              <a:t>.), poručenství (§ 928 a § 934) a opatrovnictví (§ 945), zastoupení přídatných SV správcem (§ 1234)…</a:t>
            </a:r>
          </a:p>
          <a:p>
            <a:endParaRPr lang="cs-CZ" dirty="0" smtClean="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91</a:t>
            </a:fld>
            <a:endParaRPr lang="cs-CZ"/>
          </a:p>
        </p:txBody>
      </p:sp>
    </p:spTree>
    <p:extLst>
      <p:ext uri="{BB962C8B-B14F-4D97-AF65-F5344CB8AC3E}">
        <p14:creationId xmlns:p14="http://schemas.microsoft.com/office/powerpoint/2010/main" val="1410292410"/>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Zvláštní případy zastoupení</a:t>
            </a:r>
            <a:endParaRPr lang="cs-CZ" dirty="0"/>
          </a:p>
        </p:txBody>
      </p:sp>
      <p:sp>
        <p:nvSpPr>
          <p:cNvPr id="3" name="Zástupný symbol pro obsah 2"/>
          <p:cNvSpPr>
            <a:spLocks noGrp="1"/>
          </p:cNvSpPr>
          <p:nvPr>
            <p:ph idx="1"/>
          </p:nvPr>
        </p:nvSpPr>
        <p:spPr/>
        <p:txBody>
          <a:bodyPr/>
          <a:lstStyle/>
          <a:p>
            <a:r>
              <a:rPr lang="cs-CZ" dirty="0"/>
              <a:t>smluvní s ingerencí soudu</a:t>
            </a:r>
          </a:p>
          <a:p>
            <a:pPr lvl="1"/>
            <a:r>
              <a:rPr lang="cs-CZ" dirty="0" smtClean="0"/>
              <a:t>zastoupení členem domácnosti (§ 49 </a:t>
            </a:r>
            <a:r>
              <a:rPr lang="cs-CZ" dirty="0" err="1" smtClean="0"/>
              <a:t>an</a:t>
            </a:r>
            <a:r>
              <a:rPr lang="cs-CZ" dirty="0" smtClean="0"/>
              <a:t>.; schválení soudem)</a:t>
            </a:r>
          </a:p>
          <a:p>
            <a:pPr lvl="1"/>
            <a:r>
              <a:rPr lang="cs-CZ" dirty="0" smtClean="0"/>
              <a:t>zástupce pro doručování u solidárních závazků (§ 1868/2; subsidiární určení soudem)</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92</a:t>
            </a:fld>
            <a:endParaRPr lang="cs-CZ"/>
          </a:p>
        </p:txBody>
      </p:sp>
    </p:spTree>
    <p:extLst>
      <p:ext uri="{BB962C8B-B14F-4D97-AF65-F5344CB8AC3E}">
        <p14:creationId xmlns:p14="http://schemas.microsoft.com/office/powerpoint/2010/main" val="254182149"/>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Věci</a:t>
            </a:r>
            <a:endParaRPr lang="cs-CZ" dirty="0"/>
          </a:p>
        </p:txBody>
      </p:sp>
      <p:sp>
        <p:nvSpPr>
          <p:cNvPr id="3" name="Zástupný symbol pro obsah 2"/>
          <p:cNvSpPr>
            <a:spLocks noGrp="1"/>
          </p:cNvSpPr>
          <p:nvPr>
            <p:ph idx="1"/>
          </p:nvPr>
        </p:nvSpPr>
        <p:spPr>
          <a:xfrm>
            <a:off x="457200" y="1600200"/>
            <a:ext cx="8229600" cy="5069160"/>
          </a:xfrm>
        </p:spPr>
        <p:txBody>
          <a:bodyPr>
            <a:normAutofit fontScale="85000" lnSpcReduction="20000"/>
          </a:bodyPr>
          <a:lstStyle/>
          <a:p>
            <a:r>
              <a:rPr lang="cs-CZ" dirty="0" smtClean="0"/>
              <a:t>Věc (§ 489; x § 134 </a:t>
            </a:r>
            <a:r>
              <a:rPr lang="cs-CZ" dirty="0" err="1" smtClean="0"/>
              <a:t>TrZ</a:t>
            </a:r>
            <a:r>
              <a:rPr lang="cs-CZ" dirty="0" smtClean="0"/>
              <a:t>)</a:t>
            </a:r>
          </a:p>
          <a:p>
            <a:pPr lvl="1"/>
            <a:r>
              <a:rPr lang="cs-CZ" dirty="0" smtClean="0"/>
              <a:t>vše</a:t>
            </a:r>
            <a:r>
              <a:rPr lang="cs-CZ" dirty="0"/>
              <a:t>, co je rozdílné od osoby (§ </a:t>
            </a:r>
            <a:r>
              <a:rPr lang="cs-CZ" dirty="0" smtClean="0"/>
              <a:t>493; x PF § 112)</a:t>
            </a:r>
          </a:p>
          <a:p>
            <a:pPr lvl="1"/>
            <a:r>
              <a:rPr lang="cs-CZ" dirty="0" smtClean="0"/>
              <a:t>slouží </a:t>
            </a:r>
            <a:r>
              <a:rPr lang="cs-CZ" dirty="0"/>
              <a:t>potřebě lidí</a:t>
            </a:r>
          </a:p>
          <a:p>
            <a:pPr lvl="2"/>
            <a:r>
              <a:rPr lang="cs-CZ" dirty="0"/>
              <a:t>užitečnost (objektivní způsobilost </a:t>
            </a:r>
            <a:r>
              <a:rPr lang="cs-CZ" dirty="0" smtClean="0"/>
              <a:t>přinášet užitek)</a:t>
            </a:r>
          </a:p>
          <a:p>
            <a:pPr lvl="2"/>
            <a:r>
              <a:rPr lang="cs-CZ" dirty="0" smtClean="0"/>
              <a:t>ovladatelnost (objektivní </a:t>
            </a:r>
            <a:r>
              <a:rPr lang="cs-CZ" dirty="0" err="1" smtClean="0"/>
              <a:t>podrobitelnost</a:t>
            </a:r>
            <a:r>
              <a:rPr lang="cs-CZ" dirty="0" smtClean="0"/>
              <a:t> lidské vůli)</a:t>
            </a:r>
          </a:p>
          <a:p>
            <a:pPr lvl="1"/>
            <a:r>
              <a:rPr lang="cs-CZ" dirty="0" smtClean="0"/>
              <a:t>J. Sedláček: </a:t>
            </a:r>
          </a:p>
          <a:p>
            <a:pPr lvl="2"/>
            <a:r>
              <a:rPr lang="cs-CZ" dirty="0" smtClean="0"/>
              <a:t>„slouží“: jen směřuje-li přímo nebo nepřímo k zachování osobnosti lidské</a:t>
            </a:r>
          </a:p>
          <a:p>
            <a:pPr lvl="2"/>
            <a:r>
              <a:rPr lang="cs-CZ" dirty="0" smtClean="0"/>
              <a:t>užitečná hospodářsky → jen majetková hodnota</a:t>
            </a:r>
          </a:p>
          <a:p>
            <a:r>
              <a:rPr lang="cs-CZ" dirty="0" smtClean="0"/>
              <a:t>majetek (aktiva) a jmění (aktiva a pasiva; § 495)</a:t>
            </a:r>
          </a:p>
          <a:p>
            <a:pPr lvl="1"/>
            <a:r>
              <a:rPr lang="cs-CZ" dirty="0" smtClean="0"/>
              <a:t>majetek = vlastnictví (§ 1011)?</a:t>
            </a:r>
          </a:p>
          <a:p>
            <a:r>
              <a:rPr lang="cs-CZ" dirty="0" smtClean="0"/>
              <a:t>veřejný statek (§ 490)</a:t>
            </a:r>
          </a:p>
          <a:p>
            <a:pPr lvl="1"/>
            <a:r>
              <a:rPr lang="cs-CZ" dirty="0" smtClean="0"/>
              <a:t>kritériem určení k obecnému užívání (jeho chtění)</a:t>
            </a:r>
          </a:p>
          <a:p>
            <a:pPr lvl="1"/>
            <a:r>
              <a:rPr lang="cs-CZ" dirty="0" smtClean="0"/>
              <a:t>→ veřejným statkem může být i věc soukromého vlastníka</a:t>
            </a:r>
          </a:p>
          <a:p>
            <a:pPr>
              <a:lnSpc>
                <a:spcPct val="80000"/>
              </a:lnSpc>
              <a:defRPr/>
            </a:pPr>
            <a:r>
              <a:rPr lang="cs-CZ" dirty="0"/>
              <a:t>věci vyňaté z občanskoprávního styku (res extra </a:t>
            </a:r>
            <a:r>
              <a:rPr lang="cs-CZ" dirty="0" err="1"/>
              <a:t>commercium</a:t>
            </a:r>
            <a:r>
              <a:rPr lang="cs-CZ" dirty="0"/>
              <a:t>)</a:t>
            </a:r>
          </a:p>
          <a:p>
            <a:pPr lvl="1"/>
            <a:r>
              <a:rPr lang="cs-CZ" dirty="0" smtClean="0"/>
              <a:t>jeskyně není součást pozemku a nelze jí vlastnit (§ 61 zákona č. 114/1992 Sb.)</a:t>
            </a:r>
          </a:p>
          <a:p>
            <a:pPr lvl="1"/>
            <a:r>
              <a:rPr lang="cs-CZ" dirty="0" smtClean="0"/>
              <a:t>ložisko nerostů vyhrazených vlastní ČR (§ 5/2 zákona č. 44/1988 Sb.)</a:t>
            </a:r>
          </a:p>
          <a:p>
            <a:pPr lvl="1"/>
            <a:r>
              <a:rPr lang="cs-CZ" dirty="0" smtClean="0"/>
              <a:t>povrchové a podzemní vody (§ 3/1 zákona č. 254/2001 Sb.)</a:t>
            </a:r>
            <a:endParaRPr lang="cs-CZ" dirty="0"/>
          </a:p>
          <a:p>
            <a:pPr lvl="1"/>
            <a:r>
              <a:rPr lang="cs-CZ" dirty="0" smtClean="0"/>
              <a:t>přírodní </a:t>
            </a:r>
            <a:r>
              <a:rPr lang="cs-CZ" dirty="0" err="1" smtClean="0"/>
              <a:t>léč</a:t>
            </a:r>
            <a:r>
              <a:rPr lang="cs-CZ" dirty="0" smtClean="0"/>
              <a:t>. zdroje a zdroj přírodní min. vody (§ 4/1 zákona č. 164/2001 Sb.)</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93</a:t>
            </a:fld>
            <a:endParaRPr lang="cs-CZ"/>
          </a:p>
        </p:txBody>
      </p:sp>
    </p:spTree>
    <p:extLst>
      <p:ext uri="{BB962C8B-B14F-4D97-AF65-F5344CB8AC3E}">
        <p14:creationId xmlns:p14="http://schemas.microsoft.com/office/powerpoint/2010/main" val="170926205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Plody, užitky, hodnota</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plod (§ 491/1)</a:t>
            </a:r>
          </a:p>
          <a:p>
            <a:pPr lvl="1"/>
            <a:r>
              <a:rPr lang="cs-CZ" dirty="0" smtClean="0"/>
              <a:t>co věc pravidelně poskytuje ze své přirozené povahy</a:t>
            </a:r>
          </a:p>
          <a:p>
            <a:pPr lvl="1"/>
            <a:r>
              <a:rPr lang="cs-CZ" dirty="0" smtClean="0"/>
              <a:t>dle obvyklého účelového určení a přiměřeně k němu</a:t>
            </a:r>
          </a:p>
          <a:p>
            <a:r>
              <a:rPr lang="cs-CZ" dirty="0" smtClean="0"/>
              <a:t>užitek (§ 491/2)</a:t>
            </a:r>
          </a:p>
          <a:p>
            <a:pPr lvl="1"/>
            <a:r>
              <a:rPr lang="cs-CZ" dirty="0" smtClean="0"/>
              <a:t>co věc pravidelně poskytuje ze své právní povahy</a:t>
            </a:r>
          </a:p>
          <a:p>
            <a:r>
              <a:rPr lang="cs-CZ" dirty="0" smtClean="0"/>
              <a:t>plody a užitky tvoří výnos věci (viz např. pacht § 2332)</a:t>
            </a:r>
          </a:p>
          <a:p>
            <a:r>
              <a:rPr lang="cs-CZ" dirty="0" smtClean="0"/>
              <a:t>hodnota věci = cena obvyklá, NSJ nebo stanoveno (§ 492/1)</a:t>
            </a:r>
          </a:p>
          <a:p>
            <a:pPr lvl="1"/>
            <a:r>
              <a:rPr lang="cs-CZ" dirty="0" smtClean="0"/>
              <a:t>→ jsou i věci neocenitelné</a:t>
            </a:r>
          </a:p>
          <a:p>
            <a:r>
              <a:rPr lang="cs-CZ" dirty="0" smtClean="0"/>
              <a:t>mimořádná cena věci pro nahrazení hodnoty </a:t>
            </a:r>
            <a:r>
              <a:rPr lang="cs-CZ" dirty="0"/>
              <a:t>s přihlédnutím </a:t>
            </a:r>
            <a:endParaRPr lang="cs-CZ" dirty="0" smtClean="0"/>
          </a:p>
          <a:p>
            <a:pPr lvl="1"/>
            <a:r>
              <a:rPr lang="cs-CZ" dirty="0" smtClean="0"/>
              <a:t>ke zvláštním poměrům </a:t>
            </a:r>
          </a:p>
          <a:p>
            <a:pPr lvl="2"/>
            <a:r>
              <a:rPr lang="cs-CZ" dirty="0" smtClean="0"/>
              <a:t>Sedláček: tj. ve spojení s ostatním jměním dotčené osoby</a:t>
            </a:r>
          </a:p>
          <a:p>
            <a:pPr lvl="1"/>
            <a:r>
              <a:rPr lang="cs-CZ" dirty="0" smtClean="0"/>
              <a:t> ke zvláštní oblibě vyvolané náhodnými vlastnostmi věci (§ </a:t>
            </a:r>
            <a:r>
              <a:rPr lang="cs-CZ" dirty="0"/>
              <a:t>2969/2; </a:t>
            </a:r>
            <a:r>
              <a:rPr lang="cs-CZ" dirty="0" err="1"/>
              <a:t>pretium</a:t>
            </a:r>
            <a:r>
              <a:rPr lang="cs-CZ" dirty="0"/>
              <a:t> </a:t>
            </a:r>
            <a:r>
              <a:rPr lang="cs-CZ" dirty="0" err="1" smtClean="0"/>
              <a:t>affectionis</a:t>
            </a:r>
            <a:r>
              <a:rPr lang="cs-CZ" dirty="0" smtClean="0"/>
              <a:t>; srov. NSS 16875/36 z 23.4.1937, III. ÚS 350/12 z 5.4.2012)</a:t>
            </a:r>
          </a:p>
          <a:p>
            <a:pPr lvl="2"/>
            <a:r>
              <a:rPr lang="cs-CZ" dirty="0" smtClean="0"/>
              <a:t>„…předpokládá </a:t>
            </a:r>
            <a:r>
              <a:rPr lang="cs-CZ" dirty="0"/>
              <a:t>čistě osobní vztah k určité věci, čímž nabude tato věc určitých nahodilých subjektivních vlastností, takže ji nelze nahraditi věcí jinou a že věc ta má vyšší cenu jen pro určitou osobu nebo pouze pro určitý okruh </a:t>
            </a:r>
            <a:r>
              <a:rPr lang="cs-CZ" dirty="0" smtClean="0"/>
              <a:t>osob.“</a:t>
            </a:r>
            <a:endParaRPr lang="cs-CZ" dirty="0"/>
          </a:p>
          <a:p>
            <a:r>
              <a:rPr lang="cs-CZ" dirty="0" smtClean="0"/>
              <a:t>přítomná cena? (§ 997)</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94</a:t>
            </a:fld>
            <a:endParaRPr lang="cs-CZ"/>
          </a:p>
        </p:txBody>
      </p:sp>
    </p:spTree>
    <p:extLst>
      <p:ext uri="{BB962C8B-B14F-4D97-AF65-F5344CB8AC3E}">
        <p14:creationId xmlns:p14="http://schemas.microsoft.com/office/powerpoint/2010/main" val="2611373008"/>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Zvíře</a:t>
            </a:r>
            <a:endParaRPr lang="cs-CZ" dirty="0"/>
          </a:p>
        </p:txBody>
      </p:sp>
      <p:sp>
        <p:nvSpPr>
          <p:cNvPr id="3" name="Zástupný symbol pro obsah 2"/>
          <p:cNvSpPr>
            <a:spLocks noGrp="1"/>
          </p:cNvSpPr>
          <p:nvPr>
            <p:ph idx="1"/>
          </p:nvPr>
        </p:nvSpPr>
        <p:spPr/>
        <p:txBody>
          <a:bodyPr>
            <a:normAutofit fontScale="92500" lnSpcReduction="10000"/>
          </a:bodyPr>
          <a:lstStyle/>
          <a:p>
            <a:r>
              <a:rPr lang="cs-CZ" u="sng" dirty="0" smtClean="0"/>
              <a:t>živé</a:t>
            </a:r>
            <a:r>
              <a:rPr lang="cs-CZ" dirty="0" smtClean="0"/>
              <a:t> zvíře (§ 494)</a:t>
            </a:r>
          </a:p>
          <a:p>
            <a:pPr lvl="1"/>
            <a:r>
              <a:rPr lang="cs-CZ" dirty="0" smtClean="0"/>
              <a:t>není věcí, ale smysly nadaným živým tvorem (</a:t>
            </a:r>
            <a:r>
              <a:rPr lang="cs-CZ" dirty="0" err="1" smtClean="0"/>
              <a:t>dereifikace</a:t>
            </a:r>
            <a:r>
              <a:rPr lang="cs-CZ" dirty="0" smtClean="0"/>
              <a:t> zvířat)</a:t>
            </a:r>
          </a:p>
          <a:p>
            <a:pPr lvl="2"/>
            <a:r>
              <a:rPr lang="cs-CZ" dirty="0" smtClean="0"/>
              <a:t>x člověk je nadán smysly i rozumem (ADZ 226)</a:t>
            </a:r>
          </a:p>
          <a:p>
            <a:pPr lvl="2"/>
            <a:r>
              <a:rPr lang="cs-CZ" dirty="0" smtClean="0"/>
              <a:t>→ zvíře je objekt práva odlišný od věci</a:t>
            </a:r>
          </a:p>
          <a:p>
            <a:pPr lvl="1"/>
            <a:r>
              <a:rPr lang="cs-CZ" dirty="0" smtClean="0"/>
              <a:t>zvířetem i bezobratlí, jsou-li schopni cítit bolest nebo stres</a:t>
            </a:r>
          </a:p>
          <a:p>
            <a:pPr lvl="2"/>
            <a:r>
              <a:rPr lang="cs-CZ" dirty="0" smtClean="0"/>
              <a:t>x </a:t>
            </a:r>
            <a:r>
              <a:rPr lang="cs-CZ" dirty="0" err="1" smtClean="0"/>
              <a:t>z.č</a:t>
            </a:r>
            <a:r>
              <a:rPr lang="cs-CZ" dirty="0" smtClean="0"/>
              <a:t>. </a:t>
            </a:r>
            <a:r>
              <a:rPr lang="cs-CZ" dirty="0"/>
              <a:t>246/1992 Sb., na ochranu zvířat proti </a:t>
            </a:r>
            <a:r>
              <a:rPr lang="cs-CZ" dirty="0" smtClean="0"/>
              <a:t>týrání - jen obratlovci</a:t>
            </a:r>
          </a:p>
          <a:p>
            <a:pPr lvl="1"/>
            <a:r>
              <a:rPr lang="cs-CZ" dirty="0" smtClean="0"/>
              <a:t>ustanovení o věcech se na něj použijí obdobně jen v rozsahu, ve kterém to neodporuje jeho povaze; srov. čl. 41 </a:t>
            </a:r>
            <a:r>
              <a:rPr lang="cs-CZ" dirty="0" err="1" smtClean="0"/>
              <a:t>LPrV</a:t>
            </a:r>
            <a:endParaRPr lang="cs-CZ" dirty="0" smtClean="0"/>
          </a:p>
          <a:p>
            <a:pPr lvl="2"/>
            <a:r>
              <a:rPr lang="cs-CZ" dirty="0"/>
              <a:t>Slovo „obdobně" ve spojení s odkazem na jiné ustanovení téhož </a:t>
            </a:r>
            <a:r>
              <a:rPr lang="cs-CZ" dirty="0" smtClean="0"/>
              <a:t>nebo jiného </a:t>
            </a:r>
            <a:r>
              <a:rPr lang="cs-CZ" dirty="0"/>
              <a:t>právního předpisu vyjadřuje, že toto ustanovení se vztahuje na </a:t>
            </a:r>
            <a:r>
              <a:rPr lang="cs-CZ" dirty="0" smtClean="0"/>
              <a:t>vymezené právní </a:t>
            </a:r>
            <a:r>
              <a:rPr lang="cs-CZ" dirty="0"/>
              <a:t>vztahy v plném rozsahu</a:t>
            </a:r>
            <a:r>
              <a:rPr lang="cs-CZ" dirty="0" smtClean="0"/>
              <a:t>.</a:t>
            </a:r>
          </a:p>
          <a:p>
            <a:pPr lvl="2"/>
            <a:r>
              <a:rPr lang="cs-CZ" dirty="0"/>
              <a:t>Slova „přiměřeně“ ve spojení s odkazem na jiné ustanovení téhož </a:t>
            </a:r>
            <a:r>
              <a:rPr lang="cs-CZ" dirty="0" smtClean="0"/>
              <a:t>nebo jiného </a:t>
            </a:r>
            <a:r>
              <a:rPr lang="cs-CZ" dirty="0"/>
              <a:t>právního předpisu lze použít výjimečně; vyjadřuje </a:t>
            </a:r>
            <a:r>
              <a:rPr lang="cs-CZ" dirty="0" smtClean="0"/>
              <a:t>volnější vztah </a:t>
            </a:r>
            <a:r>
              <a:rPr lang="cs-CZ" dirty="0"/>
              <a:t>mezi </a:t>
            </a:r>
            <a:r>
              <a:rPr lang="cs-CZ" dirty="0" smtClean="0"/>
              <a:t>tímto ustanovením </a:t>
            </a:r>
            <a:r>
              <a:rPr lang="cs-CZ" dirty="0"/>
              <a:t>a vymezenými právními vztahy</a:t>
            </a:r>
            <a:r>
              <a:rPr lang="cs-CZ" dirty="0" smtClean="0"/>
              <a:t>.</a:t>
            </a:r>
          </a:p>
          <a:p>
            <a:pPr lvl="1"/>
            <a:r>
              <a:rPr lang="cs-CZ" dirty="0" smtClean="0"/>
              <a:t>náhrada při poranění zvířete (§ 2970)</a:t>
            </a:r>
          </a:p>
          <a:p>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95</a:t>
            </a:fld>
            <a:endParaRPr lang="cs-CZ"/>
          </a:p>
        </p:txBody>
      </p:sp>
    </p:spTree>
    <p:extLst>
      <p:ext uri="{BB962C8B-B14F-4D97-AF65-F5344CB8AC3E}">
        <p14:creationId xmlns:p14="http://schemas.microsoft.com/office/powerpoint/2010/main" val="1215519822"/>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Kategorie zvířat</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domácí (domestikovaná)</a:t>
            </a:r>
            <a:endParaRPr lang="cs-CZ" dirty="0"/>
          </a:p>
          <a:p>
            <a:pPr lvl="1"/>
            <a:r>
              <a:rPr lang="cs-CZ" dirty="0"/>
              <a:t>náleží k druhu žijícím s člověkem bezvýjimečně nebo převážně</a:t>
            </a:r>
          </a:p>
          <a:p>
            <a:r>
              <a:rPr lang="cs-CZ" dirty="0" smtClean="0"/>
              <a:t>divoká (náleží k nedomestikovanému druhu, byť jednotlivci žijí v zajetí; jiná než domácí)</a:t>
            </a:r>
          </a:p>
          <a:p>
            <a:pPr lvl="1"/>
            <a:r>
              <a:rPr lang="cs-CZ" dirty="0" smtClean="0"/>
              <a:t>→ i žížaly</a:t>
            </a:r>
          </a:p>
          <a:p>
            <a:pPr lvl="1"/>
            <a:r>
              <a:rPr lang="cs-CZ" dirty="0" smtClean="0"/>
              <a:t>zajatá (fyzicky se jim brání v útěku)</a:t>
            </a:r>
          </a:p>
          <a:p>
            <a:pPr lvl="1"/>
            <a:r>
              <a:rPr lang="cs-CZ" dirty="0" smtClean="0"/>
              <a:t>zkrocená (samovolně se zdržují u pána, nebo se setrvale vrací)</a:t>
            </a:r>
          </a:p>
          <a:p>
            <a:r>
              <a:rPr lang="cs-CZ" dirty="0" smtClean="0"/>
              <a:t>chovaná (jsou zajatá, zkrocená a domácí)</a:t>
            </a:r>
          </a:p>
          <a:p>
            <a:pPr lvl="1"/>
            <a:r>
              <a:rPr lang="cs-CZ" dirty="0" smtClean="0"/>
              <a:t>zájmově (pro potěšení)</a:t>
            </a:r>
          </a:p>
          <a:p>
            <a:pPr lvl="1"/>
            <a:r>
              <a:rPr lang="cs-CZ" dirty="0" smtClean="0"/>
              <a:t>hospodářsky (pro </a:t>
            </a:r>
            <a:r>
              <a:rPr lang="cs-CZ" dirty="0" err="1" smtClean="0"/>
              <a:t>hosp</a:t>
            </a:r>
            <a:r>
              <a:rPr lang="cs-CZ" dirty="0" smtClean="0"/>
              <a:t>. prospěch; plody, „části“ a práce)</a:t>
            </a:r>
          </a:p>
          <a:p>
            <a:pPr lvl="2"/>
            <a:r>
              <a:rPr lang="cs-CZ" dirty="0" smtClean="0"/>
              <a:t>dobytek</a:t>
            </a:r>
          </a:p>
          <a:p>
            <a:pPr lvl="2"/>
            <a:r>
              <a:rPr lang="cs-CZ" dirty="0" smtClean="0"/>
              <a:t>ostatní</a:t>
            </a:r>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96</a:t>
            </a:fld>
            <a:endParaRPr lang="cs-CZ"/>
          </a:p>
        </p:txBody>
      </p:sp>
    </p:spTree>
    <p:extLst>
      <p:ext uri="{BB962C8B-B14F-4D97-AF65-F5344CB8AC3E}">
        <p14:creationId xmlns:p14="http://schemas.microsoft.com/office/powerpoint/2010/main" val="260562098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„Občanské </a:t>
            </a:r>
            <a:r>
              <a:rPr lang="cs-CZ" dirty="0"/>
              <a:t>zákoníky některých států (Francie, Itálie, Španělsko) mají v úpravě nabytí a pozbytí vlastnického práva zvláštní ustanovení o některých druzích domácích zvířat jako jsou zejména králíci a holubi; návrh občanského zákoníku v tom směru přejímá jen ustanovení o roji včel, které se objevuje ve větším počtu evropských úprav</a:t>
            </a:r>
            <a:r>
              <a:rPr lang="cs-CZ" dirty="0" smtClean="0"/>
              <a:t>.“ ADZ 228, </a:t>
            </a:r>
          </a:p>
          <a:p>
            <a:pPr lvl="1"/>
            <a:r>
              <a:rPr lang="cs-CZ" dirty="0"/>
              <a:t>Výslovně formulovaná právní pravidla o roji včel mají odůvodnění proto, že obecné ustanovení o zvířatech nelze vztáhnout na jednotlivé včely. Vlet jednotlivých včel na cizí pozemek se posoudí podle ustanovení o imisích. Zpravidla půjde o nepřímé imise posuzované co do přípustnosti podle kritéria míry přiměřené místním poměrům. O přímé imise by se jednalo při umístění úlů na samé hranici vlastníkova pozemku a jejich nasměrování čelem k pozemku souseda. Vlastník včel přirozeně na cizím pozemku jednotlivé včely stíhat nemůže. Jednotlivé včely na cizím pozemku se považují za věc ničí, resp. za zvíře, které nikomu nepatří, takže soused ani jejich zabitím neruší vlastnické právo souseda</a:t>
            </a:r>
            <a:r>
              <a:rPr lang="cs-CZ" dirty="0" smtClean="0"/>
              <a:t>. ADZ 442 k § 1014</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97</a:t>
            </a:fld>
            <a:endParaRPr lang="cs-CZ"/>
          </a:p>
        </p:txBody>
      </p:sp>
    </p:spTree>
    <p:extLst>
      <p:ext uri="{BB962C8B-B14F-4D97-AF65-F5344CB8AC3E}">
        <p14:creationId xmlns:p14="http://schemas.microsoft.com/office/powerpoint/2010/main" val="325619040"/>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Rozdělení věcí</a:t>
            </a:r>
            <a:endParaRPr lang="cs-CZ" dirty="0"/>
          </a:p>
        </p:txBody>
      </p:sp>
      <p:sp>
        <p:nvSpPr>
          <p:cNvPr id="3" name="Zástupný symbol pro obsah 2"/>
          <p:cNvSpPr>
            <a:spLocks noGrp="1"/>
          </p:cNvSpPr>
          <p:nvPr>
            <p:ph idx="1"/>
          </p:nvPr>
        </p:nvSpPr>
        <p:spPr/>
        <p:txBody>
          <a:bodyPr>
            <a:normAutofit/>
          </a:bodyPr>
          <a:lstStyle/>
          <a:p>
            <a:r>
              <a:rPr lang="cs-CZ" dirty="0" smtClean="0"/>
              <a:t>věc je „vše, co je rozdílné od osoby a slouží potřebě lidí.“ </a:t>
            </a:r>
          </a:p>
          <a:p>
            <a:pPr lvl="1"/>
            <a:r>
              <a:rPr lang="cs-CZ" dirty="0" smtClean="0"/>
              <a:t>hmotné (§ 496/1</a:t>
            </a:r>
            <a:r>
              <a:rPr lang="cs-CZ" dirty="0"/>
              <a:t>; res </a:t>
            </a:r>
            <a:r>
              <a:rPr lang="cs-CZ" dirty="0" err="1"/>
              <a:t>corporales</a:t>
            </a:r>
            <a:r>
              <a:rPr lang="cs-CZ" dirty="0"/>
              <a:t>)</a:t>
            </a:r>
            <a:endParaRPr lang="cs-CZ" dirty="0" smtClean="0"/>
          </a:p>
          <a:p>
            <a:pPr lvl="2"/>
            <a:r>
              <a:rPr lang="cs-CZ" dirty="0" smtClean="0"/>
              <a:t>část vnějšího světa</a:t>
            </a:r>
            <a:endParaRPr lang="cs-CZ" dirty="0"/>
          </a:p>
          <a:p>
            <a:pPr lvl="2"/>
            <a:r>
              <a:rPr lang="cs-CZ" dirty="0" smtClean="0"/>
              <a:t>objektivně ovladatelná</a:t>
            </a:r>
          </a:p>
          <a:p>
            <a:pPr lvl="2"/>
            <a:r>
              <a:rPr lang="cs-CZ" dirty="0" smtClean="0"/>
              <a:t>s povahou samostatného předmětu</a:t>
            </a:r>
            <a:endParaRPr lang="cs-CZ" dirty="0"/>
          </a:p>
          <a:p>
            <a:pPr lvl="1"/>
            <a:r>
              <a:rPr lang="cs-CZ" dirty="0" smtClean="0"/>
              <a:t>nehmotné (§ 496/2</a:t>
            </a:r>
            <a:r>
              <a:rPr lang="cs-CZ" dirty="0"/>
              <a:t>; res </a:t>
            </a:r>
            <a:r>
              <a:rPr lang="cs-CZ" dirty="0" err="1" smtClean="0"/>
              <a:t>incorporales</a:t>
            </a:r>
            <a:r>
              <a:rPr lang="cs-CZ" dirty="0"/>
              <a:t>)</a:t>
            </a:r>
            <a:endParaRPr lang="cs-CZ" dirty="0" smtClean="0"/>
          </a:p>
          <a:p>
            <a:pPr lvl="2"/>
            <a:r>
              <a:rPr lang="cs-CZ" dirty="0" smtClean="0"/>
              <a:t>práva, jejichž povaha to připouští (patrně i doménové jméno)</a:t>
            </a:r>
          </a:p>
          <a:p>
            <a:pPr lvl="2"/>
            <a:r>
              <a:rPr lang="cs-CZ" dirty="0" smtClean="0"/>
              <a:t>jiné věci bez hmotné podstaty (dem.)</a:t>
            </a:r>
          </a:p>
          <a:p>
            <a:pPr lvl="1"/>
            <a:r>
              <a:rPr lang="cs-CZ" dirty="0" smtClean="0"/>
              <a:t>ovladatelné přírodní síly, se kterými se obchoduje (§ 497)</a:t>
            </a:r>
          </a:p>
          <a:p>
            <a:pPr lvl="2"/>
            <a:r>
              <a:rPr lang="cs-CZ" dirty="0" smtClean="0"/>
              <a:t>přiměřeně ustanovení o hmotných věcech</a:t>
            </a:r>
          </a:p>
          <a:p>
            <a:pPr lvl="1"/>
            <a:r>
              <a:rPr lang="cs-CZ" dirty="0" smtClean="0"/>
              <a:t>dle ADZ 230: co není věcí hmotnou, je věcí nehmotnou</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98</a:t>
            </a:fld>
            <a:endParaRPr lang="cs-CZ"/>
          </a:p>
        </p:txBody>
      </p:sp>
    </p:spTree>
    <p:extLst>
      <p:ext uri="{BB962C8B-B14F-4D97-AF65-F5344CB8AC3E}">
        <p14:creationId xmlns:p14="http://schemas.microsoft.com/office/powerpoint/2010/main" val="57194353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069160"/>
          </a:xfrm>
        </p:spPr>
        <p:txBody>
          <a:bodyPr>
            <a:normAutofit fontScale="92500" lnSpcReduction="10000"/>
          </a:bodyPr>
          <a:lstStyle/>
          <a:p>
            <a:r>
              <a:rPr lang="cs-CZ" dirty="0" smtClean="0"/>
              <a:t>věci movité a nemovité (§ 498)</a:t>
            </a:r>
          </a:p>
          <a:p>
            <a:pPr lvl="1"/>
            <a:r>
              <a:rPr lang="cs-CZ" dirty="0" smtClean="0"/>
              <a:t>nemovité </a:t>
            </a:r>
            <a:r>
              <a:rPr lang="cs-CZ" dirty="0"/>
              <a:t>(</a:t>
            </a:r>
            <a:r>
              <a:rPr lang="cs-CZ" dirty="0" err="1" smtClean="0"/>
              <a:t>immobiles</a:t>
            </a:r>
            <a:r>
              <a:rPr lang="cs-CZ" dirty="0" smtClean="0"/>
              <a:t>; § 498/1)</a:t>
            </a:r>
          </a:p>
          <a:p>
            <a:pPr lvl="2"/>
            <a:r>
              <a:rPr lang="cs-CZ" dirty="0" smtClean="0"/>
              <a:t>pozemky</a:t>
            </a:r>
          </a:p>
          <a:p>
            <a:pPr lvl="2"/>
            <a:r>
              <a:rPr lang="cs-CZ" dirty="0" smtClean="0"/>
              <a:t>podzemní stavby se samostatným účelovým určením (x § 506)</a:t>
            </a:r>
          </a:p>
          <a:p>
            <a:pPr lvl="3"/>
            <a:r>
              <a:rPr lang="cs-CZ" dirty="0" smtClean="0"/>
              <a:t>metro, vinný sklep (autonomní stavby)</a:t>
            </a:r>
          </a:p>
          <a:p>
            <a:pPr lvl="2"/>
            <a:r>
              <a:rPr lang="cs-CZ" dirty="0" smtClean="0"/>
              <a:t>věcná práva k nim (</a:t>
            </a:r>
            <a:r>
              <a:rPr lang="cs-CZ" dirty="0" err="1" smtClean="0"/>
              <a:t>ZastPr</a:t>
            </a:r>
            <a:r>
              <a:rPr lang="cs-CZ" dirty="0" smtClean="0"/>
              <a:t>, </a:t>
            </a:r>
            <a:r>
              <a:rPr lang="cs-CZ" dirty="0" err="1" smtClean="0"/>
              <a:t>servitutes</a:t>
            </a:r>
            <a:r>
              <a:rPr lang="cs-CZ" dirty="0" smtClean="0"/>
              <a:t> in </a:t>
            </a:r>
            <a:r>
              <a:rPr lang="cs-CZ" dirty="0" err="1" smtClean="0"/>
              <a:t>rem</a:t>
            </a:r>
            <a:r>
              <a:rPr lang="cs-CZ" dirty="0" smtClean="0"/>
              <a:t>)</a:t>
            </a:r>
          </a:p>
          <a:p>
            <a:pPr lvl="2"/>
            <a:r>
              <a:rPr lang="cs-CZ" dirty="0" smtClean="0"/>
              <a:t>práva, o kterých tak stanoví zákon</a:t>
            </a:r>
          </a:p>
          <a:p>
            <a:pPr lvl="3"/>
            <a:r>
              <a:rPr lang="cs-CZ" dirty="0" smtClean="0"/>
              <a:t>právo stavby (§ 1242)</a:t>
            </a:r>
          </a:p>
          <a:p>
            <a:pPr lvl="2"/>
            <a:r>
              <a:rPr lang="cs-CZ" dirty="0"/>
              <a:t>jednotka </a:t>
            </a:r>
            <a:r>
              <a:rPr lang="cs-CZ" dirty="0" smtClean="0"/>
              <a:t>(§ 1159)</a:t>
            </a:r>
          </a:p>
          <a:p>
            <a:pPr lvl="2"/>
            <a:r>
              <a:rPr lang="cs-CZ" dirty="0" smtClean="0"/>
              <a:t>dosavadní stavby (§ 3055)</a:t>
            </a:r>
          </a:p>
          <a:p>
            <a:pPr lvl="2"/>
            <a:r>
              <a:rPr lang="cs-CZ" dirty="0" smtClean="0"/>
              <a:t>jiný </a:t>
            </a:r>
            <a:r>
              <a:rPr lang="cs-CZ" dirty="0" err="1" smtClean="0"/>
              <a:t>pr</a:t>
            </a:r>
            <a:r>
              <a:rPr lang="cs-CZ" dirty="0" smtClean="0"/>
              <a:t>. předpis (x NOZ; viz ale § 509 </a:t>
            </a:r>
            <a:r>
              <a:rPr lang="cs-CZ" dirty="0" err="1" smtClean="0"/>
              <a:t>inž</a:t>
            </a:r>
            <a:r>
              <a:rPr lang="cs-CZ" dirty="0" smtClean="0"/>
              <a:t>. sítě a související stavby)</a:t>
            </a:r>
          </a:p>
          <a:p>
            <a:pPr lvl="3"/>
            <a:r>
              <a:rPr lang="cs-CZ" dirty="0" smtClean="0"/>
              <a:t>stanoví, že určitá věc není součástí pozemku</a:t>
            </a:r>
          </a:p>
          <a:p>
            <a:pPr lvl="3"/>
            <a:r>
              <a:rPr lang="cs-CZ" dirty="0" smtClean="0"/>
              <a:t>a nelze ji přenést z místa na místo bez porušení její podstaty</a:t>
            </a:r>
          </a:p>
          <a:p>
            <a:pPr lvl="1"/>
            <a:r>
              <a:rPr lang="cs-CZ" dirty="0" smtClean="0"/>
              <a:t>věci movité (</a:t>
            </a:r>
            <a:r>
              <a:rPr lang="cs-CZ" dirty="0" err="1" smtClean="0"/>
              <a:t>mobiles</a:t>
            </a:r>
            <a:r>
              <a:rPr lang="cs-CZ" dirty="0" smtClean="0"/>
              <a:t>; § 498/2)</a:t>
            </a:r>
          </a:p>
          <a:p>
            <a:pPr lvl="2"/>
            <a:r>
              <a:rPr lang="cs-CZ" dirty="0" smtClean="0"/>
              <a:t>veškeré další věci</a:t>
            </a:r>
          </a:p>
          <a:p>
            <a:pPr lvl="2"/>
            <a:r>
              <a:rPr lang="cs-CZ" dirty="0" smtClean="0"/>
              <a:t>PF </a:t>
            </a:r>
            <a:r>
              <a:rPr lang="cs-CZ" dirty="0"/>
              <a:t>vlasy nebo podobné části lidského těla, které lze bezbolestně odejmout bez znecitlivění a které se přirozenou cestou </a:t>
            </a:r>
            <a:r>
              <a:rPr lang="cs-CZ" dirty="0" smtClean="0"/>
              <a:t>obnovují (§ 112)</a:t>
            </a:r>
            <a:endParaRPr lang="cs-CZ" dirty="0"/>
          </a:p>
        </p:txBody>
      </p:sp>
      <p:sp>
        <p:nvSpPr>
          <p:cNvPr id="4" name="Zástupný symbol pro číslo snímku 3"/>
          <p:cNvSpPr>
            <a:spLocks noGrp="1"/>
          </p:cNvSpPr>
          <p:nvPr>
            <p:ph type="sldNum" sz="quarter" idx="12"/>
          </p:nvPr>
        </p:nvSpPr>
        <p:spPr/>
        <p:txBody>
          <a:bodyPr/>
          <a:lstStyle/>
          <a:p>
            <a:fld id="{CA236EB0-B64D-4057-A451-20319D1DB345}" type="slidenum">
              <a:rPr lang="cs-CZ" smtClean="0"/>
              <a:t>99</a:t>
            </a:fld>
            <a:endParaRPr lang="cs-CZ"/>
          </a:p>
        </p:txBody>
      </p:sp>
    </p:spTree>
    <p:extLst>
      <p:ext uri="{BB962C8B-B14F-4D97-AF65-F5344CB8AC3E}">
        <p14:creationId xmlns:p14="http://schemas.microsoft.com/office/powerpoint/2010/main" val="1083100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catur">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145022</TotalTime>
  <Words>43869</Words>
  <Application>Microsoft Office PowerPoint</Application>
  <PresentationFormat>Předvádění na obrazovce (4:3)</PresentationFormat>
  <Paragraphs>5333</Paragraphs>
  <Slides>373</Slides>
  <Notes>155</Notes>
  <HiddenSlides>10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373</vt:i4>
      </vt:variant>
    </vt:vector>
  </HeadingPairs>
  <TitlesOfParts>
    <vt:vector size="379" baseType="lpstr">
      <vt:lpstr>Arial</vt:lpstr>
      <vt:lpstr>Calibri</vt:lpstr>
      <vt:lpstr>Cambria</vt:lpstr>
      <vt:lpstr>Courier New</vt:lpstr>
      <vt:lpstr>Wingdings</vt:lpstr>
      <vt:lpstr>Decatur</vt:lpstr>
      <vt:lpstr>Nový občanský zákoník</vt:lpstr>
      <vt:lpstr>NOZ jako právní předpis</vt:lpstr>
      <vt:lpstr>Prezentace aplikace PowerPoint</vt:lpstr>
      <vt:lpstr>Prezentace aplikace PowerPoint</vt:lpstr>
      <vt:lpstr>Východiska NOZ</vt:lpstr>
      <vt:lpstr>Prezentace aplikace PowerPoint</vt:lpstr>
      <vt:lpstr>Prezentace aplikace PowerPoint</vt:lpstr>
      <vt:lpstr>Členění NOZ</vt:lpstr>
      <vt:lpstr>Členění NOZ</vt:lpstr>
      <vt:lpstr>Prezentace aplikace PowerPoint</vt:lpstr>
      <vt:lpstr>Problém s jazykem…</vt:lpstr>
      <vt:lpstr>Terminologie</vt:lpstr>
      <vt:lpstr>Prezentace aplikace PowerPoint</vt:lpstr>
      <vt:lpstr>Soukromé a veřejné právo</vt:lpstr>
      <vt:lpstr>Soukromé a veřejné právo</vt:lpstr>
      <vt:lpstr>Úvodní ustanovení - § 1</vt:lpstr>
      <vt:lpstr>Dispozitivnost a kogentnost</vt:lpstr>
      <vt:lpstr>Prezentace aplikace PowerPoint</vt:lpstr>
      <vt:lpstr>Prezentace aplikace PowerPoint</vt:lpstr>
      <vt:lpstr>Dobré mravy</vt:lpstr>
      <vt:lpstr>Veřejný pořádek</vt:lpstr>
      <vt:lpstr>Prezentace aplikace PowerPoint</vt:lpstr>
      <vt:lpstr>§ 2</vt:lpstr>
      <vt:lpstr>§ 3</vt:lpstr>
      <vt:lpstr>Prezentace aplikace PowerPoint</vt:lpstr>
      <vt:lpstr>§ 6 a § 7</vt:lpstr>
      <vt:lpstr>§ 8</vt:lpstr>
      <vt:lpstr>Užití předpisů občanského pr.</vt:lpstr>
      <vt:lpstr>Analogie - § 10</vt:lpstr>
      <vt:lpstr>Judikatura § 13</vt:lpstr>
      <vt:lpstr>Svépomoc - § 14</vt:lpstr>
      <vt:lpstr>Osoby</vt:lpstr>
      <vt:lpstr>Prezentace aplikace PowerPoint</vt:lpstr>
      <vt:lpstr>Prezentace aplikace PowerPoint</vt:lpstr>
      <vt:lpstr>Osoby blízké</vt:lpstr>
      <vt:lpstr>§ 22/2</vt:lpstr>
      <vt:lpstr>Fyzické osoby</vt:lpstr>
      <vt:lpstr>Svéprávnost FO</vt:lpstr>
      <vt:lpstr>Prezentace aplikace PowerPoint</vt:lpstr>
      <vt:lpstr>Narušení svéprávnosti FO</vt:lpstr>
      <vt:lpstr>Prezentace aplikace PowerPoint</vt:lpstr>
      <vt:lpstr>Prezentace aplikace PowerPoint</vt:lpstr>
      <vt:lpstr>Omezení svéprávnosti</vt:lpstr>
      <vt:lpstr>Prezentace aplikace PowerPoint</vt:lpstr>
      <vt:lpstr>Nezvěstnost</vt:lpstr>
      <vt:lpstr>Prezentace aplikace PowerPoint</vt:lpstr>
      <vt:lpstr>Jméno, pseudonym</vt:lpstr>
      <vt:lpstr>Bydliště</vt:lpstr>
      <vt:lpstr>Osobnost člověka</vt:lpstr>
      <vt:lpstr>Prezentace aplikace PowerPoint</vt:lpstr>
      <vt:lpstr>Prezentace aplikace PowerPoint</vt:lpstr>
      <vt:lpstr>Prezentace aplikace PowerPoint</vt:lpstr>
      <vt:lpstr>Právnické osoby</vt:lpstr>
      <vt:lpstr>Může PO mít vlastní vůli?</vt:lpstr>
      <vt:lpstr>Prezentace aplikace PowerPoint</vt:lpstr>
      <vt:lpstr>Právnické osoby</vt:lpstr>
      <vt:lpstr>Veřejné rejstříky PO</vt:lpstr>
      <vt:lpstr>Prezentace aplikace PowerPoint</vt:lpstr>
      <vt:lpstr>Ustavení a vznik PO</vt:lpstr>
      <vt:lpstr>Jednání před vznikem</vt:lpstr>
      <vt:lpstr>Název PO</vt:lpstr>
      <vt:lpstr>Sídlo PO</vt:lpstr>
      <vt:lpstr>Účel PO</vt:lpstr>
      <vt:lpstr>Veřejná prospěšnost</vt:lpstr>
      <vt:lpstr>Orgány PO</vt:lpstr>
      <vt:lpstr>Prezentace aplikace PowerPoint</vt:lpstr>
      <vt:lpstr>Prezentace aplikace PowerPoint</vt:lpstr>
      <vt:lpstr>Jednání za PO</vt:lpstr>
      <vt:lpstr>Zrušení PO</vt:lpstr>
      <vt:lpstr>Přeměna PO</vt:lpstr>
      <vt:lpstr>Přeměna PO</vt:lpstr>
      <vt:lpstr>Zánik PO</vt:lpstr>
      <vt:lpstr>Korporace</vt:lpstr>
      <vt:lpstr>Spolek</vt:lpstr>
      <vt:lpstr>Prezentace aplikace PowerPoint</vt:lpstr>
      <vt:lpstr>Založení spolku</vt:lpstr>
      <vt:lpstr>Řízení před rozhodčí komisí spolku</vt:lpstr>
      <vt:lpstr>Fundace</vt:lpstr>
      <vt:lpstr>Ústav</vt:lpstr>
      <vt:lpstr>Spotřebitel</vt:lpstr>
      <vt:lpstr>Podnikatel</vt:lpstr>
      <vt:lpstr>Prezentace aplikace PowerPoint</vt:lpstr>
      <vt:lpstr>Prezentace aplikace PowerPoint</vt:lpstr>
      <vt:lpstr>Zastoupení obecně</vt:lpstr>
      <vt:lpstr>Prezentace aplikace PowerPoint</vt:lpstr>
      <vt:lpstr>Prezentace aplikace PowerPoint</vt:lpstr>
      <vt:lpstr>Prezentace aplikace PowerPoint</vt:lpstr>
      <vt:lpstr>Smluvní zastoupení</vt:lpstr>
      <vt:lpstr>Smluvní zastoupení</vt:lpstr>
      <vt:lpstr>Prezentace aplikace PowerPoint</vt:lpstr>
      <vt:lpstr>Zákonné zastoupení</vt:lpstr>
      <vt:lpstr>Zvláštní případy zastoupení</vt:lpstr>
      <vt:lpstr>Věci</vt:lpstr>
      <vt:lpstr>Plody, užitky, hodnota</vt:lpstr>
      <vt:lpstr>Zvíře</vt:lpstr>
      <vt:lpstr>Kategorie zvířat</vt:lpstr>
      <vt:lpstr>Prezentace aplikace PowerPoint</vt:lpstr>
      <vt:lpstr>Rozdělení věcí</vt:lpstr>
      <vt:lpstr>Prezentace aplikace PowerPoint</vt:lpstr>
      <vt:lpstr>Prezentace aplikace PowerPoint</vt:lpstr>
      <vt:lpstr>Prezentace aplikace PowerPoint</vt:lpstr>
      <vt:lpstr>Součást věci</vt:lpstr>
      <vt:lpstr>Prezentace aplikace PowerPoint</vt:lpstr>
      <vt:lpstr>Příslušenství věci</vt:lpstr>
      <vt:lpstr>Právní skutečnosti</vt:lpstr>
      <vt:lpstr>Právní jednání</vt:lpstr>
      <vt:lpstr>Podmínky</vt:lpstr>
      <vt:lpstr>Prezentace aplikace PowerPoint</vt:lpstr>
      <vt:lpstr>Zdánlivé právní jednání</vt:lpstr>
      <vt:lpstr>Identifikace nemovitostí</vt:lpstr>
      <vt:lpstr>Výklad PJ</vt:lpstr>
      <vt:lpstr>Forma PJ</vt:lpstr>
      <vt:lpstr>Prezentace aplikace PowerPoint</vt:lpstr>
      <vt:lpstr>Soukromá a veřejná listina</vt:lpstr>
      <vt:lpstr>Prezentace aplikace PowerPoint</vt:lpstr>
      <vt:lpstr>PJ vůči nepřítomnému</vt:lpstr>
      <vt:lpstr>Prezentace aplikace PowerPoint</vt:lpstr>
      <vt:lpstr>Neplatnost PJ</vt:lpstr>
      <vt:lpstr>Prezentace aplikace PowerPoint</vt:lpstr>
      <vt:lpstr>Prezentace aplikace PowerPoint</vt:lpstr>
      <vt:lpstr>Relativní neúčinnost</vt:lpstr>
      <vt:lpstr>Čas jako právní skutečnost</vt:lpstr>
      <vt:lpstr>Prezentace aplikace PowerPoint</vt:lpstr>
      <vt:lpstr>Prezentace aplikace PowerPoint</vt:lpstr>
      <vt:lpstr>Prezentace aplikace PowerPoint</vt:lpstr>
      <vt:lpstr>Prezentace aplikace PowerPoint</vt:lpstr>
      <vt:lpstr>Prezentace aplikace PowerPoint</vt:lpstr>
      <vt:lpstr>Promlčení (§ 609 an.)</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Prekluze (§ 654)</vt:lpstr>
      <vt:lpstr>Absolutní maj. práva</vt:lpstr>
      <vt:lpstr>Věcná práva</vt:lpstr>
      <vt:lpstr>Prezentace aplikace PowerPoint</vt:lpstr>
      <vt:lpstr>Prezentace aplikace PowerPoint</vt:lpstr>
      <vt:lpstr>Držba</vt:lpstr>
      <vt:lpstr>Prezentace aplikace PowerPoint</vt:lpstr>
      <vt:lpstr>Prezentace aplikace PowerPoint</vt:lpstr>
      <vt:lpstr>Prezentace aplikace PowerPoint</vt:lpstr>
      <vt:lpstr>Prezentace aplikace PowerPoint</vt:lpstr>
      <vt:lpstr>Ochrana a uchování držby</vt:lpstr>
      <vt:lpstr>Prezentace aplikace PowerPoint</vt:lpstr>
      <vt:lpstr>Vlastnictví</vt:lpstr>
      <vt:lpstr>Prezentace aplikace PowerPoint</vt:lpstr>
      <vt:lpstr>Omezení VP</vt:lpstr>
      <vt:lpstr>Prezentace aplikace PowerPoint</vt:lpstr>
      <vt:lpstr>Prezentace aplikace PowerPoint</vt:lpstr>
      <vt:lpstr>Rozhrady</vt:lpstr>
      <vt:lpstr>Nezbytná cesta (§ 1029 an.)</vt:lpstr>
      <vt:lpstr>Použití, omezení a vyvlastnění</vt:lpstr>
      <vt:lpstr>Ochrana VP</vt:lpstr>
      <vt:lpstr>Nabývání vlastnického práva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Spoluvlastnictví (§ 1115)</vt:lpstr>
      <vt:lpstr>Prezentace aplikace PowerPoint</vt:lpstr>
      <vt:lpstr>Prezentace aplikace PowerPoint</vt:lpstr>
      <vt:lpstr>Bytové spoluvlastnictví</vt:lpstr>
      <vt:lpstr>Přídatné (akcesorické) SV</vt:lpstr>
      <vt:lpstr>Prezentace aplikace PowerPoint</vt:lpstr>
      <vt:lpstr>Společenství jmění</vt:lpstr>
      <vt:lpstr>Věcná práva k věci cizí</vt:lpstr>
      <vt:lpstr>Právo stavby (superficies)</vt:lpstr>
      <vt:lpstr>Prezentace aplikace PowerPoint</vt:lpstr>
      <vt:lpstr>Prezentace aplikace PowerPoint</vt:lpstr>
      <vt:lpstr>Věcná břemena</vt:lpstr>
      <vt:lpstr>Služebnosti (servitutes)</vt:lpstr>
      <vt:lpstr>Prezentace aplikace PowerPoint</vt:lpstr>
      <vt:lpstr>Služebnost stezky, průhonu a cesty</vt:lpstr>
      <vt:lpstr>Inženýrské sítě</vt:lpstr>
      <vt:lpstr>Právo pastvy</vt:lpstr>
      <vt:lpstr>Užívací a požívací pr.</vt:lpstr>
      <vt:lpstr>Prezentace aplikace PowerPoint</vt:lpstr>
      <vt:lpstr>Reálná břemena</vt:lpstr>
      <vt:lpstr>Zástavní právo</vt:lpstr>
      <vt:lpstr>Zadržovací (retenční) právo</vt:lpstr>
      <vt:lpstr>Prezentace aplikace PowerPoint</vt:lpstr>
      <vt:lpstr>Svěřenský fond (fidei-commissum)</vt:lpstr>
      <vt:lpstr>Relativní majetková práva</vt:lpstr>
      <vt:lpstr>Prezentace aplikace PowerPoint</vt:lpstr>
      <vt:lpstr>Přiměřené použití</vt:lpstr>
      <vt:lpstr>Smlouva</vt:lpstr>
      <vt:lpstr>Prezentace aplikace PowerPoint</vt:lpstr>
      <vt:lpstr>Prezentace aplikace PowerPoint</vt:lpstr>
      <vt:lpstr>Prezentace aplikace PowerPoint</vt:lpstr>
      <vt:lpstr>Uzavírání smlouvy</vt:lpstr>
      <vt:lpstr>Prezentace aplikace PowerPoint</vt:lpstr>
      <vt:lpstr>Prezentace aplikace PowerPoint</vt:lpstr>
      <vt:lpstr>Prezentace aplikace PowerPoint</vt:lpstr>
      <vt:lpstr>Prezentace aplikace PowerPoint</vt:lpstr>
      <vt:lpstr>Obsah smlouvy</vt:lpstr>
      <vt:lpstr>Prezentace aplikace PowerPoint</vt:lpstr>
      <vt:lpstr>Prezentace aplikace PowerPoint</vt:lpstr>
      <vt:lpstr>Prezentace aplikace PowerPoint</vt:lpstr>
      <vt:lpstr>Prezentace aplikace PowerPoint</vt:lpstr>
      <vt:lpstr>Účinky smlouvy</vt:lpstr>
      <vt:lpstr>clausula rebus sic standibus (§ 1765)</vt:lpstr>
      <vt:lpstr>Prezentace aplikace PowerPoint</vt:lpstr>
      <vt:lpstr>contractus in favorem tertii</vt:lpstr>
      <vt:lpstr>Smlouva o plnění tertia</vt:lpstr>
      <vt:lpstr>Zvláštní způsoby uzavření sml.</vt:lpstr>
      <vt:lpstr>Prezentace aplikace PowerPoint</vt:lpstr>
      <vt:lpstr>Prezentace aplikace PowerPoint</vt:lpstr>
      <vt:lpstr>Pactum de contrahendo</vt:lpstr>
      <vt:lpstr>Obsah závazků</vt:lpstr>
      <vt:lpstr>Prezentace aplikace PowerPoint</vt:lpstr>
      <vt:lpstr>Úplata, DPH a další</vt:lpstr>
      <vt:lpstr>Laesio enormis</vt:lpstr>
      <vt:lpstr>Prezentace aplikace PowerPoint</vt:lpstr>
      <vt:lpstr>Lichva (usura; § 1796)</vt:lpstr>
      <vt:lpstr>Adhezní smlouvy</vt:lpstr>
      <vt:lpstr>Prezentace aplikace PowerPoint</vt:lpstr>
      <vt:lpstr>Prezentace aplikace PowerPoint</vt:lpstr>
      <vt:lpstr>Úroky</vt:lpstr>
      <vt:lpstr>Prezentace aplikace PowerPoint</vt:lpstr>
      <vt:lpstr>Záloha a závdavek</vt:lpstr>
      <vt:lpstr>Prezentace aplikace PowerPoint</vt:lpstr>
      <vt:lpstr>SuseS</vt:lpstr>
      <vt:lpstr>Společné dluhy a pohledávky</vt:lpstr>
      <vt:lpstr>Prezentace aplikace PowerPoint</vt:lpstr>
      <vt:lpstr>Prezentace aplikace PowerPoint</vt:lpstr>
      <vt:lpstr>Změna závazků</vt:lpstr>
      <vt:lpstr>Postoupení pohledávky</vt:lpstr>
      <vt:lpstr>Prezentace aplikace PowerPoint</vt:lpstr>
      <vt:lpstr>Prezentace aplikace PowerPoint</vt:lpstr>
      <vt:lpstr>Převzetí dluhu</vt:lpstr>
      <vt:lpstr>Přistoupení k dluhu a převzetí majetku</vt:lpstr>
      <vt:lpstr>Postoupení smlouvy</vt:lpstr>
      <vt:lpstr>Prezentace aplikace PowerPoint</vt:lpstr>
      <vt:lpstr>Změna v obsahu závazků</vt:lpstr>
      <vt:lpstr>Prezentace aplikace PowerPoint</vt:lpstr>
      <vt:lpstr>Narovnání (transactio)</vt:lpstr>
      <vt:lpstr>Prezentace aplikace PowerPoint</vt:lpstr>
      <vt:lpstr>Zánik závazků</vt:lpstr>
      <vt:lpstr>Splnění (soluce)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Prodlení D (mora debitoris)</vt:lpstr>
      <vt:lpstr>Prezentace aplikace PowerPoint</vt:lpstr>
      <vt:lpstr>Prodlení V (mora creditoris)</vt:lpstr>
      <vt:lpstr>Společná ust. o prodlení</vt:lpstr>
      <vt:lpstr>Jiné způsoby zániku závazků</vt:lpstr>
      <vt:lpstr>Započtení (kompenzace)</vt:lpstr>
      <vt:lpstr>Prezentace aplikace PowerPoint</vt:lpstr>
      <vt:lpstr>Prezentace aplikace PowerPoint</vt:lpstr>
      <vt:lpstr>Odstupné; splynutí</vt:lpstr>
      <vt:lpstr>Prominutí dluhu</vt:lpstr>
      <vt:lpstr>Výpověď (§ 1998)</vt:lpstr>
      <vt:lpstr>Šněrovací smouvy(§ 2000)</vt:lpstr>
      <vt:lpstr>Odstoupení</vt:lpstr>
      <vt:lpstr>Prezentace aplikace PowerPoint</vt:lpstr>
      <vt:lpstr>Následná nemožnost plnění</vt:lpstr>
      <vt:lpstr>Smrt D nebo V, uplyn…</vt:lpstr>
      <vt:lpstr>Zajištění a utvrzení dluhů</vt:lpstr>
      <vt:lpstr>Jistota (kauce)</vt:lpstr>
      <vt:lpstr>Prezentace aplikace PowerPoint</vt:lpstr>
      <vt:lpstr>Prezentace aplikace PowerPoint</vt:lpstr>
      <vt:lpstr>Ručení (§ 2018)</vt:lpstr>
      <vt:lpstr>Zajišťovací převod práva</vt:lpstr>
      <vt:lpstr>Prezentace aplikace PowerPoint</vt:lpstr>
      <vt:lpstr>Dohoda o srážkách ze mzdy</vt:lpstr>
      <vt:lpstr>Smluvní (konvenční) pokuta</vt:lpstr>
      <vt:lpstr>Prezentace aplikace PowerPoint</vt:lpstr>
      <vt:lpstr>Prezentace aplikace PowerPoint</vt:lpstr>
      <vt:lpstr>Uznání dluhu</vt:lpstr>
      <vt:lpstr>Závazky z PJ dvou a vícestr.</vt:lpstr>
      <vt:lpstr>Závazky z PJ jednostranných</vt:lpstr>
      <vt:lpstr>Darování (donatio)</vt:lpstr>
      <vt:lpstr>Prezentace aplikace PowerPoint</vt:lpstr>
      <vt:lpstr>Prezentace aplikace PowerPoint</vt:lpstr>
      <vt:lpstr>Prezentace aplikace PowerPoint</vt:lpstr>
      <vt:lpstr>Prezentace aplikace PowerPoint</vt:lpstr>
      <vt:lpstr>Koupě (emptio-venditio)</vt:lpstr>
      <vt:lpstr>Prezentace aplikace PowerPoint</vt:lpstr>
      <vt:lpstr>Koupě movité věci</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Koupě nemovité věci</vt:lpstr>
      <vt:lpstr>Prezentace aplikace PowerPoint</vt:lpstr>
      <vt:lpstr>Vedlejší ujednání při kupní smlouvě</vt:lpstr>
      <vt:lpstr>Prezentace aplikace PowerPoint</vt:lpstr>
      <vt:lpstr>Prezentace aplikace PowerPoint</vt:lpstr>
      <vt:lpstr>Prezentace aplikace PowerPoint</vt:lpstr>
      <vt:lpstr>Prezentace aplikace PowerPoint</vt:lpstr>
      <vt:lpstr>Prezentace aplikace PowerPoint</vt:lpstr>
      <vt:lpstr>Směna (permutatio)</vt:lpstr>
      <vt:lpstr>Výprosa (precarium)</vt:lpstr>
      <vt:lpstr>Výpůjčka (commodatum)</vt:lpstr>
      <vt:lpstr>Nájem (locatio conductio rei)</vt:lpstr>
      <vt:lpstr>Nájem – obecná úprava</vt:lpstr>
      <vt:lpstr>Prezentace aplikace PowerPoint</vt:lpstr>
      <vt:lpstr>Prezentace aplikace PowerPoint</vt:lpstr>
      <vt:lpstr>Prezentace aplikace PowerPoint</vt:lpstr>
      <vt:lpstr>Prezentace aplikace PowerPoint</vt:lpstr>
      <vt:lpstr>Prezentace aplikace PowerPoint</vt:lpstr>
      <vt:lpstr>Výpovědní důvody ex lege</vt:lpstr>
      <vt:lpstr>Prezentace aplikace PowerPoint</vt:lpstr>
      <vt:lpstr>Nájem prostor k bydlení</vt:lpstr>
      <vt:lpstr>Nájem prostor k podnikání</vt:lpstr>
      <vt:lpstr>Prezentace aplikace PowerPoint</vt:lpstr>
      <vt:lpstr>Prezentace aplikace PowerPoint</vt:lpstr>
      <vt:lpstr>Ubytování</vt:lpstr>
      <vt:lpstr>Prezentace aplikace PowerPoint</vt:lpstr>
      <vt:lpstr>Pacht (arendatio)</vt:lpstr>
      <vt:lpstr>Prezentace aplikace PowerPoint</vt:lpstr>
      <vt:lpstr>Prezentace aplikace PowerPoint</vt:lpstr>
      <vt:lpstr>Prezentace aplikace PowerPoint</vt:lpstr>
      <vt:lpstr>Licence</vt:lpstr>
      <vt:lpstr>Prezentace aplikace PowerPoint</vt:lpstr>
      <vt:lpstr>Prezentace aplikace PowerPoint</vt:lpstr>
      <vt:lpstr>LS k předmětům chráněným AutZ</vt:lpstr>
      <vt:lpstr>Prezentace aplikace PowerPoint</vt:lpstr>
      <vt:lpstr>LS nakladatelská a další </vt:lpstr>
      <vt:lpstr>Zápůjčka (půjčka; mutuum)</vt:lpstr>
      <vt:lpstr>Příkaz (mandatum)</vt:lpstr>
      <vt:lpstr>Prezentace aplikace PowerPoint</vt:lpstr>
      <vt:lpstr>Zprostředkování</vt:lpstr>
      <vt:lpstr>Prezentace aplikace PowerPoint</vt:lpstr>
      <vt:lpstr>Komise</vt:lpstr>
      <vt:lpstr>Prezentace aplikace PowerPoint</vt:lpstr>
      <vt:lpstr>Dílo (locatio conductio operis)</vt:lpstr>
      <vt:lpstr>Prezentace aplikace PowerPoint</vt:lpstr>
      <vt:lpstr>Způsob provádění díla</vt:lpstr>
      <vt:lpstr>Prezentace aplikace PowerPoint</vt:lpstr>
      <vt:lpstr>Vlastnické pr. k předmětu díla</vt:lpstr>
      <vt:lpstr>Prezentace aplikace PowerPoint</vt:lpstr>
      <vt:lpstr>Provedení díla</vt:lpstr>
      <vt:lpstr>Svépomocný prodej</vt:lpstr>
      <vt:lpstr>Cena za dílo</vt:lpstr>
      <vt:lpstr>Vady díla</vt:lpstr>
      <vt:lpstr>Určení ceny podle rozpočtu</vt:lpstr>
      <vt:lpstr>Stavba jako předmět díla</vt:lpstr>
    </vt:vector>
  </TitlesOfParts>
  <Company>Janáčkova akademie múzických umění v Brně</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Nový občanský zákoník</dc:title>
  <dc:creator>Martin Prokeš</dc:creator>
  <cp:lastModifiedBy>Martin Prokeš</cp:lastModifiedBy>
  <cp:revision>1638</cp:revision>
  <cp:lastPrinted>2014-12-10T13:02:24Z</cp:lastPrinted>
  <dcterms:created xsi:type="dcterms:W3CDTF">2012-08-31T13:55:34Z</dcterms:created>
  <dcterms:modified xsi:type="dcterms:W3CDTF">2017-06-07T15:28:49Z</dcterms:modified>
</cp:coreProperties>
</file>