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56" r:id="rId2"/>
    <p:sldId id="293" r:id="rId3"/>
    <p:sldId id="305" r:id="rId4"/>
    <p:sldId id="257" r:id="rId5"/>
    <p:sldId id="322" r:id="rId6"/>
    <p:sldId id="323" r:id="rId7"/>
    <p:sldId id="324" r:id="rId8"/>
    <p:sldId id="349" r:id="rId9"/>
    <p:sldId id="327" r:id="rId10"/>
    <p:sldId id="358" r:id="rId11"/>
    <p:sldId id="328" r:id="rId12"/>
    <p:sldId id="357" r:id="rId13"/>
    <p:sldId id="329" r:id="rId14"/>
    <p:sldId id="343" r:id="rId15"/>
    <p:sldId id="330" r:id="rId16"/>
    <p:sldId id="331" r:id="rId17"/>
    <p:sldId id="332" r:id="rId18"/>
    <p:sldId id="344" r:id="rId19"/>
    <p:sldId id="345" r:id="rId20"/>
    <p:sldId id="347" r:id="rId21"/>
    <p:sldId id="333" r:id="rId22"/>
    <p:sldId id="350" r:id="rId23"/>
    <p:sldId id="351" r:id="rId24"/>
    <p:sldId id="352" r:id="rId25"/>
    <p:sldId id="353" r:id="rId26"/>
    <p:sldId id="354" r:id="rId27"/>
    <p:sldId id="355" r:id="rId28"/>
    <p:sldId id="359" r:id="rId29"/>
    <p:sldId id="360" r:id="rId30"/>
    <p:sldId id="364" r:id="rId31"/>
    <p:sldId id="365" r:id="rId32"/>
    <p:sldId id="366" r:id="rId33"/>
    <p:sldId id="361" r:id="rId34"/>
    <p:sldId id="362" r:id="rId35"/>
    <p:sldId id="348" r:id="rId36"/>
    <p:sldId id="334" r:id="rId37"/>
    <p:sldId id="338" r:id="rId38"/>
    <p:sldId id="339" r:id="rId39"/>
    <p:sldId id="340" r:id="rId40"/>
    <p:sldId id="341" r:id="rId41"/>
    <p:sldId id="342" r:id="rId42"/>
    <p:sldId id="363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327B-FFA1-4977-8294-4D53C6C2CA37}" type="datetimeFigureOut">
              <a:rPr lang="cs-CZ" smtClean="0"/>
              <a:t>5.3.2017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4FC5A-6759-41FA-B092-5D31026A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10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FC5A-6759-41FA-B092-5D31026A1A6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40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3C8A-534E-4134-A7CA-4C70931AA29D}" type="datetime1">
              <a:rPr lang="cs-CZ" smtClean="0"/>
              <a:t>5.3.2017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8E0-CDF2-43F7-962E-66E7BD00BBA4}" type="datetime1">
              <a:rPr lang="cs-CZ" smtClean="0"/>
              <a:t>5.3.2017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F3C6-F532-4394-8D66-6FEFA1EECBFC}" type="datetime1">
              <a:rPr lang="cs-CZ" smtClean="0"/>
              <a:t>5.3.2017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049E-FF82-493A-8A3A-FFFF9560882C}" type="datetime1">
              <a:rPr lang="cs-CZ" smtClean="0"/>
              <a:t>5.3.2017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F620-8AEF-4D1D-BE6E-82ACF075556E}" type="datetime1">
              <a:rPr lang="cs-CZ" smtClean="0"/>
              <a:t>5.3.2017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1D0-0097-4D31-9C3F-CBA592FA45BF}" type="datetime1">
              <a:rPr lang="cs-CZ" smtClean="0"/>
              <a:t>5.3.2017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5B2-7B45-4BFF-A7D9-ABD2EE564F61}" type="datetime1">
              <a:rPr lang="cs-CZ" smtClean="0"/>
              <a:t>5.3.2017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2E8-08AF-4182-A50B-EAB46C61E2AE}" type="datetime1">
              <a:rPr lang="cs-CZ" smtClean="0"/>
              <a:t>5.3.2017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532-6359-44CA-81EE-EA1DBDADB6FA}" type="datetime1">
              <a:rPr lang="cs-CZ" smtClean="0"/>
              <a:t>5.3.2017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B47E-395A-42C2-8C4B-8B165DD7D452}" type="datetime1">
              <a:rPr lang="cs-CZ" smtClean="0"/>
              <a:t>5.3.2017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9824-89FD-4DB7-83C7-C0D953D4372B}" type="datetime1">
              <a:rPr lang="cs-CZ" smtClean="0"/>
              <a:t>5.3.2017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4F23CA-B110-459B-BE8E-C88A48553824}" type="datetime1">
              <a:rPr lang="cs-CZ" smtClean="0"/>
              <a:t>5.3.2017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C639853-D1AD-45D2-9A24-FE60F80030A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de/url?sa=i&amp;rct=j&amp;q=&amp;esrc=s&amp;source=images&amp;cd=&amp;cad=rja&amp;uact=8&amp;ved=0ahUKEwjBhMi2qbDSAhWCXSwKHVk6BXgQjRwIBw&amp;url=https://alchetron.com/Robert-Wilson-(director)-909359-W&amp;bvm=bv.148073327,d.bGg&amp;psig=AFQjCNH3c96hpbXHTDWRa8XTID6saOhOrA&amp;ust=14882864507602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de/url?sa=i&amp;rct=j&amp;q=&amp;esrc=s&amp;source=images&amp;cd=&amp;cad=rja&amp;uact=8&amp;ved=0ahUKEwjmh_7bqrDSAhUkDJoKHVziCaEQjRwIBw&amp;url=http://www.narodni-divadlo.cz/en/artist/karl-ernst-herrmann&amp;bvm=bv.148073327,d.bGg&amp;psig=AFQjCNH8P9YrG3oJ_XllxKf4K1irWmO9Yw&amp;ust=148828682238642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de/url?sa=i&amp;rct=j&amp;q=&amp;esrc=s&amp;source=images&amp;cd=&amp;cad=rja&amp;uact=8&amp;ved=0ahUKEwiNxduwm7DSAhUGESwKHcKxCF0QjRwIBw&amp;url=http://www.dr-kreutz.de/projekte/faustspirale-expo-2000/&amp;psig=AFQjCNHCeIXwF8y4xOjgKRl1_QvALxLMDA&amp;ust=14882741730813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de/url?sa=i&amp;rct=j&amp;q=&amp;esrc=s&amp;source=images&amp;cd=&amp;cad=rja&amp;uact=8&amp;ved=0ahUKEwiE8s_C-6_SAhWka5oKHf2yDo0QjRwIBw&amp;url=http://www.dr-kreutz.de/projekte/faustspirale-expo-2000/&amp;psig=AFQjCNHCeIXwF8y4xOjgKRl1_QvALxLMDA&amp;ust=148827417308137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de/url?sa=i&amp;rct=j&amp;q=&amp;esrc=s&amp;source=images&amp;cd=&amp;cad=rja&amp;uact=8&amp;ved=0ahUKEwitzvXhnLDSAhUBkSwKHfAoCIMQjRwIBw&amp;url=http://www.musicweb-international.com/SandH/2008/Jan-Jun08/faust1601.htm&amp;psig=AFQjCNHCeIXwF8y4xOjgKRl1_QvALxLMDA&amp;ust=14882741730813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de/url?sa=i&amp;rct=j&amp;q=&amp;esrc=s&amp;source=images&amp;cd=&amp;cad=rja&amp;uact=8&amp;ved=0ahUKEwirmeCcpbDSAhUGDiwKHXMuALoQjRwIBw&amp;url=http://www.dr-kreutz.de/projekte/faustspirale-expo-2000/&amp;bvm=bv.148073327,d.bGg&amp;psig=AFQjCNHtBjBPcE7l4NlTAGO1JvnRKV79Lg&amp;ust=1488285335355782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de/url?sa=i&amp;rct=j&amp;q=&amp;esrc=s&amp;source=images&amp;cd=&amp;cad=rja&amp;uact=8&amp;ved=0ahUKEwi-_f-X-q_SAhWFXCwKHbsbClcQjRwIBw&amp;url=http://www.slate.com/articles/arts/theater/2015/09/is_hamlet_fat_the_evidence_in_shakespeare_for_a_corpulent_prince_of_denmark.html&amp;psig=AFQjCNHy_C3VTzEFK9NOQC2Jy33mdJrTTw&amp;ust=148827376308063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SCHAUBÜHNE</a:t>
            </a:r>
            <a:br>
              <a:rPr lang="cs-CZ" sz="4800" b="1" dirty="0" smtClean="0"/>
            </a:br>
            <a:r>
              <a:rPr lang="cs-CZ" sz="4800" b="1" dirty="0" smtClean="0"/>
              <a:t> AM LEHNINER PLATZ</a:t>
            </a:r>
            <a:br>
              <a:rPr lang="cs-CZ" sz="4800" b="1" dirty="0" smtClean="0"/>
            </a:br>
            <a:r>
              <a:rPr lang="cs-CZ" sz="4800" b="1" dirty="0" smtClean="0"/>
              <a:t>BERLIN (1)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5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2800" b="1" dirty="0" smtClean="0"/>
          </a:p>
          <a:p>
            <a:pPr lvl="1"/>
            <a:r>
              <a:rPr lang="cs-CZ" sz="2800" b="1" dirty="0" smtClean="0"/>
              <a:t>Režiséři:</a:t>
            </a:r>
            <a:endParaRPr lang="cs-CZ" sz="2800" b="1" dirty="0"/>
          </a:p>
          <a:p>
            <a:pPr lvl="1"/>
            <a:r>
              <a:rPr lang="cs-CZ" sz="2800" b="1" dirty="0" err="1" smtClean="0"/>
              <a:t>Hagen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Mueller</a:t>
            </a:r>
            <a:r>
              <a:rPr lang="cs-CZ" sz="2800" b="1" dirty="0" smtClean="0"/>
              <a:t>-Stahl</a:t>
            </a:r>
          </a:p>
          <a:p>
            <a:pPr lvl="1"/>
            <a:r>
              <a:rPr lang="cs-CZ" sz="2800" b="1" dirty="0" smtClean="0"/>
              <a:t>Konrad </a:t>
            </a:r>
            <a:r>
              <a:rPr lang="cs-CZ" sz="2800" b="1" dirty="0" err="1"/>
              <a:t>Swinarski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/>
              <a:t>aj.</a:t>
            </a:r>
            <a:endParaRPr lang="cs-CZ" sz="2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8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2800" b="1" dirty="0" smtClean="0"/>
          </a:p>
          <a:p>
            <a:pPr lvl="1"/>
            <a:endParaRPr lang="cs-CZ" sz="2800" b="1" dirty="0"/>
          </a:p>
          <a:p>
            <a:pPr lvl="1"/>
            <a:r>
              <a:rPr lang="cs-CZ" sz="2800" b="1" dirty="0" smtClean="0"/>
              <a:t>1970 do divadla přišla skupina režisérů, herců a autorů kolem režiséra Petera Steina</a:t>
            </a:r>
          </a:p>
          <a:p>
            <a:pPr lvl="1"/>
            <a:endParaRPr lang="cs-CZ" sz="2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3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2800" b="1" dirty="0" smtClean="0"/>
          </a:p>
          <a:p>
            <a:pPr lvl="1"/>
            <a:r>
              <a:rPr lang="cs-CZ" sz="2800" b="1" dirty="0" smtClean="0"/>
              <a:t>Peter Stein inscenoval v </a:t>
            </a:r>
            <a:r>
              <a:rPr lang="cs-CZ" sz="2800" b="1" dirty="0" err="1" smtClean="0"/>
              <a:t>Münchener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Kammerspiele</a:t>
            </a:r>
            <a:r>
              <a:rPr lang="cs-CZ" sz="2800" b="1" dirty="0" smtClean="0"/>
              <a:t> (Mnichovské komorní divadlo) hru Petera Weisse </a:t>
            </a:r>
            <a:r>
              <a:rPr lang="cs-CZ" sz="2800" b="1" i="1" dirty="0" smtClean="0"/>
              <a:t>Diskurs o Vietnamu </a:t>
            </a:r>
            <a:r>
              <a:rPr lang="cs-CZ" sz="2800" b="1" dirty="0" smtClean="0"/>
              <a:t>– zákaz činnosti v Mnichově</a:t>
            </a:r>
          </a:p>
          <a:p>
            <a:pPr lvl="2"/>
            <a:r>
              <a:rPr lang="cs-CZ" sz="2800" b="1" dirty="0" smtClean="0"/>
              <a:t>V návaznosti na představení chtěl vybírat peníze na osvobozeneckou frontu Vietnamu </a:t>
            </a:r>
            <a:r>
              <a:rPr lang="cs-CZ" sz="2800" b="1" dirty="0">
                <a:latin typeface="Calibri"/>
              </a:rPr>
              <a:t>→ </a:t>
            </a:r>
            <a:r>
              <a:rPr lang="cs-CZ" sz="2800" b="1" dirty="0" smtClean="0">
                <a:latin typeface="Calibri"/>
              </a:rPr>
              <a:t> </a:t>
            </a:r>
            <a:r>
              <a:rPr lang="cs-CZ" sz="2800" b="1" dirty="0" smtClean="0">
                <a:latin typeface="Century Gothic" panose="020B0502020202020204" pitchFamily="34" charset="0"/>
              </a:rPr>
              <a:t>skandál</a:t>
            </a:r>
            <a:endParaRPr lang="cs-CZ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6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2800" b="1" dirty="0" smtClean="0"/>
          </a:p>
          <a:p>
            <a:pPr lvl="1"/>
            <a:r>
              <a:rPr lang="cs-CZ" sz="2800" b="1" dirty="0" smtClean="0"/>
              <a:t>Schaubühne založena na principu spolurozhodování – projev rovnoprávného postavení všech složek v divadle</a:t>
            </a:r>
          </a:p>
          <a:p>
            <a:pPr lvl="1"/>
            <a:r>
              <a:rPr lang="cs-CZ" sz="2800" b="1" dirty="0" smtClean="0"/>
              <a:t>Členové uměleckého souboru a technický personál divadla jsou účastni na rozhodování o záležitostech divadla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9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2800" b="1" dirty="0" smtClean="0"/>
          </a:p>
          <a:p>
            <a:pPr lvl="1"/>
            <a:endParaRPr lang="cs-CZ" sz="2800" b="1" dirty="0"/>
          </a:p>
          <a:p>
            <a:pPr lvl="1"/>
            <a:r>
              <a:rPr lang="cs-CZ" sz="2800" b="1" dirty="0" smtClean="0"/>
              <a:t>Základní princip: sebeurčení a umělecká svoboda mimo tradiční struktury městských divadel</a:t>
            </a:r>
            <a:endParaRPr lang="cs-CZ" sz="2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4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b="1" dirty="0" smtClean="0"/>
              <a:t>Tento proces je důsledkem revolučních událostí konce šedesátých let v Evropě a v Německu – jde o výraznou politizaci divadla</a:t>
            </a:r>
          </a:p>
          <a:p>
            <a:pPr lvl="1"/>
            <a:endParaRPr lang="cs-CZ" sz="2800" b="1" dirty="0"/>
          </a:p>
          <a:p>
            <a:pPr lvl="1"/>
            <a:r>
              <a:rPr lang="cs-CZ" sz="2800" b="1" dirty="0"/>
              <a:t>Oponentem tohoto principu – </a:t>
            </a:r>
            <a:r>
              <a:rPr lang="cs-CZ" sz="2800" b="1" dirty="0" err="1"/>
              <a:t>Claus</a:t>
            </a:r>
            <a:r>
              <a:rPr lang="cs-CZ" sz="2800" b="1" dirty="0"/>
              <a:t> </a:t>
            </a:r>
            <a:r>
              <a:rPr lang="cs-CZ" sz="2800" b="1" dirty="0" err="1" smtClean="0"/>
              <a:t>Peymann</a:t>
            </a:r>
            <a:r>
              <a:rPr lang="cs-CZ" sz="2800" b="1" dirty="0" smtClean="0"/>
              <a:t>, který přišel do Schaubühne rovněž v r. 1970</a:t>
            </a:r>
            <a:endParaRPr lang="cs-CZ" sz="2800" b="1" dirty="0"/>
          </a:p>
          <a:p>
            <a:pPr lvl="1"/>
            <a:endParaRPr lang="cs-CZ" sz="2800" b="1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7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b="1" dirty="0" smtClean="0"/>
              <a:t>1</a:t>
            </a:r>
            <a:r>
              <a:rPr lang="cs-CZ" sz="2800" b="1" u="sng" dirty="0" smtClean="0"/>
              <a:t>971 – Dvě inscenace konkurenčních skupin (divadlo-kolektiv vs. </a:t>
            </a:r>
            <a:r>
              <a:rPr lang="cs-CZ" sz="2800" b="1" u="sng" dirty="0" err="1" smtClean="0"/>
              <a:t>Peymann</a:t>
            </a:r>
            <a:r>
              <a:rPr lang="cs-CZ" sz="2800" b="1" u="sng" dirty="0" smtClean="0"/>
              <a:t>):</a:t>
            </a:r>
          </a:p>
          <a:p>
            <a:pPr lvl="2"/>
            <a:r>
              <a:rPr lang="cs-CZ" sz="2800" b="1" dirty="0" smtClean="0"/>
              <a:t>Hans </a:t>
            </a:r>
            <a:r>
              <a:rPr lang="cs-CZ" sz="2800" b="1" dirty="0" err="1" smtClean="0"/>
              <a:t>Magnus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Enzensberger</a:t>
            </a:r>
            <a:r>
              <a:rPr lang="cs-CZ" sz="2800" b="1" dirty="0" smtClean="0"/>
              <a:t> </a:t>
            </a:r>
            <a:r>
              <a:rPr lang="cs-CZ" sz="2800" b="1" i="1" dirty="0" smtClean="0"/>
              <a:t>Výslech v Havaně – </a:t>
            </a:r>
            <a:r>
              <a:rPr lang="cs-CZ" sz="2800" b="1" dirty="0" smtClean="0"/>
              <a:t>hra o kubánské revoluci, americkém imperialismu… (Steinova skupina)</a:t>
            </a:r>
          </a:p>
          <a:p>
            <a:pPr lvl="2"/>
            <a:r>
              <a:rPr lang="cs-CZ" sz="2800" b="1" dirty="0" smtClean="0"/>
              <a:t>Peter </a:t>
            </a:r>
            <a:r>
              <a:rPr lang="cs-CZ" sz="2800" b="1" dirty="0" err="1" smtClean="0"/>
              <a:t>Handke</a:t>
            </a:r>
            <a:r>
              <a:rPr lang="cs-CZ" sz="2800" b="1" dirty="0" smtClean="0"/>
              <a:t> </a:t>
            </a:r>
            <a:r>
              <a:rPr lang="cs-CZ" sz="2800" b="1" i="1" dirty="0" smtClean="0"/>
              <a:t>Jízda přes Bodamské jezero</a:t>
            </a:r>
            <a:r>
              <a:rPr lang="cs-CZ" sz="2800" b="1" dirty="0" smtClean="0"/>
              <a:t> – hra na motivy balady Gustava </a:t>
            </a:r>
            <a:r>
              <a:rPr lang="cs-CZ" sz="2800" b="1" dirty="0" err="1" smtClean="0"/>
              <a:t>Schwaba</a:t>
            </a:r>
            <a:r>
              <a:rPr lang="cs-CZ" sz="2800" b="1" dirty="0" smtClean="0"/>
              <a:t> (</a:t>
            </a:r>
            <a:r>
              <a:rPr lang="cs-CZ" sz="2800" b="1" dirty="0" err="1" smtClean="0"/>
              <a:t>Peymann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cs-CZ" sz="2800" b="1" dirty="0" smtClean="0"/>
              <a:t>Obě inscenace úspěšné</a:t>
            </a:r>
          </a:p>
          <a:p>
            <a:pPr lvl="2"/>
            <a:endParaRPr lang="cs-CZ" sz="2800" b="1" dirty="0" smtClean="0"/>
          </a:p>
          <a:p>
            <a:pPr lvl="2"/>
            <a:r>
              <a:rPr lang="cs-CZ" sz="2800" b="1" dirty="0" smtClean="0"/>
              <a:t>1971 –</a:t>
            </a:r>
            <a:r>
              <a:rPr lang="cs-CZ" sz="2800" b="1" dirty="0"/>
              <a:t> </a:t>
            </a:r>
            <a:r>
              <a:rPr lang="cs-CZ" sz="2800" b="1" dirty="0" err="1" smtClean="0"/>
              <a:t>Peymann</a:t>
            </a:r>
            <a:r>
              <a:rPr lang="cs-CZ" sz="2800" b="1" dirty="0" smtClean="0"/>
              <a:t> z Schaubühne odchází</a:t>
            </a:r>
          </a:p>
          <a:p>
            <a:pPr marL="914400" lvl="2" indent="0">
              <a:buNone/>
            </a:pPr>
            <a:endParaRPr lang="cs-CZ" sz="2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5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cs-CZ" sz="2800" b="1" dirty="0" smtClean="0"/>
              <a:t>Princip proměny modelu měšťanského divadla v rovnoprávný divadelní kolektiv je záhy opuštěn</a:t>
            </a:r>
          </a:p>
          <a:p>
            <a:pPr lvl="2"/>
            <a:r>
              <a:rPr lang="cs-CZ" sz="2800" b="1" dirty="0" smtClean="0"/>
              <a:t>Např. je odstraněno komentování zkoušek a diskuse s herci, osvětlovači, jevištními techniky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4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>
            <a:normAutofit/>
          </a:bodyPr>
          <a:lstStyle/>
          <a:p>
            <a:pPr lvl="2"/>
            <a:endParaRPr lang="cs-CZ" sz="2800" b="1" dirty="0" smtClean="0"/>
          </a:p>
          <a:p>
            <a:pPr lvl="2"/>
            <a:r>
              <a:rPr lang="cs-CZ" sz="2800" b="1" dirty="0" smtClean="0"/>
              <a:t>Schaubühne </a:t>
            </a:r>
            <a:r>
              <a:rPr lang="cs-CZ" sz="2800" b="1" dirty="0"/>
              <a:t>se postupně profiluje jako veleúspěšné divadlo (známé po celém Německu i ve světě</a:t>
            </a:r>
            <a:r>
              <a:rPr lang="cs-CZ" sz="2800" b="1" dirty="0" smtClean="0"/>
              <a:t>)</a:t>
            </a:r>
          </a:p>
          <a:p>
            <a:pPr marL="914400" lvl="2" indent="0">
              <a:buNone/>
            </a:pPr>
            <a:endParaRPr lang="cs-CZ" sz="2800" b="1" dirty="0"/>
          </a:p>
          <a:p>
            <a:pPr marL="914400" lvl="2" indent="0">
              <a:buNone/>
            </a:pPr>
            <a:endParaRPr lang="cs-CZ" sz="2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2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Schaubühne</a:t>
            </a:r>
            <a:r>
              <a:rPr lang="cs-CZ" sz="3200" dirty="0" smtClean="0"/>
              <a:t>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Lehniner</a:t>
            </a:r>
            <a:r>
              <a:rPr lang="cs-CZ" sz="3200" dirty="0" smtClean="0"/>
              <a:t> </a:t>
            </a:r>
            <a:r>
              <a:rPr lang="cs-CZ" sz="3200" dirty="0" err="1" smtClean="0"/>
              <a:t>Platz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b="1" dirty="0" smtClean="0">
                <a:latin typeface="Century Gothic" panose="020B0502020202020204" pitchFamily="34" charset="0"/>
              </a:rPr>
              <a:t>SCHAUBÜHNE (BERLINER SCHAUBÜHNE)</a:t>
            </a:r>
          </a:p>
          <a:p>
            <a:pPr marL="457200" lvl="1" indent="0">
              <a:buNone/>
            </a:pPr>
            <a:endParaRPr lang="cs-CZ" sz="2800" b="1" dirty="0" smtClean="0">
              <a:latin typeface="Century Gothic" panose="020B0502020202020204" pitchFamily="34" charset="0"/>
            </a:endParaRPr>
          </a:p>
          <a:p>
            <a:pPr lvl="1"/>
            <a:r>
              <a:rPr lang="cs-CZ" sz="2800" b="1" dirty="0" smtClean="0">
                <a:latin typeface="Century Gothic" panose="020B0502020202020204" pitchFamily="34" charset="0"/>
              </a:rPr>
              <a:t>1. SCHAUBÜHNE AM HALLESCHEN UFER</a:t>
            </a:r>
            <a:br>
              <a:rPr lang="cs-CZ" sz="2800" b="1" dirty="0" smtClean="0">
                <a:latin typeface="Century Gothic" panose="020B0502020202020204" pitchFamily="34" charset="0"/>
              </a:rPr>
            </a:br>
            <a:r>
              <a:rPr lang="cs-CZ" sz="2800" dirty="0" smtClean="0">
                <a:latin typeface="Century Gothic" panose="020B0502020202020204" pitchFamily="34" charset="0"/>
              </a:rPr>
              <a:t>1962 – 1981</a:t>
            </a:r>
          </a:p>
          <a:p>
            <a:pPr lvl="1"/>
            <a:r>
              <a:rPr lang="cs-CZ" sz="2800" b="1" dirty="0" smtClean="0">
                <a:latin typeface="Century Gothic" panose="020B0502020202020204" pitchFamily="34" charset="0"/>
              </a:rPr>
              <a:t>2. SCHAUBÜHNE AM LEHNINER PLATZ </a:t>
            </a:r>
            <a:br>
              <a:rPr lang="cs-CZ" sz="2800" b="1" dirty="0" smtClean="0">
                <a:latin typeface="Century Gothic" panose="020B0502020202020204" pitchFamily="34" charset="0"/>
              </a:rPr>
            </a:br>
            <a:r>
              <a:rPr lang="cs-CZ" sz="2800" dirty="0" smtClean="0">
                <a:latin typeface="Century Gothic" panose="020B0502020202020204" pitchFamily="34" charset="0"/>
              </a:rPr>
              <a:t>1981 - dosud</a:t>
            </a:r>
            <a:endParaRPr lang="cs-CZ" sz="2800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9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cs-CZ" sz="2800" b="1" dirty="0" smtClean="0"/>
          </a:p>
          <a:p>
            <a:pPr lvl="1"/>
            <a:r>
              <a:rPr lang="cs-CZ" sz="2800" b="1" dirty="0"/>
              <a:t>Inscenace sedmdesátých let</a:t>
            </a:r>
          </a:p>
          <a:p>
            <a:pPr lvl="2"/>
            <a:r>
              <a:rPr lang="cs-CZ" sz="2800" b="1" dirty="0"/>
              <a:t>Henrik Ibsen</a:t>
            </a:r>
            <a:r>
              <a:rPr lang="cs-CZ" sz="2800" b="1" i="1" dirty="0"/>
              <a:t> Peer </a:t>
            </a:r>
            <a:r>
              <a:rPr lang="cs-CZ" sz="2800" b="1" i="1" dirty="0" err="1"/>
              <a:t>Gynt</a:t>
            </a:r>
            <a:r>
              <a:rPr lang="cs-CZ" sz="2800" b="1" i="1" dirty="0"/>
              <a:t> </a:t>
            </a:r>
            <a:r>
              <a:rPr lang="cs-CZ" sz="2800" b="1" dirty="0"/>
              <a:t>(Peter Stein, 1971)</a:t>
            </a:r>
          </a:p>
          <a:p>
            <a:pPr lvl="2"/>
            <a:r>
              <a:rPr lang="cs-CZ" sz="2800" b="1" dirty="0"/>
              <a:t>Heinrich </a:t>
            </a:r>
            <a:r>
              <a:rPr lang="cs-CZ" sz="2800" b="1" dirty="0" err="1"/>
              <a:t>Kleist</a:t>
            </a:r>
            <a:r>
              <a:rPr lang="cs-CZ" sz="2800" b="1" i="1" dirty="0"/>
              <a:t> Princ Bedřich Homburský </a:t>
            </a:r>
            <a:r>
              <a:rPr lang="cs-CZ" sz="2800" b="1" dirty="0"/>
              <a:t>(Peter Stein, 1972)</a:t>
            </a:r>
            <a:endParaRPr lang="cs-CZ" sz="2800" b="1" i="1" dirty="0"/>
          </a:p>
          <a:p>
            <a:pPr lvl="2"/>
            <a:r>
              <a:rPr lang="cs-CZ" sz="2800" b="1" dirty="0"/>
              <a:t>Maxim Gorkij </a:t>
            </a:r>
            <a:r>
              <a:rPr lang="cs-CZ" sz="2800" b="1" i="1" dirty="0"/>
              <a:t>Letní hosté </a:t>
            </a:r>
            <a:r>
              <a:rPr lang="cs-CZ" sz="2800" b="1" dirty="0"/>
              <a:t>(Peter Stein, 1974)</a:t>
            </a:r>
          </a:p>
          <a:p>
            <a:pPr lvl="2"/>
            <a:endParaRPr lang="cs-CZ" sz="2800" b="1" dirty="0"/>
          </a:p>
          <a:p>
            <a:pPr marL="914400" lvl="2" indent="0">
              <a:buNone/>
            </a:pPr>
            <a:endParaRPr lang="cs-CZ" sz="2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b="1" dirty="0" smtClean="0"/>
              <a:t>Režiséři </a:t>
            </a:r>
            <a:br>
              <a:rPr lang="cs-CZ" sz="2800" b="1" dirty="0" smtClean="0"/>
            </a:br>
            <a:r>
              <a:rPr lang="cs-CZ" sz="2800" b="1" dirty="0" smtClean="0"/>
              <a:t>Peter Stein, Robert Wilson, Klaus Michael </a:t>
            </a:r>
            <a:r>
              <a:rPr lang="cs-CZ" sz="2800" b="1" dirty="0" err="1" smtClean="0"/>
              <a:t>Grüber</a:t>
            </a:r>
            <a:r>
              <a:rPr lang="cs-CZ" sz="2800" b="1" dirty="0" smtClean="0"/>
              <a:t>…</a:t>
            </a:r>
          </a:p>
          <a:p>
            <a:pPr lvl="1"/>
            <a:r>
              <a:rPr lang="cs-CZ" sz="2800" b="1" dirty="0" smtClean="0"/>
              <a:t>Dramaturg </a:t>
            </a:r>
            <a:r>
              <a:rPr lang="cs-CZ" sz="2800" b="1" dirty="0" err="1" smtClean="0"/>
              <a:t>Botho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Strau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ß</a:t>
            </a:r>
            <a:r>
              <a:rPr lang="cs-CZ" sz="2800" b="1" dirty="0" smtClean="0">
                <a:latin typeface="Century Gothic" panose="020B0502020202020204" pitchFamily="34" charset="0"/>
              </a:rPr>
              <a:t> (dramatik)</a:t>
            </a:r>
          </a:p>
          <a:p>
            <a:pPr lvl="1"/>
            <a:r>
              <a:rPr lang="cs-CZ" sz="2800" b="1" dirty="0" smtClean="0">
                <a:latin typeface="Century Gothic" panose="020B0502020202020204" pitchFamily="34" charset="0"/>
              </a:rPr>
              <a:t>Scénograf Karl Ernst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Herrmann</a:t>
            </a:r>
            <a:endParaRPr lang="cs-CZ" sz="2800" b="1" dirty="0" smtClean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21</a:t>
            </a:fld>
            <a:endParaRPr lang="cs-CZ"/>
          </a:p>
        </p:txBody>
      </p:sp>
      <p:pic>
        <p:nvPicPr>
          <p:cNvPr id="8194" name="Picture 2" descr="Výsledek obrázku pro robert wils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183324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5522"/>
            <a:ext cx="21036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r>
              <a:rPr lang="cs-CZ" sz="3200" dirty="0"/>
              <a:t> </a:t>
            </a:r>
            <a:r>
              <a:rPr lang="cs-CZ" sz="3200" dirty="0" smtClean="0"/>
              <a:t>/ Peter Stein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2800" b="1" dirty="0" smtClean="0">
              <a:latin typeface="Century Gothic" panose="020B0502020202020204" pitchFamily="34" charset="0"/>
            </a:endParaRPr>
          </a:p>
          <a:p>
            <a:pPr lvl="1"/>
            <a:endParaRPr lang="cs-CZ" sz="2800" b="1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29" y="1124744"/>
            <a:ext cx="3806930" cy="24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ildergebnis für schaubühne am halleschen u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7" y="3693815"/>
            <a:ext cx="422719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1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r>
              <a:rPr lang="cs-CZ" sz="3200" dirty="0"/>
              <a:t> </a:t>
            </a:r>
            <a:r>
              <a:rPr lang="cs-CZ" sz="3200" dirty="0" smtClean="0"/>
              <a:t>/ Peter Stein</a:t>
            </a:r>
            <a:endParaRPr lang="cs-CZ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eter 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2304256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5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r>
              <a:rPr lang="cs-CZ" sz="3200" dirty="0"/>
              <a:t> </a:t>
            </a:r>
            <a:r>
              <a:rPr lang="cs-CZ" sz="3200" dirty="0" smtClean="0"/>
              <a:t>/ Peter Stein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24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PETER STEIN</a:t>
            </a:r>
            <a:br>
              <a:rPr lang="cs-CZ" b="1" dirty="0" smtClean="0"/>
            </a:br>
            <a:r>
              <a:rPr lang="cs-CZ" b="1" dirty="0" smtClean="0">
                <a:latin typeface="Calibri"/>
              </a:rPr>
              <a:t>*</a:t>
            </a:r>
            <a:r>
              <a:rPr lang="cs-CZ" b="1" dirty="0" smtClean="0"/>
              <a:t>1937</a:t>
            </a:r>
          </a:p>
          <a:p>
            <a:r>
              <a:rPr lang="cs-CZ" b="1" dirty="0" smtClean="0"/>
              <a:t>Studoval literární vědu a historii umění – Frankfurt n. Mohanem a Mnichov</a:t>
            </a:r>
          </a:p>
          <a:p>
            <a:r>
              <a:rPr lang="cs-CZ" b="1" dirty="0" smtClean="0"/>
              <a:t>Divadelní začátky – Mnichov (</a:t>
            </a:r>
            <a:r>
              <a:rPr lang="cs-CZ" b="1" dirty="0" err="1" smtClean="0"/>
              <a:t>Münchener</a:t>
            </a:r>
            <a:r>
              <a:rPr lang="cs-CZ" b="1" dirty="0" smtClean="0"/>
              <a:t> </a:t>
            </a:r>
            <a:r>
              <a:rPr lang="cs-CZ" b="1" dirty="0" err="1" smtClean="0"/>
              <a:t>Kammerspiele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První režie – Edward </a:t>
            </a:r>
            <a:r>
              <a:rPr lang="cs-CZ" b="1" dirty="0" err="1" smtClean="0"/>
              <a:t>Bond:Spaseni</a:t>
            </a:r>
            <a:endParaRPr lang="cs-CZ" b="1" dirty="0" smtClean="0"/>
          </a:p>
          <a:p>
            <a:r>
              <a:rPr lang="cs-CZ" b="1" dirty="0" smtClean="0"/>
              <a:t>Skandál s veřejnou sbírkou po představení </a:t>
            </a:r>
            <a:r>
              <a:rPr lang="cs-CZ" b="1" i="1" dirty="0" smtClean="0"/>
              <a:t>Diskurs Vietnam – propuštěn</a:t>
            </a:r>
          </a:p>
          <a:p>
            <a:r>
              <a:rPr lang="cs-CZ" b="1" i="1" dirty="0" smtClean="0"/>
              <a:t>Curych, Brémy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690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r>
              <a:rPr lang="cs-CZ" sz="3200" dirty="0"/>
              <a:t> </a:t>
            </a:r>
            <a:r>
              <a:rPr lang="cs-CZ" sz="3200" dirty="0" smtClean="0"/>
              <a:t>/ Peter Stein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25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Brémy – v šedesátých letech patřilo divadlo k nejlepším v NSR</a:t>
            </a:r>
          </a:p>
          <a:p>
            <a:pPr lvl="1"/>
            <a:r>
              <a:rPr lang="cs-CZ" sz="2000" b="1" dirty="0" smtClean="0"/>
              <a:t>Peter Zadek – Procitnutí jara</a:t>
            </a:r>
          </a:p>
          <a:p>
            <a:pPr lvl="1"/>
            <a:r>
              <a:rPr lang="cs-CZ" sz="2000" b="1" dirty="0" smtClean="0"/>
              <a:t>Stein – </a:t>
            </a:r>
            <a:r>
              <a:rPr lang="cs-CZ" sz="2000" b="1" dirty="0" err="1" smtClean="0"/>
              <a:t>Torquato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Tasso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Inscenace byly pod vlivem pop </a:t>
            </a:r>
            <a:r>
              <a:rPr lang="cs-CZ" sz="2000" b="1" dirty="0" err="1" smtClean="0"/>
              <a:t>artu</a:t>
            </a:r>
            <a:endParaRPr lang="cs-CZ" sz="2000" b="1" dirty="0" smtClean="0"/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146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r>
              <a:rPr lang="cs-CZ" sz="3200" dirty="0"/>
              <a:t> </a:t>
            </a:r>
            <a:r>
              <a:rPr lang="cs-CZ" sz="3200" dirty="0" smtClean="0"/>
              <a:t>/ Peter Stein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26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Pop art</a:t>
            </a: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1432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NDY WARHOL Official Authorized MARILYN MONROE Print 38 x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Y WARHOL MARILYN MONROE SUNDAY B.MORNING Silk-screen 11.22 with COA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58022"/>
            <a:ext cx="21050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r>
              <a:rPr lang="cs-CZ" sz="3200" dirty="0"/>
              <a:t> </a:t>
            </a:r>
            <a:r>
              <a:rPr lang="cs-CZ" sz="3200" dirty="0" smtClean="0"/>
              <a:t>/ Peter Stein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27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1970 příchod do divadla Theater </a:t>
            </a:r>
            <a:r>
              <a:rPr lang="cs-CZ" b="1" dirty="0" err="1" smtClean="0"/>
              <a:t>am</a:t>
            </a:r>
            <a:r>
              <a:rPr lang="cs-CZ" b="1" dirty="0" smtClean="0"/>
              <a:t> </a:t>
            </a:r>
            <a:r>
              <a:rPr lang="cs-CZ" b="1" dirty="0" err="1" smtClean="0"/>
              <a:t>Halleschen</a:t>
            </a:r>
            <a:r>
              <a:rPr lang="cs-CZ" b="1" dirty="0" smtClean="0"/>
              <a:t> </a:t>
            </a:r>
            <a:r>
              <a:rPr lang="cs-CZ" b="1" dirty="0" err="1" smtClean="0"/>
              <a:t>Ufer</a:t>
            </a:r>
            <a:endParaRPr lang="cs-CZ" b="1" dirty="0" smtClean="0"/>
          </a:p>
          <a:p>
            <a:r>
              <a:rPr lang="cs-CZ" b="1" dirty="0" smtClean="0"/>
              <a:t>1981 přestěhování na </a:t>
            </a:r>
            <a:r>
              <a:rPr lang="cs-CZ" b="1" dirty="0" err="1" smtClean="0"/>
              <a:t>Lehniner</a:t>
            </a:r>
            <a:r>
              <a:rPr lang="cs-CZ" b="1" dirty="0" smtClean="0"/>
              <a:t> </a:t>
            </a:r>
            <a:r>
              <a:rPr lang="cs-CZ" b="1" dirty="0" err="1" smtClean="0"/>
              <a:t>Platz</a:t>
            </a:r>
            <a:endParaRPr lang="cs-CZ" b="1" dirty="0" smtClean="0"/>
          </a:p>
          <a:p>
            <a:r>
              <a:rPr lang="cs-CZ" b="1" dirty="0" smtClean="0"/>
              <a:t>1985 – odchod na volnou nohu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146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Peter Stein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28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Salcburský festival</a:t>
            </a:r>
          </a:p>
          <a:p>
            <a:r>
              <a:rPr lang="cs-CZ" b="1" dirty="0" smtClean="0"/>
              <a:t>1991 – 1997 řídil činoherní část festivalu</a:t>
            </a:r>
          </a:p>
          <a:p>
            <a:r>
              <a:rPr lang="cs-CZ" b="1" dirty="0" smtClean="0"/>
              <a:t>Inscenace</a:t>
            </a:r>
          </a:p>
          <a:p>
            <a:pPr lvl="1"/>
            <a:r>
              <a:rPr lang="cs-CZ" sz="2000" b="1" dirty="0" smtClean="0"/>
              <a:t>Julius Caesar (Shakespeare)</a:t>
            </a:r>
          </a:p>
          <a:p>
            <a:pPr lvl="1"/>
            <a:r>
              <a:rPr lang="cs-CZ" sz="2000" b="1" dirty="0" smtClean="0"/>
              <a:t>Antonius a Kleopatra (Shakespeare)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31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PROJEKT FAUST / Peter Stein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29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PROJEKT FAUST</a:t>
            </a:r>
          </a:p>
          <a:p>
            <a:r>
              <a:rPr lang="cs-CZ" b="1" dirty="0" smtClean="0"/>
              <a:t>Určeno pro Expo 2000</a:t>
            </a:r>
          </a:p>
          <a:p>
            <a:r>
              <a:rPr lang="cs-CZ" b="1" dirty="0" smtClean="0"/>
              <a:t>Inscenace kompletního textu obou dílů (12.110 veršů)</a:t>
            </a:r>
          </a:p>
          <a:p>
            <a:r>
              <a:rPr lang="cs-CZ" b="1" dirty="0" smtClean="0"/>
              <a:t>Náklady: 15 milionů euro</a:t>
            </a:r>
          </a:p>
          <a:p>
            <a:r>
              <a:rPr lang="cs-CZ" b="1" dirty="0" smtClean="0"/>
              <a:t>Založil vlastní firmu s 80 zaměstnanci, z toho herecký soubor 35 herců</a:t>
            </a:r>
          </a:p>
          <a:p>
            <a:r>
              <a:rPr lang="cs-CZ" b="1" dirty="0" smtClean="0"/>
              <a:t>Příprava 10 let, zkoušky 1 rok</a:t>
            </a:r>
          </a:p>
          <a:p>
            <a:r>
              <a:rPr lang="cs-CZ" b="1" dirty="0" smtClean="0"/>
              <a:t>Faust I – 8 hodin, Faust II – 14 hodin (hrálo se 2 dny)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281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Schaubühne</a:t>
            </a:r>
            <a:r>
              <a:rPr lang="cs-CZ" sz="3200" dirty="0" smtClean="0"/>
              <a:t>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Lehniner</a:t>
            </a:r>
            <a:r>
              <a:rPr lang="cs-CZ" sz="3200" dirty="0" smtClean="0"/>
              <a:t> </a:t>
            </a:r>
            <a:r>
              <a:rPr lang="cs-CZ" sz="3200" dirty="0" err="1" smtClean="0"/>
              <a:t>Platz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b="1" dirty="0" smtClean="0">
                <a:latin typeface="Century Gothic" panose="020B0502020202020204" pitchFamily="34" charset="0"/>
              </a:rPr>
              <a:t>ROZDÍL </a:t>
            </a:r>
            <a:r>
              <a:rPr lang="cs-CZ" sz="2800" b="1" dirty="0" smtClean="0">
                <a:latin typeface="Calibri"/>
              </a:rPr>
              <a:t>→ </a:t>
            </a:r>
            <a:br>
              <a:rPr lang="cs-CZ" sz="2800" b="1" dirty="0" smtClean="0">
                <a:latin typeface="Calibri"/>
              </a:rPr>
            </a:br>
            <a:r>
              <a:rPr lang="cs-CZ" sz="2800" b="1" dirty="0" smtClean="0">
                <a:latin typeface="Calibri"/>
              </a:rPr>
              <a:t>VOLKSBÜHNE (Rosa-Luxemburg-</a:t>
            </a:r>
            <a:r>
              <a:rPr lang="cs-CZ" sz="2800" b="1" dirty="0" err="1" smtClean="0">
                <a:latin typeface="Calibri"/>
              </a:rPr>
              <a:t>Platz</a:t>
            </a:r>
            <a:r>
              <a:rPr lang="cs-CZ" sz="2800" b="1" dirty="0" smtClean="0">
                <a:latin typeface="Calibri"/>
              </a:rPr>
              <a:t>)</a:t>
            </a:r>
            <a:br>
              <a:rPr lang="cs-CZ" sz="2800" b="1" dirty="0" smtClean="0">
                <a:latin typeface="Calibri"/>
              </a:rPr>
            </a:br>
            <a:r>
              <a:rPr lang="cs-CZ" sz="2800" b="1" dirty="0" smtClean="0">
                <a:latin typeface="Calibri"/>
              </a:rPr>
              <a:t>Frank </a:t>
            </a:r>
            <a:r>
              <a:rPr lang="cs-CZ" sz="2800" b="1" dirty="0" err="1" smtClean="0">
                <a:latin typeface="Calibri"/>
              </a:rPr>
              <a:t>Castorf</a:t>
            </a:r>
            <a:r>
              <a:rPr lang="cs-CZ" sz="2800" b="1" dirty="0" smtClean="0">
                <a:latin typeface="Calibri"/>
              </a:rPr>
              <a:t>…</a:t>
            </a:r>
          </a:p>
          <a:p>
            <a:pPr lvl="1"/>
            <a:endParaRPr lang="cs-CZ" sz="2800" b="1" dirty="0">
              <a:latin typeface="Calibri"/>
            </a:endParaRPr>
          </a:p>
          <a:p>
            <a:pPr lvl="1"/>
            <a:r>
              <a:rPr lang="cs-CZ" sz="2800" b="1" dirty="0" smtClean="0">
                <a:latin typeface="Calibri"/>
              </a:rPr>
              <a:t>Překlad </a:t>
            </a:r>
            <a:br>
              <a:rPr lang="cs-CZ" sz="2800" b="1" dirty="0" smtClean="0">
                <a:latin typeface="Calibri"/>
              </a:rPr>
            </a:br>
            <a:r>
              <a:rPr lang="cs-CZ" sz="2800" b="1" dirty="0" err="1" smtClean="0">
                <a:latin typeface="Calibri"/>
              </a:rPr>
              <a:t>Schaubühne</a:t>
            </a:r>
            <a:r>
              <a:rPr lang="cs-CZ" sz="2800" b="1" dirty="0" smtClean="0">
                <a:latin typeface="Calibri"/>
              </a:rPr>
              <a:t> = divadelní scéna, divadlo</a:t>
            </a:r>
            <a:br>
              <a:rPr lang="cs-CZ" sz="2800" b="1" dirty="0" smtClean="0">
                <a:latin typeface="Calibri"/>
              </a:rPr>
            </a:br>
            <a:r>
              <a:rPr lang="cs-CZ" sz="2800" b="1" dirty="0" err="1" smtClean="0">
                <a:latin typeface="Calibri"/>
              </a:rPr>
              <a:t>Volksbühne</a:t>
            </a:r>
            <a:r>
              <a:rPr lang="cs-CZ" sz="2800" b="1" dirty="0" smtClean="0">
                <a:latin typeface="Calibri"/>
              </a:rPr>
              <a:t> = lidová divadelní scéna, lidové divadlo</a:t>
            </a:r>
            <a:endParaRPr lang="cs-CZ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4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PROJEKT FAUST / Peter Stein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30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PROJEKT FAUST</a:t>
            </a:r>
          </a:p>
        </p:txBody>
      </p:sp>
      <p:pic>
        <p:nvPicPr>
          <p:cNvPr id="2052" name="Picture 4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5" y="342900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peter stein faus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PROJEKT FAUST / Peter Stein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31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PROJEKT FAUST</a:t>
            </a:r>
          </a:p>
        </p:txBody>
      </p:sp>
      <p:pic>
        <p:nvPicPr>
          <p:cNvPr id="7170" name="Picture 2" descr="Výsledek obrázku pro peter stein fau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46386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peter stein fau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PROJEKT FAUST / Peter Stein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32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7" name="Obdélník 6"/>
          <p:cNvSpPr/>
          <p:nvPr/>
        </p:nvSpPr>
        <p:spPr>
          <a:xfrm>
            <a:off x="899592" y="3105835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https://www.youtube.com/watch?v=lmxysiLae9w</a:t>
            </a:r>
          </a:p>
        </p:txBody>
      </p:sp>
    </p:spTree>
    <p:extLst>
      <p:ext uri="{BB962C8B-B14F-4D97-AF65-F5344CB8AC3E}">
        <p14:creationId xmlns:p14="http://schemas.microsoft.com/office/powerpoint/2010/main" val="40486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PROJEKT FAUST / Peter Stein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33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Faust – Bruno </a:t>
            </a:r>
            <a:r>
              <a:rPr lang="cs-CZ" b="1" dirty="0" err="1" smtClean="0"/>
              <a:t>Ganz</a:t>
            </a:r>
            <a:r>
              <a:rPr lang="cs-CZ" b="1" dirty="0" smtClean="0"/>
              <a:t>, </a:t>
            </a:r>
            <a:r>
              <a:rPr lang="cs-CZ" b="1" dirty="0" err="1" smtClean="0"/>
              <a:t>Christain</a:t>
            </a:r>
            <a:r>
              <a:rPr lang="cs-CZ" b="1" dirty="0" smtClean="0"/>
              <a:t> </a:t>
            </a:r>
            <a:r>
              <a:rPr lang="cs-CZ" b="1" dirty="0" err="1" smtClean="0"/>
              <a:t>Nickel</a:t>
            </a:r>
            <a:endParaRPr lang="cs-CZ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10983"/>
            <a:ext cx="6923112" cy="30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runo Ga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49650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Peter Stein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34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Spolupráce s divadly:</a:t>
            </a:r>
          </a:p>
          <a:p>
            <a:pPr lvl="1"/>
            <a:r>
              <a:rPr lang="cs-CZ" sz="2000" b="1" dirty="0" err="1" smtClean="0"/>
              <a:t>Burgtheater</a:t>
            </a:r>
            <a:endParaRPr lang="cs-CZ" sz="2000" b="1" dirty="0" smtClean="0"/>
          </a:p>
          <a:p>
            <a:pPr lvl="1"/>
            <a:r>
              <a:rPr lang="cs-CZ" sz="2000" b="1" dirty="0" err="1" smtClean="0"/>
              <a:t>Scala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Miláno</a:t>
            </a:r>
            <a:r>
              <a:rPr lang="cs-CZ" sz="2000" b="1" dirty="0" smtClean="0"/>
              <a:t>)</a:t>
            </a:r>
          </a:p>
          <a:p>
            <a:pPr lvl="1"/>
            <a:r>
              <a:rPr lang="cs-CZ" sz="2000" b="1" dirty="0" err="1" smtClean="0"/>
              <a:t>Berliner</a:t>
            </a:r>
            <a:r>
              <a:rPr lang="cs-CZ" sz="2000" b="1" dirty="0" smtClean="0"/>
              <a:t> Ensemble</a:t>
            </a:r>
          </a:p>
          <a:p>
            <a:pPr lvl="1"/>
            <a:r>
              <a:rPr lang="cs-CZ" sz="2000" b="1" dirty="0" smtClean="0"/>
              <a:t>Aj.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5281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cs-CZ" sz="2800" b="1" dirty="0" smtClean="0">
              <a:latin typeface="Century Gothic" panose="020B0502020202020204" pitchFamily="34" charset="0"/>
            </a:endParaRPr>
          </a:p>
          <a:p>
            <a:pPr lvl="1"/>
            <a:r>
              <a:rPr lang="cs-CZ" sz="2800" b="1" dirty="0" smtClean="0">
                <a:latin typeface="Century Gothic" panose="020B0502020202020204" pitchFamily="34" charset="0"/>
              </a:rPr>
              <a:t>Herci v divadle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Th</a:t>
            </a:r>
            <a:r>
              <a:rPr lang="cs-CZ" sz="2800" b="1" dirty="0" smtClean="0">
                <a:latin typeface="Century Gothic" panose="020B0502020202020204" pitchFamily="34" charset="0"/>
              </a:rPr>
              <a:t>.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Am</a:t>
            </a:r>
            <a:r>
              <a:rPr lang="cs-CZ" sz="2800" b="1" dirty="0" smtClean="0">
                <a:latin typeface="Century Gothic" panose="020B0502020202020204" pitchFamily="34" charset="0"/>
              </a:rPr>
              <a:t>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Halleschern</a:t>
            </a:r>
            <a:r>
              <a:rPr lang="cs-CZ" sz="2800" b="1" dirty="0" smtClean="0">
                <a:latin typeface="Century Gothic" panose="020B0502020202020204" pitchFamily="34" charset="0"/>
              </a:rPr>
              <a:t>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Ufer</a:t>
            </a:r>
            <a:endParaRPr lang="cs-CZ" sz="2800" b="1" dirty="0" smtClean="0">
              <a:latin typeface="Century Gothic" panose="020B0502020202020204" pitchFamily="34" charset="0"/>
            </a:endParaRPr>
          </a:p>
          <a:p>
            <a:pPr lvl="2"/>
            <a:r>
              <a:rPr lang="cs-CZ" sz="2800" b="1" dirty="0" smtClean="0">
                <a:latin typeface="Century Gothic" panose="020B0502020202020204" pitchFamily="34" charset="0"/>
              </a:rPr>
              <a:t>Bruno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Ganz</a:t>
            </a:r>
            <a:r>
              <a:rPr lang="cs-CZ" sz="2800" b="1" dirty="0" smtClean="0">
                <a:latin typeface="Century Gothic" panose="020B0502020202020204" pitchFamily="34" charset="0"/>
              </a:rPr>
              <a:t>, </a:t>
            </a:r>
          </a:p>
          <a:p>
            <a:pPr lvl="2"/>
            <a:r>
              <a:rPr lang="cs-CZ" sz="2800" b="1" dirty="0" err="1" smtClean="0">
                <a:latin typeface="Century Gothic" panose="020B0502020202020204" pitchFamily="34" charset="0"/>
              </a:rPr>
              <a:t>Jutta</a:t>
            </a:r>
            <a:r>
              <a:rPr lang="cs-CZ" sz="2800" b="1" dirty="0" smtClean="0">
                <a:latin typeface="Century Gothic" panose="020B0502020202020204" pitchFamily="34" charset="0"/>
              </a:rPr>
              <a:t>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Lampe</a:t>
            </a:r>
            <a:endParaRPr lang="cs-CZ" sz="2800" b="1" dirty="0" smtClean="0">
              <a:latin typeface="Century Gothic" panose="020B0502020202020204" pitchFamily="34" charset="0"/>
            </a:endParaRPr>
          </a:p>
          <a:p>
            <a:pPr lvl="2"/>
            <a:r>
              <a:rPr lang="cs-CZ" sz="2800" b="1" dirty="0" err="1" smtClean="0">
                <a:latin typeface="Century Gothic" panose="020B0502020202020204" pitchFamily="34" charset="0"/>
              </a:rPr>
              <a:t>Ilse</a:t>
            </a:r>
            <a:r>
              <a:rPr lang="cs-CZ" sz="2800" b="1" dirty="0" smtClean="0">
                <a:latin typeface="Century Gothic" panose="020B0502020202020204" pitchFamily="34" charset="0"/>
              </a:rPr>
              <a:t> Ritter</a:t>
            </a:r>
          </a:p>
          <a:p>
            <a:pPr lvl="2"/>
            <a:r>
              <a:rPr lang="cs-CZ" sz="2800" b="1" dirty="0" err="1" smtClean="0">
                <a:latin typeface="Century Gothic" panose="020B0502020202020204" pitchFamily="34" charset="0"/>
              </a:rPr>
              <a:t>Monica</a:t>
            </a:r>
            <a:r>
              <a:rPr lang="cs-CZ" sz="2800" b="1" dirty="0" smtClean="0">
                <a:latin typeface="Century Gothic" panose="020B0502020202020204" pitchFamily="34" charset="0"/>
              </a:rPr>
              <a:t>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Bleibtreu</a:t>
            </a:r>
            <a:r>
              <a:rPr lang="cs-CZ" sz="2800" b="1" dirty="0" smtClean="0">
                <a:latin typeface="Century Gothic" panose="020B0502020202020204" pitchFamily="34" charset="0"/>
              </a:rPr>
              <a:t>…</a:t>
            </a:r>
            <a:endParaRPr lang="cs-CZ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2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b="1" dirty="0" smtClean="0"/>
              <a:t>Bruno </a:t>
            </a:r>
            <a:r>
              <a:rPr lang="cs-CZ" sz="2800" b="1" dirty="0" err="1" smtClean="0"/>
              <a:t>Ganz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cs-CZ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276872"/>
            <a:ext cx="49434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8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1" algn="r"/>
            <a:r>
              <a:rPr lang="cs-CZ" sz="2800" b="1" dirty="0" err="1" smtClean="0">
                <a:latin typeface="Century Gothic" panose="020B0502020202020204" pitchFamily="34" charset="0"/>
              </a:rPr>
              <a:t>Ilse</a:t>
            </a:r>
            <a:r>
              <a:rPr lang="cs-CZ" sz="2800" b="1" dirty="0" smtClean="0">
                <a:latin typeface="Century Gothic" panose="020B0502020202020204" pitchFamily="34" charset="0"/>
              </a:rPr>
              <a:t> Ritter jako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Marlene</a:t>
            </a:r>
            <a:r>
              <a:rPr lang="cs-CZ" sz="2800" b="1" dirty="0" smtClean="0">
                <a:latin typeface="Century Gothic" panose="020B0502020202020204" pitchFamily="34" charset="0"/>
              </a:rPr>
              <a:t> Dietrich (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Schauspielhaus</a:t>
            </a:r>
            <a:r>
              <a:rPr lang="cs-CZ" sz="2800" b="1" dirty="0" smtClean="0">
                <a:latin typeface="Century Gothic" panose="020B0502020202020204" pitchFamily="34" charset="0"/>
              </a:rPr>
              <a:t> Hamburg, </a:t>
            </a:r>
            <a:br>
              <a:rPr lang="cs-CZ" sz="2800" b="1" dirty="0" smtClean="0">
                <a:latin typeface="Century Gothic" panose="020B0502020202020204" pitchFamily="34" charset="0"/>
              </a:rPr>
            </a:br>
            <a:r>
              <a:rPr lang="cs-CZ" sz="2800" b="1" dirty="0" smtClean="0">
                <a:latin typeface="Century Gothic" panose="020B0502020202020204" pitchFamily="34" charset="0"/>
              </a:rPr>
              <a:t>2000)  </a:t>
            </a:r>
          </a:p>
          <a:p>
            <a:pPr marL="457200" lvl="1" indent="0" algn="r">
              <a:buNone/>
            </a:pPr>
            <a:r>
              <a:rPr lang="cs-CZ" sz="2800" b="1" dirty="0" smtClean="0">
                <a:latin typeface="Century Gothic" panose="020B0502020202020204" pitchFamily="34" charset="0"/>
              </a:rPr>
              <a:t> </a:t>
            </a:r>
            <a:endParaRPr lang="cs-CZ" sz="2800" b="1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041873" cy="42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9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r>
              <a:rPr lang="cs-CZ" sz="3200" dirty="0"/>
              <a:t> </a:t>
            </a:r>
            <a:r>
              <a:rPr lang="cs-CZ" sz="3200" dirty="0" smtClean="0"/>
              <a:t>/ </a:t>
            </a:r>
            <a:r>
              <a:rPr lang="cs-CZ" sz="3200" dirty="0" err="1" smtClean="0"/>
              <a:t>Ilse</a:t>
            </a:r>
            <a:r>
              <a:rPr lang="cs-CZ" sz="3200" dirty="0" smtClean="0"/>
              <a:t> Ritter</a:t>
            </a:r>
            <a:endParaRPr lang="cs-CZ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28725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media.gettyimages.com/photos/ritter-ilse-20061944-schauspielerin-d-portrait-1986-picture-id541076191?k=6&amp;m=541076191&amp;s=594x594&amp;w=0&amp;h=pgErhe8alWE5Ij4gm6u-8f07SxPTD-pYT4X5Rj5ltAQ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2899048" cy="38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4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1"/>
            <a:r>
              <a:rPr lang="cs-CZ" sz="2800" b="1" dirty="0" err="1" smtClean="0">
                <a:latin typeface="Century Gothic" panose="020B0502020202020204" pitchFamily="34" charset="0"/>
              </a:rPr>
              <a:t>Jutta</a:t>
            </a:r>
            <a:r>
              <a:rPr lang="cs-CZ" sz="2800" b="1" dirty="0" smtClean="0">
                <a:latin typeface="Century Gothic" panose="020B0502020202020204" pitchFamily="34" charset="0"/>
              </a:rPr>
              <a:t>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Lampe</a:t>
            </a:r>
            <a:r>
              <a:rPr lang="cs-CZ" sz="2800" b="1" dirty="0" smtClean="0">
                <a:latin typeface="Century Gothic" panose="020B0502020202020204" pitchFamily="34" charset="0"/>
              </a:rPr>
              <a:t> (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Raněvská</a:t>
            </a:r>
            <a:r>
              <a:rPr lang="cs-CZ" sz="2800" b="1" dirty="0" smtClean="0">
                <a:latin typeface="Century Gothic" panose="020B0502020202020204" pitchFamily="34" charset="0"/>
              </a:rPr>
              <a:t>), </a:t>
            </a:r>
            <a:br>
              <a:rPr lang="cs-CZ" sz="2800" b="1" dirty="0" smtClean="0">
                <a:latin typeface="Century Gothic" panose="020B0502020202020204" pitchFamily="34" charset="0"/>
              </a:rPr>
            </a:br>
            <a:r>
              <a:rPr lang="cs-CZ" sz="2800" b="1" dirty="0" smtClean="0">
                <a:latin typeface="Century Gothic" panose="020B0502020202020204" pitchFamily="34" charset="0"/>
              </a:rPr>
              <a:t>Višňový sad, </a:t>
            </a:r>
            <a:br>
              <a:rPr lang="cs-CZ" sz="2800" b="1" dirty="0" smtClean="0">
                <a:latin typeface="Century Gothic" panose="020B0502020202020204" pitchFamily="34" charset="0"/>
              </a:rPr>
            </a:br>
            <a:r>
              <a:rPr lang="cs-CZ" sz="2800" b="1" dirty="0" smtClean="0">
                <a:latin typeface="Century Gothic" panose="020B0502020202020204" pitchFamily="34" charset="0"/>
              </a:rPr>
              <a:t>režie Peter Stein,</a:t>
            </a:r>
            <a:br>
              <a:rPr lang="cs-CZ" sz="2800" b="1" dirty="0" smtClean="0">
                <a:latin typeface="Century Gothic" panose="020B0502020202020204" pitchFamily="34" charset="0"/>
              </a:rPr>
            </a:br>
            <a:r>
              <a:rPr lang="cs-CZ" sz="2800" b="1" dirty="0" smtClean="0">
                <a:latin typeface="Century Gothic" panose="020B0502020202020204" pitchFamily="34" charset="0"/>
              </a:rPr>
              <a:t>1989</a:t>
            </a:r>
            <a:endParaRPr lang="cs-CZ" sz="2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05" y="1772816"/>
            <a:ext cx="3343448" cy="435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3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Schaubühne</a:t>
            </a:r>
            <a:r>
              <a:rPr lang="cs-CZ" sz="3200" dirty="0" smtClean="0"/>
              <a:t>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Lehniner</a:t>
            </a:r>
            <a:r>
              <a:rPr lang="cs-CZ" sz="3200" dirty="0" smtClean="0"/>
              <a:t> </a:t>
            </a:r>
            <a:r>
              <a:rPr lang="cs-CZ" sz="3200" dirty="0" err="1" smtClean="0"/>
              <a:t>Platz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Adresa</a:t>
            </a:r>
            <a:br>
              <a:rPr lang="cs-CZ" sz="3200" b="1" dirty="0" smtClean="0"/>
            </a:br>
            <a:r>
              <a:rPr lang="cs-CZ" sz="3200" b="1" dirty="0" err="1" smtClean="0"/>
              <a:t>Kurfürstendamm</a:t>
            </a:r>
            <a:r>
              <a:rPr lang="cs-CZ" sz="3200" b="1" dirty="0" smtClean="0"/>
              <a:t> 153</a:t>
            </a:r>
            <a:br>
              <a:rPr lang="cs-CZ" sz="3200" b="1" dirty="0" smtClean="0"/>
            </a:br>
            <a:r>
              <a:rPr lang="cs-CZ" sz="3200" b="1" dirty="0" err="1" smtClean="0"/>
              <a:t>Wilmersdorf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10709  </a:t>
            </a:r>
            <a:r>
              <a:rPr lang="cs-CZ" sz="3200" b="1" dirty="0" err="1" smtClean="0"/>
              <a:t>Berlin</a:t>
            </a:r>
            <a:endParaRPr lang="cs-CZ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47148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6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b="1" dirty="0" err="1" smtClean="0">
                <a:latin typeface="Century Gothic" panose="020B0502020202020204" pitchFamily="34" charset="0"/>
              </a:rPr>
              <a:t>Jutta</a:t>
            </a:r>
            <a:r>
              <a:rPr lang="cs-CZ" sz="2800" b="1" dirty="0" smtClean="0">
                <a:latin typeface="Century Gothic" panose="020B0502020202020204" pitchFamily="34" charset="0"/>
              </a:rPr>
              <a:t>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Lampe</a:t>
            </a:r>
            <a:endParaRPr lang="cs-CZ" sz="2800" b="1" dirty="0" smtClean="0">
              <a:latin typeface="Century Gothic" panose="020B0502020202020204" pitchFamily="34" charset="0"/>
            </a:endParaRPr>
          </a:p>
          <a:p>
            <a:pPr lvl="1"/>
            <a:endParaRPr lang="cs-CZ" sz="28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2967385" cy="484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3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1"/>
            <a:r>
              <a:rPr lang="cs-CZ" sz="2800" b="1" dirty="0" err="1" smtClean="0">
                <a:latin typeface="Century Gothic" panose="020B0502020202020204" pitchFamily="34" charset="0"/>
              </a:rPr>
              <a:t>Jutta</a:t>
            </a:r>
            <a:r>
              <a:rPr lang="cs-CZ" sz="2800" b="1" dirty="0" smtClean="0">
                <a:latin typeface="Century Gothic" panose="020B0502020202020204" pitchFamily="34" charset="0"/>
              </a:rPr>
              <a:t>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Lampe</a:t>
            </a:r>
            <a:r>
              <a:rPr lang="cs-CZ" sz="2800" b="1" dirty="0" smtClean="0">
                <a:latin typeface="Century Gothic" panose="020B0502020202020204" pitchFamily="34" charset="0"/>
              </a:rPr>
              <a:t> (Ofélie), Bruno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Ganz</a:t>
            </a:r>
            <a:r>
              <a:rPr lang="cs-CZ" sz="2800" b="1" dirty="0" smtClean="0">
                <a:latin typeface="Century Gothic" panose="020B0502020202020204" pitchFamily="34" charset="0"/>
              </a:rPr>
              <a:t> (Hamlet)</a:t>
            </a:r>
          </a:p>
          <a:p>
            <a:pPr marL="457200" lvl="1" indent="0">
              <a:buNone/>
            </a:pPr>
            <a:endParaRPr lang="cs-CZ" sz="2800" b="1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384376" cy="451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Bildergebnis für jutta lampe ophe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57" y="2264870"/>
            <a:ext cx="481535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4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800" b="1" dirty="0" smtClean="0">
                <a:latin typeface="Century Gothic" panose="020B0502020202020204" pitchFamily="34" charset="0"/>
              </a:rPr>
              <a:t>Bruno </a:t>
            </a:r>
            <a:r>
              <a:rPr lang="cs-CZ" sz="2800" b="1" dirty="0" err="1" smtClean="0">
                <a:latin typeface="Century Gothic" panose="020B0502020202020204" pitchFamily="34" charset="0"/>
              </a:rPr>
              <a:t>Ganz</a:t>
            </a:r>
            <a:r>
              <a:rPr lang="cs-CZ" sz="2800" b="1" dirty="0" smtClean="0">
                <a:latin typeface="Century Gothic" panose="020B0502020202020204" pitchFamily="34" charset="0"/>
              </a:rPr>
              <a:t> (Hamlet)</a:t>
            </a:r>
          </a:p>
          <a:p>
            <a:pPr marL="457200" lvl="1" indent="0">
              <a:buNone/>
            </a:pPr>
            <a:endParaRPr lang="cs-CZ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4" descr="Bildergebnis für jutta lampe ophe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42</a:t>
            </a:fld>
            <a:endParaRPr lang="cs-CZ"/>
          </a:p>
        </p:txBody>
      </p:sp>
      <p:pic>
        <p:nvPicPr>
          <p:cNvPr id="1028" name="Picture 4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52768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Schaubühne</a:t>
            </a:r>
            <a:r>
              <a:rPr lang="cs-CZ" sz="3200" dirty="0" smtClean="0"/>
              <a:t>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Lehniner</a:t>
            </a:r>
            <a:r>
              <a:rPr lang="cs-CZ" sz="3200" dirty="0" smtClean="0"/>
              <a:t> </a:t>
            </a:r>
            <a:r>
              <a:rPr lang="cs-CZ" sz="3200" dirty="0" err="1" smtClean="0"/>
              <a:t>Platz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6600" b="1" dirty="0" smtClean="0">
                <a:latin typeface="Century Gothic" panose="020B0502020202020204" pitchFamily="34" charset="0"/>
              </a:rPr>
              <a:t>„PREHISTORIE“:</a:t>
            </a:r>
            <a:br>
              <a:rPr lang="cs-CZ" sz="6600" b="1" dirty="0" smtClean="0">
                <a:latin typeface="Century Gothic" panose="020B0502020202020204" pitchFamily="34" charset="0"/>
              </a:rPr>
            </a:br>
            <a:r>
              <a:rPr lang="cs-CZ" sz="6600" b="1" dirty="0" smtClean="0">
                <a:latin typeface="Century Gothic" panose="020B0502020202020204" pitchFamily="34" charset="0"/>
              </a:rPr>
              <a:t>SCHAUBÜHNE AM HALLESCHEN UFER</a:t>
            </a:r>
            <a:endParaRPr lang="cs-CZ" sz="66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4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Halleschen</a:t>
            </a:r>
            <a:r>
              <a:rPr lang="cs-CZ" sz="3200" dirty="0" smtClean="0"/>
              <a:t> </a:t>
            </a:r>
            <a:r>
              <a:rPr lang="cs-CZ" sz="3200" dirty="0" err="1" smtClean="0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800" b="1" dirty="0" smtClean="0">
                <a:latin typeface="Century Gothic" panose="020B0502020202020204" pitchFamily="34" charset="0"/>
              </a:rPr>
              <a:t/>
            </a:r>
            <a:br>
              <a:rPr lang="cs-CZ" sz="2800" b="1" dirty="0" smtClean="0">
                <a:latin typeface="Century Gothic" panose="020B0502020202020204" pitchFamily="34" charset="0"/>
              </a:rPr>
            </a:br>
            <a:endParaRPr lang="cs-CZ" sz="28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6624736" cy="426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8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sz="2900" dirty="0">
                <a:solidFill>
                  <a:srgbClr val="2F5897"/>
                </a:solidFill>
              </a:rPr>
              <a:t>Schaubühne </a:t>
            </a:r>
            <a:r>
              <a:rPr lang="cs-CZ" sz="2900" dirty="0" err="1">
                <a:solidFill>
                  <a:srgbClr val="2F5897"/>
                </a:solidFill>
              </a:rPr>
              <a:t>am</a:t>
            </a:r>
            <a:r>
              <a:rPr lang="cs-CZ" sz="2900" dirty="0">
                <a:solidFill>
                  <a:srgbClr val="2F5897"/>
                </a:solidFill>
              </a:rPr>
              <a:t> </a:t>
            </a:r>
            <a:r>
              <a:rPr lang="cs-CZ" sz="2800" dirty="0" err="1"/>
              <a:t>Halleschen</a:t>
            </a:r>
            <a:r>
              <a:rPr lang="cs-CZ" sz="2800" dirty="0"/>
              <a:t> </a:t>
            </a:r>
            <a:r>
              <a:rPr lang="cs-CZ" sz="2800" dirty="0" err="1"/>
              <a:t>Ufer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6477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2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endParaRPr lang="cs-CZ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616624" cy="373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4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Schaubühne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/>
              <a:t>Halleschen</a:t>
            </a:r>
            <a:r>
              <a:rPr lang="cs-CZ" sz="3200" dirty="0"/>
              <a:t> </a:t>
            </a:r>
            <a:r>
              <a:rPr lang="cs-CZ" sz="3200" dirty="0" err="1"/>
              <a:t>Ufer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b="1" dirty="0" smtClean="0"/>
              <a:t>BERLINER SCHAUBÜHNE  AM HALLESCHEN UFER </a:t>
            </a:r>
            <a:br>
              <a:rPr lang="cs-CZ" sz="2800" b="1" dirty="0" smtClean="0"/>
            </a:br>
            <a:endParaRPr lang="cs-CZ" sz="2800" b="1" dirty="0" smtClean="0"/>
          </a:p>
          <a:p>
            <a:pPr lvl="2"/>
            <a:r>
              <a:rPr lang="cs-CZ" sz="2800" b="1" dirty="0" smtClean="0"/>
              <a:t>Divadlo založeno 1962</a:t>
            </a:r>
          </a:p>
          <a:p>
            <a:pPr lvl="2"/>
            <a:r>
              <a:rPr lang="cs-CZ" sz="2800" b="1" dirty="0" err="1" smtClean="0">
                <a:solidFill>
                  <a:srgbClr val="FF0000"/>
                </a:solidFill>
              </a:rPr>
              <a:t>Jürgen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Schitthelm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Leni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Langenscheidt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Waltraut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Mau</a:t>
            </a:r>
            <a:r>
              <a:rPr lang="cs-CZ" sz="2800" b="1" dirty="0" smtClean="0"/>
              <a:t>, Dieter </a:t>
            </a:r>
            <a:r>
              <a:rPr lang="cs-CZ" sz="2800" b="1" dirty="0" err="1" smtClean="0"/>
              <a:t>Sturm</a:t>
            </a:r>
            <a:r>
              <a:rPr lang="cs-CZ" sz="2800" b="1" dirty="0" smtClean="0"/>
              <a:t>, Klaus </a:t>
            </a:r>
            <a:r>
              <a:rPr lang="cs-CZ" sz="2800" b="1" dirty="0" err="1" smtClean="0"/>
              <a:t>Weiffenbach</a:t>
            </a:r>
            <a:endParaRPr lang="cs-CZ" sz="2800" b="1" dirty="0" smtClean="0"/>
          </a:p>
          <a:p>
            <a:pPr lvl="2"/>
            <a:r>
              <a:rPr lang="cs-CZ" sz="2800" b="1" dirty="0" smtClean="0"/>
              <a:t>Víceúčelový sál v budově dělnického sociálního úřadu v Berlíně-</a:t>
            </a:r>
            <a:r>
              <a:rPr lang="cs-CZ" sz="2800" b="1" dirty="0" err="1" smtClean="0"/>
              <a:t>Kreuzbergu</a:t>
            </a:r>
            <a:endParaRPr lang="cs-CZ" sz="2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Letní semestr 2017 / Václav Cejpek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853-D1AD-45D2-9A24-FE60F80030A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1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1276</TotalTime>
  <Words>966</Words>
  <Application>Microsoft Office PowerPoint</Application>
  <PresentationFormat>Předvádění na obrazovce (4:3)</PresentationFormat>
  <Paragraphs>224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Exekutivní</vt:lpstr>
      <vt:lpstr>SCHAUBÜHNE  AM LEHNINER PLATZ BERLIN (1)</vt:lpstr>
      <vt:lpstr>Schaubühne am Lehniner Platz</vt:lpstr>
      <vt:lpstr>Schaubühne am Lehniner Platz</vt:lpstr>
      <vt:lpstr>Schaubühne am Lehniner Platz</vt:lpstr>
      <vt:lpstr>Schaubühne am Lehniner Platz</vt:lpstr>
      <vt:lpstr>Schaubühne am Halleschen Ufer</vt:lpstr>
      <vt:lpstr>Schaubühne am Halleschen Ufer</vt:lpstr>
      <vt:lpstr>Schaubühne am Halleschen Ufer </vt:lpstr>
      <vt:lpstr>Schaubühne am Halleschen Ufer</vt:lpstr>
      <vt:lpstr>Schaubühne am Halleschen Ufer</vt:lpstr>
      <vt:lpstr>Schaubühne am Halleschen Ufer</vt:lpstr>
      <vt:lpstr>Schaubühne am Halleschen Ufer</vt:lpstr>
      <vt:lpstr>Schaubühne am Halleschen Ufer</vt:lpstr>
      <vt:lpstr>Schaubühne am Halleschen Ufer</vt:lpstr>
      <vt:lpstr>Schaubühne am Halleschen Ufer</vt:lpstr>
      <vt:lpstr>Schaubühne am Halleschen Ufer</vt:lpstr>
      <vt:lpstr>Schaubühne am Halleschen Ufer</vt:lpstr>
      <vt:lpstr>Schaubühne am Halleschen Ufer</vt:lpstr>
      <vt:lpstr>Schaubühne am Halleschen Ufer</vt:lpstr>
      <vt:lpstr>Schaubühne am Halleschen Ufer</vt:lpstr>
      <vt:lpstr>Schaubühne am Halleschen Ufer</vt:lpstr>
      <vt:lpstr>Schaubühne am Halleschen Ufer / Peter Stein</vt:lpstr>
      <vt:lpstr>Schaubühne am Halleschen Ufer / Peter Stein</vt:lpstr>
      <vt:lpstr>Schaubühne am Halleschen Ufer / Peter Stein</vt:lpstr>
      <vt:lpstr>Schaubühne am Halleschen Ufer / Peter Stein</vt:lpstr>
      <vt:lpstr>Schaubühne am Halleschen Ufer / Peter Stein</vt:lpstr>
      <vt:lpstr>Schaubühne am Halleschen Ufer / Peter Stein</vt:lpstr>
      <vt:lpstr>Peter Stein</vt:lpstr>
      <vt:lpstr>PROJEKT FAUST / Peter Stein</vt:lpstr>
      <vt:lpstr>PROJEKT FAUST / Peter Stein</vt:lpstr>
      <vt:lpstr>PROJEKT FAUST / Peter Stein</vt:lpstr>
      <vt:lpstr>PROJEKT FAUST / Peter Stein</vt:lpstr>
      <vt:lpstr>PROJEKT FAUST / Peter Stein</vt:lpstr>
      <vt:lpstr>Peter Stein</vt:lpstr>
      <vt:lpstr>Schaubühne am Halleschen Ufer</vt:lpstr>
      <vt:lpstr>Schaubühne am Halleschen Ufer</vt:lpstr>
      <vt:lpstr>Schaubühne am Halleschen Ufer</vt:lpstr>
      <vt:lpstr>Schaubühne am Halleschen Ufer / Ilse Ritter</vt:lpstr>
      <vt:lpstr>Schaubühne am Halleschen Ufer</vt:lpstr>
      <vt:lpstr>Schaubühne am Halleschen Ufer</vt:lpstr>
      <vt:lpstr>Schaubühne am Halleschen Ufer</vt:lpstr>
      <vt:lpstr>Schaubühne am Halleschen Ufer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SCHAUBÜHNE  AM LEHNINER PLATZ BERLIN</dc:title>
  <dc:creator>Václav</dc:creator>
  <cp:lastModifiedBy>Václav</cp:lastModifiedBy>
  <cp:revision>61</cp:revision>
  <dcterms:created xsi:type="dcterms:W3CDTF">2016-11-17T16:02:44Z</dcterms:created>
  <dcterms:modified xsi:type="dcterms:W3CDTF">2017-03-05T15:51:24Z</dcterms:modified>
</cp:coreProperties>
</file>