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2" r:id="rId6"/>
    <p:sldId id="266" r:id="rId7"/>
    <p:sldId id="306" r:id="rId8"/>
    <p:sldId id="331" r:id="rId9"/>
    <p:sldId id="267" r:id="rId10"/>
    <p:sldId id="307" r:id="rId11"/>
    <p:sldId id="308" r:id="rId12"/>
    <p:sldId id="268" r:id="rId13"/>
    <p:sldId id="269" r:id="rId14"/>
    <p:sldId id="270" r:id="rId15"/>
    <p:sldId id="271" r:id="rId16"/>
    <p:sldId id="274" r:id="rId17"/>
    <p:sldId id="300" r:id="rId18"/>
    <p:sldId id="301" r:id="rId19"/>
    <p:sldId id="302" r:id="rId20"/>
    <p:sldId id="311" r:id="rId21"/>
    <p:sldId id="312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897A-9F20-4BAF-AFE7-6A98ED0933B9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E512-C324-48F9-A205-48142CF3C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6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C020-722B-43DC-894F-267C400D3C29}" type="datetimeFigureOut">
              <a:rPr lang="cs-CZ" smtClean="0"/>
              <a:t>21.5.2016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563C-135F-433F-BACD-5EA7E6D10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AECC-644C-475F-A799-4E834467C733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7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D180-28A9-42C6-8F48-6F6FF286DA45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41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F1FE-C83D-459E-AE49-7F3FE1163CBD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9DAA-65F0-4C7F-AEFF-311EB6ED0E93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6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7EF1-E5BA-48FA-86BF-E991AF2340F1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EC90-EF91-4C07-9CDC-4855C7101C97}" type="datetime1">
              <a:rPr lang="cs-CZ" smtClean="0"/>
              <a:t>21.5.2016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4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86D1-D989-4CA9-AD32-CF6A6BD435FD}" type="datetime1">
              <a:rPr lang="cs-CZ" smtClean="0"/>
              <a:t>21.5.2016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0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AF80-622D-46E7-8424-8554ED13B280}" type="datetime1">
              <a:rPr lang="cs-CZ" smtClean="0"/>
              <a:t>21.5.2016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6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4E6F-F46B-4A59-AF60-839F4AA66CE0}" type="datetime1">
              <a:rPr lang="cs-CZ" smtClean="0"/>
              <a:t>21.5.2016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A9AB-60C7-433C-AC79-CEE1F3B06520}" type="datetime1">
              <a:rPr lang="cs-CZ" smtClean="0"/>
              <a:t>21.5.2016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8EFE-6B62-497C-A754-FAF5DCC53D21}" type="datetime1">
              <a:rPr lang="cs-CZ" smtClean="0"/>
              <a:t>21.5.2016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E9AB-D763-4B90-9265-F78E723A9330}" type="datetime1">
              <a:rPr lang="cs-CZ" smtClean="0"/>
              <a:t>21.5.2016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Soubor:Vila_Tugendha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DIVADLO POSTMODERNÍ </a:t>
            </a:r>
            <a:br>
              <a:rPr lang="cs-CZ" b="1" dirty="0" smtClean="0"/>
            </a:br>
            <a:r>
              <a:rPr lang="cs-CZ" b="1" dirty="0" smtClean="0"/>
              <a:t>A POSTDRAMATICKÉ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Vývojové trendy v divadle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na konci 20. a na počátku 21. stol.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/ Funkcionalismus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dirty="0" smtClean="0"/>
              <a:t>„Ornament je zločin.“ </a:t>
            </a:r>
            <a:br>
              <a:rPr lang="cs-CZ" dirty="0" smtClean="0"/>
            </a:br>
            <a:r>
              <a:rPr lang="cs-CZ" sz="2000" i="1" dirty="0" smtClean="0"/>
              <a:t>Adolf </a:t>
            </a:r>
            <a:r>
              <a:rPr lang="cs-CZ" sz="2000" i="1" dirty="0" err="1" smtClean="0"/>
              <a:t>Loos</a:t>
            </a:r>
            <a:endParaRPr lang="cs-CZ" sz="2000" i="1" dirty="0" smtClean="0"/>
          </a:p>
          <a:p>
            <a:endParaRPr lang="cs-CZ" sz="2400" i="1" dirty="0" smtClean="0"/>
          </a:p>
          <a:p>
            <a:r>
              <a:rPr lang="cs-CZ" dirty="0" smtClean="0"/>
              <a:t>„Dekorace je primitivní a smyslné povahy, stejně jako barva, a hodí se pouze pro nižší třídy, sedláky a divochy</a:t>
            </a:r>
            <a:r>
              <a:rPr lang="cs-CZ" sz="2400" dirty="0" smtClean="0"/>
              <a:t>.“ </a:t>
            </a:r>
            <a:br>
              <a:rPr lang="cs-CZ" sz="2400" dirty="0" smtClean="0"/>
            </a:br>
            <a:r>
              <a:rPr lang="cs-CZ" sz="2000" i="1" dirty="0" err="1" smtClean="0"/>
              <a:t>Le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Corbusier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5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 CORBUSIER</a:t>
            </a:r>
            <a:r>
              <a:rPr lang="cs-CZ" b="0" dirty="0" smtClean="0"/>
              <a:t> Berlín / </a:t>
            </a:r>
            <a:r>
              <a:rPr lang="cs-CZ" b="0" dirty="0" err="1" smtClean="0"/>
              <a:t>Ronchamp</a:t>
            </a: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11</a:t>
            </a:fld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8" y="3212976"/>
            <a:ext cx="3547979" cy="21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POSTMODERNA</a:t>
            </a:r>
            <a:r>
              <a:rPr lang="cs-CZ" dirty="0" smtClean="0"/>
              <a:t> / </a:t>
            </a:r>
            <a:br>
              <a:rPr lang="cs-CZ" dirty="0" smtClean="0"/>
            </a:br>
            <a:r>
              <a:rPr lang="cs-CZ" dirty="0" smtClean="0"/>
              <a:t>původ a význam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endParaRPr lang="cs-CZ" b="1" dirty="0" smtClean="0"/>
          </a:p>
          <a:p>
            <a:r>
              <a:rPr lang="cs-CZ" b="1" dirty="0" smtClean="0"/>
              <a:t>post </a:t>
            </a:r>
            <a:r>
              <a:rPr lang="cs-CZ" i="1" dirty="0" smtClean="0"/>
              <a:t>(lat.)</a:t>
            </a:r>
            <a:r>
              <a:rPr lang="cs-CZ" b="1" dirty="0" smtClean="0"/>
              <a:t> = po</a:t>
            </a:r>
          </a:p>
          <a:p>
            <a:r>
              <a:rPr lang="cs-CZ" b="1" dirty="0" smtClean="0"/>
              <a:t>postmoderna</a:t>
            </a:r>
          </a:p>
          <a:p>
            <a:pPr lvl="1"/>
            <a:r>
              <a:rPr lang="cs-CZ" i="1" dirty="0" smtClean="0"/>
              <a:t>obecně</a:t>
            </a:r>
            <a:r>
              <a:rPr lang="cs-CZ" dirty="0" smtClean="0"/>
              <a:t> – stav západní společnosti, kultury a umění „po“ moderně</a:t>
            </a:r>
          </a:p>
          <a:p>
            <a:pPr lvl="1"/>
            <a:r>
              <a:rPr lang="cs-CZ" i="1" dirty="0" smtClean="0"/>
              <a:t>specificky - </a:t>
            </a:r>
            <a:r>
              <a:rPr lang="cs-CZ" dirty="0" smtClean="0"/>
              <a:t> politicko-vědecko-umělecký směr, který se obrací proti institucím, metodám, pojmům a základním tezím moderny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1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lvl="1"/>
            <a:r>
              <a:rPr lang="cs-CZ" dirty="0" smtClean="0"/>
              <a:t>kritizuje inovační úsilí moderny</a:t>
            </a:r>
          </a:p>
          <a:p>
            <a:pPr lvl="1"/>
            <a:r>
              <a:rPr lang="cs-CZ" dirty="0" smtClean="0"/>
              <a:t>považuje modernu za obvyklou a automatizovanou</a:t>
            </a:r>
          </a:p>
          <a:p>
            <a:pPr lvl="1"/>
            <a:r>
              <a:rPr lang="cs-CZ" dirty="0" smtClean="0"/>
              <a:t>obviňuje modernu z nelegitimní nadvlády totalitního principu (rysy despocie)</a:t>
            </a:r>
          </a:p>
          <a:p>
            <a:pPr lvl="1"/>
            <a:r>
              <a:rPr lang="cs-CZ" dirty="0" smtClean="0"/>
              <a:t>označuje modernu za jednorozměrnou </a:t>
            </a:r>
          </a:p>
          <a:p>
            <a:pPr marL="347472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603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nabízí množství stejně oprávněných a vedle sebe koexistujících perspektiv (relativismus)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prosazuje princip otevřenosti umění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časové zařazení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lvl="1"/>
            <a:r>
              <a:rPr lang="cs-CZ" b="1" dirty="0" smtClean="0"/>
              <a:t>běžně se za počátek postmoderny považuje konec 70. let 20. století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/ prvky a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536504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r>
              <a:rPr lang="cs-CZ" dirty="0" smtClean="0"/>
              <a:t>odmítnutí principu rozumu (racionality) – to odmítala už i moderna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nová orientace na aspekty lidské afektivity a </a:t>
            </a:r>
            <a:r>
              <a:rPr lang="cs-CZ" dirty="0" smtClean="0"/>
              <a:t>emocionality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60851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nedrží se už dramatického textu jako hlavního prvku divadelní inscenace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tvůrci </a:t>
            </a:r>
            <a:r>
              <a:rPr lang="cs-CZ" dirty="0" err="1" smtClean="0"/>
              <a:t>postdramatického</a:t>
            </a:r>
            <a:r>
              <a:rPr lang="cs-CZ" dirty="0" smtClean="0"/>
              <a:t> divadla budují estetiku divadelního představení na situacích, které uvádějí dramatický text do speciálního vztahu k materiálnímu dění na jevišti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cílem je dosáhnout u diváka odpovídající vnímání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536504"/>
          </a:xfrm>
        </p:spPr>
        <p:txBody>
          <a:bodyPr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dramatický text už není inscenován, tvůrci se snaží docílit u diváků patřičný účinek prostřednictvím prostorových, vizuálních a zvukových znaků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postdramatické</a:t>
            </a:r>
            <a:r>
              <a:rPr lang="cs-CZ" dirty="0" smtClean="0"/>
              <a:t> divadlo nezná iluzívnost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 centru pozornosti je inscenace jako komunikační proces mezi hercem a publikem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samovytváření</a:t>
            </a:r>
            <a:r>
              <a:rPr lang="cs-CZ" dirty="0" smtClean="0"/>
              <a:t> a </a:t>
            </a:r>
            <a:r>
              <a:rPr lang="cs-CZ" dirty="0" err="1" smtClean="0"/>
              <a:t>samoudržování</a:t>
            </a:r>
            <a:r>
              <a:rPr lang="cs-CZ" dirty="0" smtClean="0"/>
              <a:t> systému (divadelní komunikace)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pojem „</a:t>
            </a:r>
            <a:r>
              <a:rPr lang="cs-CZ" dirty="0" err="1" smtClean="0"/>
              <a:t>postdramatické</a:t>
            </a:r>
            <a:r>
              <a:rPr lang="cs-CZ" dirty="0" smtClean="0"/>
              <a:t> divadlo“ nelze jednoznačně definovat – </a:t>
            </a:r>
            <a:r>
              <a:rPr lang="cs-CZ" dirty="0" err="1" smtClean="0"/>
              <a:t>mnohovrstevnatost</a:t>
            </a:r>
            <a:r>
              <a:rPr lang="cs-CZ" dirty="0" smtClean="0"/>
              <a:t> významů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</a:t>
            </a:r>
            <a:r>
              <a:rPr lang="cs-CZ" dirty="0" err="1" smtClean="0"/>
              <a:t>postdramatický</a:t>
            </a:r>
            <a:r>
              <a:rPr lang="cs-CZ" dirty="0" smtClean="0"/>
              <a:t> text“</a:t>
            </a:r>
          </a:p>
          <a:p>
            <a:pPr lvl="1"/>
            <a:r>
              <a:rPr lang="cs-CZ" dirty="0" smtClean="0"/>
              <a:t>nevykazuje základní strukturu dramatických textů</a:t>
            </a:r>
          </a:p>
          <a:p>
            <a:pPr lvl="1"/>
            <a:r>
              <a:rPr lang="cs-CZ" dirty="0" smtClean="0"/>
              <a:t>chybí postavy</a:t>
            </a:r>
          </a:p>
          <a:p>
            <a:pPr lvl="1"/>
            <a:r>
              <a:rPr lang="cs-CZ" dirty="0" smtClean="0"/>
              <a:t>zápletka</a:t>
            </a:r>
          </a:p>
          <a:p>
            <a:pPr lvl="1"/>
            <a:r>
              <a:rPr lang="cs-CZ" dirty="0" smtClean="0"/>
              <a:t>konflikty</a:t>
            </a:r>
          </a:p>
          <a:p>
            <a:pPr lvl="1"/>
            <a:r>
              <a:rPr lang="cs-CZ" dirty="0" smtClean="0"/>
              <a:t>atd.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MODERNA / </a:t>
            </a:r>
            <a:r>
              <a:rPr lang="cs-CZ" b="0" dirty="0" smtClean="0"/>
              <a:t>termín, užití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82453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sz="4400" dirty="0" smtClean="0"/>
              <a:t>termín „moderna“ se používá v různých oblastech – historie, politika, umění…</a:t>
            </a:r>
          </a:p>
          <a:p>
            <a:pPr>
              <a:spcAft>
                <a:spcPts val="600"/>
              </a:spcAft>
            </a:pPr>
            <a:r>
              <a:rPr lang="cs-CZ" sz="4400" dirty="0" smtClean="0"/>
              <a:t>moderna = převrat </a:t>
            </a:r>
            <a:r>
              <a:rPr lang="cs-CZ" sz="4400" dirty="0"/>
              <a:t>ve všech oblastech života</a:t>
            </a:r>
          </a:p>
          <a:p>
            <a:pPr>
              <a:spcAft>
                <a:spcPts val="600"/>
              </a:spcAft>
            </a:pPr>
            <a:r>
              <a:rPr lang="cs-CZ" sz="4400" dirty="0" smtClean="0"/>
              <a:t>časové zařazení – různé možnosti a varianty: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duchovního života: </a:t>
            </a:r>
            <a:r>
              <a:rPr lang="cs-CZ" sz="3800" dirty="0" smtClean="0"/>
              <a:t>s nástupem renesance (od 15.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ekonomickou: </a:t>
            </a:r>
            <a:r>
              <a:rPr lang="cs-CZ" sz="3800" dirty="0" smtClean="0"/>
              <a:t> s počátkem industrializace (polovina 18.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politiky:</a:t>
            </a:r>
            <a:r>
              <a:rPr lang="cs-CZ" sz="3800" dirty="0" smtClean="0"/>
              <a:t> Francouzská buržoazní revoluce (konec 18. stol.)</a:t>
            </a:r>
            <a:endParaRPr lang="cs-CZ" sz="3800" i="1" dirty="0" smtClean="0"/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literatury, výtvarného umění, divadla atd.: </a:t>
            </a:r>
            <a:r>
              <a:rPr lang="cs-CZ" sz="3800" dirty="0"/>
              <a:t>od konce 19. stol. (po r. </a:t>
            </a:r>
            <a:r>
              <a:rPr lang="cs-CZ" sz="3800" dirty="0" smtClean="0"/>
              <a:t>1890, trvá zhruba do 70. let 20.století)</a:t>
            </a:r>
            <a:endParaRPr lang="cs-CZ" sz="38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rgbClr val="C00000"/>
                </a:solidFill>
              </a:rPr>
              <a:t>Václav Cejpek / 5. 5. 2016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0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POSTDRAMATICKÉ DIVADLO /</a:t>
            </a:r>
            <a:r>
              <a:rPr lang="cs-CZ" dirty="0" smtClean="0"/>
              <a:t> </a:t>
            </a:r>
            <a:r>
              <a:rPr lang="cs-CZ" b="0" dirty="0" smtClean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Robert Wilson </a:t>
            </a:r>
            <a:r>
              <a:rPr lang="cs-CZ" sz="2400" i="1" dirty="0"/>
              <a:t>režisér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Sarah Kane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Martin </a:t>
            </a:r>
            <a:r>
              <a:rPr lang="cs-CZ" dirty="0" err="1" smtClean="0"/>
              <a:t>Crimp</a:t>
            </a:r>
            <a:r>
              <a:rPr lang="cs-CZ" dirty="0" smtClean="0"/>
              <a:t> </a:t>
            </a:r>
            <a:r>
              <a:rPr lang="cs-CZ" sz="2400" i="1" dirty="0"/>
              <a:t>autor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Elfriede</a:t>
            </a:r>
            <a:r>
              <a:rPr lang="cs-CZ" dirty="0" smtClean="0"/>
              <a:t> </a:t>
            </a:r>
            <a:r>
              <a:rPr lang="cs-CZ" dirty="0" err="1" smtClean="0"/>
              <a:t>Jelinek</a:t>
            </a:r>
            <a:r>
              <a:rPr lang="cs-CZ" dirty="0" smtClean="0"/>
              <a:t>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Heiner</a:t>
            </a:r>
            <a:r>
              <a:rPr lang="cs-CZ" dirty="0" smtClean="0"/>
              <a:t> Müller </a:t>
            </a:r>
            <a:r>
              <a:rPr lang="cs-CZ" sz="2400" i="1" dirty="0" smtClean="0"/>
              <a:t>autor, režisér</a:t>
            </a: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 lvl="8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DIVADLO</a:t>
            </a:r>
            <a:r>
              <a:rPr lang="cs-CZ" dirty="0"/>
              <a:t> </a:t>
            </a:r>
            <a:r>
              <a:rPr lang="cs-CZ" b="0" dirty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spcAft>
                <a:spcPts val="600"/>
              </a:spcAft>
            </a:pPr>
            <a:r>
              <a:rPr lang="cs-CZ" dirty="0" smtClean="0"/>
              <a:t>Frank </a:t>
            </a:r>
            <a:r>
              <a:rPr lang="cs-CZ" dirty="0" err="1" smtClean="0"/>
              <a:t>Castorf</a:t>
            </a:r>
            <a:r>
              <a:rPr lang="cs-CZ" dirty="0" smtClean="0"/>
              <a:t> </a:t>
            </a:r>
            <a:r>
              <a:rPr lang="cs-CZ" sz="2400" i="1" dirty="0" smtClean="0"/>
              <a:t>režisér, </a:t>
            </a:r>
            <a:r>
              <a:rPr lang="cs-CZ" sz="2400" i="1" dirty="0" err="1" smtClean="0"/>
              <a:t>Volksbühne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Berlin</a:t>
            </a:r>
            <a:r>
              <a:rPr lang="cs-CZ" sz="2400" i="1" dirty="0" smtClean="0"/>
              <a:t> </a:t>
            </a:r>
            <a:endParaRPr lang="cs-CZ" sz="2400" i="1" dirty="0"/>
          </a:p>
          <a:p>
            <a:r>
              <a:rPr lang="cs-CZ" dirty="0" smtClean="0"/>
              <a:t>Sebastian Hartmann </a:t>
            </a:r>
            <a:r>
              <a:rPr lang="cs-CZ" sz="2000" i="1" dirty="0"/>
              <a:t>režisér</a:t>
            </a:r>
            <a:r>
              <a:rPr lang="cs-CZ" sz="2000" dirty="0" smtClean="0"/>
              <a:t>, </a:t>
            </a:r>
            <a:r>
              <a:rPr lang="cs-CZ" sz="2000" i="1" dirty="0" err="1"/>
              <a:t>Burgtheater</a:t>
            </a:r>
            <a:r>
              <a:rPr lang="cs-CZ" sz="2000" dirty="0" smtClean="0"/>
              <a:t> </a:t>
            </a:r>
            <a:r>
              <a:rPr lang="cs-CZ" sz="2400" i="1" dirty="0" err="1"/>
              <a:t>Wien</a:t>
            </a:r>
            <a:endParaRPr lang="cs-CZ" sz="24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 smtClean="0"/>
              <a:t>Christoph</a:t>
            </a:r>
            <a:r>
              <a:rPr lang="cs-CZ" dirty="0" smtClean="0"/>
              <a:t> </a:t>
            </a:r>
            <a:r>
              <a:rPr lang="cs-CZ" dirty="0" err="1" smtClean="0"/>
              <a:t>Marthaler</a:t>
            </a:r>
            <a:r>
              <a:rPr lang="cs-CZ" dirty="0" smtClean="0"/>
              <a:t> </a:t>
            </a:r>
            <a:r>
              <a:rPr lang="cs-CZ" sz="2400" i="1" dirty="0"/>
              <a:t>režisér</a:t>
            </a:r>
          </a:p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She</a:t>
            </a:r>
            <a:r>
              <a:rPr lang="cs-CZ" dirty="0" smtClean="0"/>
              <a:t> Pop </a:t>
            </a:r>
            <a:r>
              <a:rPr lang="cs-CZ" sz="2400" i="1" dirty="0" smtClean="0"/>
              <a:t>skupina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Rimini</a:t>
            </a:r>
            <a:r>
              <a:rPr lang="cs-CZ" dirty="0" smtClean="0"/>
              <a:t> </a:t>
            </a:r>
            <a:r>
              <a:rPr lang="cs-CZ" dirty="0" err="1" smtClean="0"/>
              <a:t>Protokoll</a:t>
            </a:r>
            <a:r>
              <a:rPr lang="cs-CZ" dirty="0" smtClean="0"/>
              <a:t> </a:t>
            </a:r>
            <a:r>
              <a:rPr lang="cs-CZ" sz="2400" i="1" dirty="0"/>
              <a:t>skupina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MODERNA /</a:t>
            </a:r>
            <a:r>
              <a:rPr lang="cs-CZ" b="0" dirty="0" smtClean="0"/>
              <a:t>původ slova,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 anchor="b">
            <a:normAutofit/>
          </a:bodyPr>
          <a:lstStyle/>
          <a:p>
            <a:r>
              <a:rPr lang="cs-CZ" dirty="0" smtClean="0"/>
              <a:t>původ slova</a:t>
            </a:r>
          </a:p>
          <a:p>
            <a:pPr lvl="1"/>
            <a:r>
              <a:rPr lang="cs-CZ" dirty="0" err="1" smtClean="0"/>
              <a:t>modernus</a:t>
            </a:r>
            <a:r>
              <a:rPr lang="cs-CZ" dirty="0" smtClean="0"/>
              <a:t> (lat.) = nový, novodobý, současný</a:t>
            </a:r>
            <a:br>
              <a:rPr lang="cs-CZ" dirty="0" smtClean="0"/>
            </a:br>
            <a:endParaRPr lang="cs-CZ" dirty="0" smtClean="0"/>
          </a:p>
          <a:p>
            <a:pPr lvl="1"/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MODERNA V LITEARTUŘE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konec 19. a začátek 20. stol.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vliv kvantové teorie (Max Planck), učení o výkladu snů (Sigmund Freud), teorie relativity (Albert Einstein) aj.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zásadně se mění obraz (vnímání) světa</a:t>
            </a:r>
          </a:p>
          <a:p>
            <a:pPr lvl="1">
              <a:spcAft>
                <a:spcPts val="600"/>
              </a:spcAft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MODERNA V LITERATUŘE / Směry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464496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naturalismus</a:t>
            </a:r>
          </a:p>
          <a:p>
            <a:r>
              <a:rPr lang="cs-CZ" b="1" dirty="0" smtClean="0"/>
              <a:t>expresionismus</a:t>
            </a:r>
          </a:p>
          <a:p>
            <a:r>
              <a:rPr lang="cs-CZ" b="1" dirty="0" smtClean="0"/>
              <a:t>Vídeňská moderna</a:t>
            </a:r>
          </a:p>
          <a:p>
            <a:r>
              <a:rPr lang="cs-CZ" b="1" dirty="0" smtClean="0"/>
              <a:t>dekadence</a:t>
            </a:r>
          </a:p>
          <a:p>
            <a:endParaRPr lang="cs-CZ" dirty="0"/>
          </a:p>
          <a:p>
            <a:r>
              <a:rPr lang="cs-CZ" i="1" dirty="0" smtClean="0"/>
              <a:t>„Modernost je to, co pomíjí, mizí, co je nahodilé, je to polovina umění, jehož druhou polovinou je to, co je věčné a neměnné.“ </a:t>
            </a:r>
            <a:r>
              <a:rPr lang="cs-CZ" dirty="0" smtClean="0"/>
              <a:t>(Charles Baudelaire)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VE VÝTVARNÉM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968552"/>
          </a:xfrm>
        </p:spPr>
        <p:txBody>
          <a:bodyPr anchor="b">
            <a:normAutofit fontScale="70000" lnSpcReduction="20000"/>
          </a:bodyPr>
          <a:lstStyle/>
          <a:p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sz="3400" b="1" dirty="0"/>
              <a:t>f</a:t>
            </a:r>
            <a:r>
              <a:rPr lang="cs-CZ" sz="3400" b="1" dirty="0" smtClean="0"/>
              <a:t>auvismus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dadaismus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kubismus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futurismus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expresionismus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klasická moderna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cca od r. 1914 do poloviny 20. stol.</a:t>
            </a:r>
          </a:p>
          <a:p>
            <a:pPr lvl="1">
              <a:spcAft>
                <a:spcPts val="600"/>
              </a:spcAft>
            </a:pP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atisse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Pablo </a:t>
            </a:r>
            <a:r>
              <a:rPr lang="cs-CZ" dirty="0"/>
              <a:t>P</a:t>
            </a:r>
            <a:r>
              <a:rPr lang="cs-CZ" dirty="0" smtClean="0"/>
              <a:t>icasso</a:t>
            </a:r>
          </a:p>
          <a:p>
            <a:pPr lvl="1">
              <a:spcAft>
                <a:spcPts val="600"/>
              </a:spcAft>
            </a:pPr>
            <a:r>
              <a:rPr lang="cs-CZ" dirty="0" err="1" smtClean="0"/>
              <a:t>Marc</a:t>
            </a:r>
            <a:r>
              <a:rPr lang="cs-CZ" dirty="0" smtClean="0"/>
              <a:t> </a:t>
            </a:r>
            <a:r>
              <a:rPr lang="cs-CZ" dirty="0" err="1" smtClean="0"/>
              <a:t>Chagall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Vasilij </a:t>
            </a:r>
            <a:r>
              <a:rPr lang="cs-CZ" dirty="0" err="1" smtClean="0"/>
              <a:t>Kandinskij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41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MODERNA – FAUVISMUS </a:t>
            </a:r>
            <a:br>
              <a:rPr lang="cs-CZ" dirty="0" smtClean="0"/>
            </a:br>
            <a:r>
              <a:rPr lang="cs-CZ" sz="2800" b="0" dirty="0" smtClean="0"/>
              <a:t>Rousseau: Hladový </a:t>
            </a:r>
            <a:r>
              <a:rPr lang="cs-CZ" sz="2800" b="0" dirty="0"/>
              <a:t>lev // Kirchner: </a:t>
            </a:r>
            <a:r>
              <a:rPr lang="cs-CZ" sz="2800" b="0" dirty="0" err="1" smtClean="0"/>
              <a:t>Marzella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986" y="1412776"/>
            <a:ext cx="8183880" cy="34027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678247" cy="3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4" y="2780928"/>
            <a:ext cx="5535666" cy="367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MODERNA </a:t>
            </a:r>
            <a:r>
              <a:rPr lang="cs-CZ" sz="4000" b="1" dirty="0"/>
              <a:t>–</a:t>
            </a:r>
            <a:r>
              <a:rPr lang="cs-CZ" sz="4000" b="1" dirty="0" smtClean="0"/>
              <a:t> DADA </a:t>
            </a:r>
            <a:br>
              <a:rPr lang="cs-CZ" sz="4000" b="1" dirty="0" smtClean="0"/>
            </a:br>
            <a:r>
              <a:rPr lang="cs-CZ" sz="4000" dirty="0" smtClean="0"/>
              <a:t>Marcel </a:t>
            </a:r>
            <a:r>
              <a:rPr lang="cs-CZ" sz="4000" dirty="0" err="1" smtClean="0"/>
              <a:t>Duchamp</a:t>
            </a:r>
            <a:r>
              <a:rPr lang="cs-CZ" sz="4000" dirty="0" smtClean="0"/>
              <a:t>: Fontána (1917)</a:t>
            </a:r>
            <a:endParaRPr lang="cs-CZ" sz="3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Ready</a:t>
            </a:r>
            <a:r>
              <a:rPr lang="cs-CZ" dirty="0" smtClean="0"/>
              <a:t> made – všední konkrétní předmět z běžného života traktovaný umělcem jako umělecké dílo 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0399"/>
            <a:ext cx="3240360" cy="34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</a:t>
            </a:r>
            <a:br>
              <a:rPr lang="cs-CZ" dirty="0" smtClean="0"/>
            </a:br>
            <a:r>
              <a:rPr lang="cs-CZ" sz="2400" b="1" dirty="0" smtClean="0"/>
              <a:t>ARCHITEKTURA - funkcionalismus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r>
              <a:rPr lang="cs-CZ" dirty="0" smtClean="0"/>
              <a:t> (architekt)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Ludwig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r>
              <a:rPr lang="cs-CZ" dirty="0" smtClean="0"/>
              <a:t> (architekt)</a:t>
            </a:r>
            <a:br>
              <a:rPr lang="cs-CZ" dirty="0" smtClean="0"/>
            </a:br>
            <a:r>
              <a:rPr lang="cs-CZ" dirty="0" smtClean="0"/>
              <a:t>	vila </a:t>
            </a:r>
            <a:r>
              <a:rPr lang="cs-CZ" dirty="0" err="1" smtClean="0"/>
              <a:t>Tugendhat</a:t>
            </a:r>
            <a:r>
              <a:rPr lang="cs-CZ" dirty="0" smtClean="0"/>
              <a:t> v Brně</a:t>
            </a:r>
          </a:p>
          <a:p>
            <a:pPr lvl="1">
              <a:spcAft>
                <a:spcPts val="600"/>
              </a:spcAft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9</a:t>
            </a:fld>
            <a:endParaRPr lang="cs-CZ"/>
          </a:p>
        </p:txBody>
      </p:sp>
      <p:pic>
        <p:nvPicPr>
          <p:cNvPr id="1026" name="Picture 2" descr="Vila Tugend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33192" cy="2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764</Words>
  <Application>Microsoft Office PowerPoint</Application>
  <PresentationFormat>Předvádění na obrazovce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DIVADLO POSTMODERNÍ  A POSTDRAMATICKÉ</vt:lpstr>
      <vt:lpstr>MODERNA / termín, užití</vt:lpstr>
      <vt:lpstr>MODERNA /původ slova, význam</vt:lpstr>
      <vt:lpstr>MODERNA V LITEARTUŘE</vt:lpstr>
      <vt:lpstr>MODERNA V LITERATUŘE / Směry</vt:lpstr>
      <vt:lpstr>MODERNA VE VÝTVARNÉM UMĚNÍ</vt:lpstr>
      <vt:lpstr>MODERNA – FAUVISMUS  Rousseau: Hladový lev // Kirchner: Marzella</vt:lpstr>
      <vt:lpstr>MODERNA – DADA  Marcel Duchamp: Fontána (1917)</vt:lpstr>
      <vt:lpstr>MODERNA  ARCHITEKTURA - funkcionalismus</vt:lpstr>
      <vt:lpstr>MODERNA / Funkcionalismus</vt:lpstr>
      <vt:lpstr>LE CORBUSIER Berlín / Ronchamp</vt:lpstr>
      <vt:lpstr>POSTMODERNA /  původ a význam slova</vt:lpstr>
      <vt:lpstr>POSTMODERNA</vt:lpstr>
      <vt:lpstr>POSTMODERNA</vt:lpstr>
      <vt:lpstr>POSTMODERNA</vt:lpstr>
      <vt:lpstr>POSTMODERNA / prvky a znaky</vt:lpstr>
      <vt:lpstr>POSTDRAMATICKÉ DIVADLO</vt:lpstr>
      <vt:lpstr>POSTDRAMATICKÉ DIVADLO</vt:lpstr>
      <vt:lpstr>POSTDRAMATICKÉ DIVADLO</vt:lpstr>
      <vt:lpstr>POSTDRAMATICKÉ DIVADLO / představitelé</vt:lpstr>
      <vt:lpstr>POSTDRAMATICKÉ DIVADLO představitelé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DIVADLO MODERNÍ, POSTMODERNÍ A POSTDRAMATICKÉ</dc:title>
  <dc:creator>Václav</dc:creator>
  <cp:lastModifiedBy>Václav</cp:lastModifiedBy>
  <cp:revision>73</cp:revision>
  <cp:lastPrinted>2014-06-18T09:50:13Z</cp:lastPrinted>
  <dcterms:created xsi:type="dcterms:W3CDTF">2012-05-21T15:14:04Z</dcterms:created>
  <dcterms:modified xsi:type="dcterms:W3CDTF">2016-05-21T15:46:18Z</dcterms:modified>
</cp:coreProperties>
</file>