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65" r:id="rId5"/>
    <p:sldId id="266" r:id="rId6"/>
    <p:sldId id="258" r:id="rId7"/>
    <p:sldId id="264" r:id="rId8"/>
    <p:sldId id="268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9" r:id="rId24"/>
    <p:sldId id="290" r:id="rId25"/>
    <p:sldId id="294" r:id="rId26"/>
    <p:sldId id="295" r:id="rId27"/>
    <p:sldId id="298" r:id="rId28"/>
    <p:sldId id="301" r:id="rId29"/>
    <p:sldId id="302" r:id="rId30"/>
    <p:sldId id="303" r:id="rId31"/>
    <p:sldId id="291" r:id="rId32"/>
    <p:sldId id="292" r:id="rId33"/>
    <p:sldId id="293" r:id="rId34"/>
    <p:sldId id="300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7FFF-BCFB-44AB-940E-62FEE72E29AB}" type="datetimeFigureOut">
              <a:rPr lang="cs-CZ" smtClean="0"/>
              <a:t>21.5.2016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F40BB4-5B0E-471D-86C8-F49CE354C89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7FFF-BCFB-44AB-940E-62FEE72E29AB}" type="datetimeFigureOut">
              <a:rPr lang="cs-CZ" smtClean="0"/>
              <a:t>21.5.2016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0BB4-5B0E-471D-86C8-F49CE354C89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7FFF-BCFB-44AB-940E-62FEE72E29AB}" type="datetimeFigureOut">
              <a:rPr lang="cs-CZ" smtClean="0"/>
              <a:t>21.5.2016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0BB4-5B0E-471D-86C8-F49CE354C89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7FFF-BCFB-44AB-940E-62FEE72E29AB}" type="datetimeFigureOut">
              <a:rPr lang="cs-CZ" smtClean="0"/>
              <a:t>21.5.2016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0BB4-5B0E-471D-86C8-F49CE354C89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7FFF-BCFB-44AB-940E-62FEE72E29AB}" type="datetimeFigureOut">
              <a:rPr lang="cs-CZ" smtClean="0"/>
              <a:t>21.5.2016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0BB4-5B0E-471D-86C8-F49CE354C89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7FFF-BCFB-44AB-940E-62FEE72E29AB}" type="datetimeFigureOut">
              <a:rPr lang="cs-CZ" smtClean="0"/>
              <a:t>21.5.2016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0BB4-5B0E-471D-86C8-F49CE354C89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7FFF-BCFB-44AB-940E-62FEE72E29AB}" type="datetimeFigureOut">
              <a:rPr lang="cs-CZ" smtClean="0"/>
              <a:t>21.5.2016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0BB4-5B0E-471D-86C8-F49CE354C89F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7FFF-BCFB-44AB-940E-62FEE72E29AB}" type="datetimeFigureOut">
              <a:rPr lang="cs-CZ" smtClean="0"/>
              <a:t>21.5.2016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0BB4-5B0E-471D-86C8-F49CE354C89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7FFF-BCFB-44AB-940E-62FEE72E29AB}" type="datetimeFigureOut">
              <a:rPr lang="cs-CZ" smtClean="0"/>
              <a:t>21.5.2016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0BB4-5B0E-471D-86C8-F49CE354C89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7FFF-BCFB-44AB-940E-62FEE72E29AB}" type="datetimeFigureOut">
              <a:rPr lang="cs-CZ" smtClean="0"/>
              <a:t>21.5.2016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0BB4-5B0E-471D-86C8-F49CE354C89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7FFF-BCFB-44AB-940E-62FEE72E29AB}" type="datetimeFigureOut">
              <a:rPr lang="cs-CZ" smtClean="0"/>
              <a:t>21.5.2016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0BB4-5B0E-471D-86C8-F49CE354C89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9E97FFF-BCFB-44AB-940E-62FEE72E29AB}" type="datetimeFigureOut">
              <a:rPr lang="cs-CZ" smtClean="0"/>
              <a:t>21.5.2016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1F40BB4-5B0E-471D-86C8-F49CE354C89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jameswaites.ilatech.org/wp-content/uploads/2009/08/meister-und-margarita-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http://jameswaites.ilatech.org/wp-content/uploads/2009/08/meister-und-margarita-3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iki/Datei:Bundesarchiv_Bild_146-2002-003-33A,_Berlin,_Volksb%C3%BChne.jp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de.wikipedia.org/wiki/Datei:Volksb%C3%BChne_am_Rosa-Luxemburg-Platz.jpg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FRANK CASTORF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PORTRÉT REŽISÉRA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4681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539479"/>
          </a:xfrm>
        </p:spPr>
        <p:txBody>
          <a:bodyPr/>
          <a:lstStyle/>
          <a:p>
            <a:r>
              <a:rPr lang="cs-CZ" b="1" dirty="0" smtClean="0"/>
              <a:t>BERT  NEUMANN	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SCÉNOGRAF A VÝTVARNÍK </a:t>
            </a:r>
            <a:br>
              <a:rPr lang="cs-CZ" b="1" dirty="0" smtClean="0"/>
            </a:br>
            <a:r>
              <a:rPr lang="cs-CZ" b="1" dirty="0" smtClean="0"/>
              <a:t>FRANKA CASTORFA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92590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 smtClean="0">
                <a:solidFill>
                  <a:srgbClr val="2F5897"/>
                </a:solidFill>
              </a:rPr>
              <a:t>Frank Castorf</a:t>
            </a:r>
            <a:br>
              <a:rPr lang="cs-CZ" sz="1800" b="1" dirty="0" smtClean="0">
                <a:solidFill>
                  <a:srgbClr val="2F5897"/>
                </a:solidFill>
              </a:rPr>
            </a:br>
            <a:r>
              <a:rPr lang="cs-CZ" sz="2800" b="1" dirty="0" smtClean="0">
                <a:solidFill>
                  <a:srgbClr val="2F5897"/>
                </a:solidFill>
              </a:rPr>
              <a:t>Bert </a:t>
            </a:r>
            <a:r>
              <a:rPr lang="cs-CZ" sz="2800" b="1" dirty="0">
                <a:solidFill>
                  <a:srgbClr val="2F5897"/>
                </a:solidFill>
              </a:rPr>
              <a:t>Neumann</a:t>
            </a:r>
            <a:endParaRPr lang="cs-CZ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99220"/>
            <a:ext cx="299732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ert Neuman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80928"/>
            <a:ext cx="228600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587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Castorf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 smtClean="0">
                <a:solidFill>
                  <a:srgbClr val="2F5897"/>
                </a:solidFill>
              </a:rPr>
              <a:t>Bert </a:t>
            </a:r>
            <a:r>
              <a:rPr lang="cs-CZ" sz="2800" b="1" dirty="0">
                <a:solidFill>
                  <a:srgbClr val="2F5897"/>
                </a:solidFill>
              </a:rPr>
              <a:t>Neumann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Agentura LSD – Bert Neumann a jeho žena </a:t>
            </a:r>
            <a:r>
              <a:rPr lang="cs-CZ" b="1" dirty="0" err="1" smtClean="0"/>
              <a:t>Lenore</a:t>
            </a:r>
            <a:r>
              <a:rPr lang="cs-CZ" b="1" dirty="0" smtClean="0"/>
              <a:t> </a:t>
            </a:r>
            <a:r>
              <a:rPr lang="cs-CZ" b="1" dirty="0" err="1" smtClean="0"/>
              <a:t>Blievernicht</a:t>
            </a:r>
            <a:endParaRPr lang="cs-CZ" b="1" dirty="0" smtClean="0"/>
          </a:p>
          <a:p>
            <a:r>
              <a:rPr lang="cs-CZ" b="1" dirty="0" smtClean="0"/>
              <a:t>Vývoj nové značky-loga pro Volksbühne Berlin</a:t>
            </a:r>
            <a:endParaRPr lang="cs-CZ" b="1" dirty="0"/>
          </a:p>
        </p:txBody>
      </p:sp>
      <p:pic>
        <p:nvPicPr>
          <p:cNvPr id="1028" name="Picture 4" descr="Bildergebnis für volksbühne markenzeich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27856"/>
            <a:ext cx="4456258" cy="296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dergebnis für volksbühne markenzeichen bert neuman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55246"/>
            <a:ext cx="2359149" cy="23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457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Castorf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 smtClean="0">
                <a:solidFill>
                  <a:srgbClr val="2F5897"/>
                </a:solidFill>
              </a:rPr>
              <a:t>Bert </a:t>
            </a:r>
            <a:r>
              <a:rPr lang="cs-CZ" sz="2800" b="1" dirty="0">
                <a:solidFill>
                  <a:srgbClr val="2F5897"/>
                </a:solidFill>
              </a:rPr>
              <a:t>Neumann</a:t>
            </a:r>
            <a:endParaRPr lang="cs-CZ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604867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8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Castorf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 smtClean="0">
                <a:solidFill>
                  <a:srgbClr val="2F5897"/>
                </a:solidFill>
              </a:rPr>
              <a:t>Bert </a:t>
            </a:r>
            <a:r>
              <a:rPr lang="cs-CZ" sz="2800" b="1" dirty="0">
                <a:solidFill>
                  <a:srgbClr val="2F5897"/>
                </a:solidFill>
              </a:rPr>
              <a:t>Neumann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BĚSI (1999 Volksbühne Berlin)</a:t>
            </a:r>
          </a:p>
          <a:p>
            <a:r>
              <a:rPr lang="cs-CZ" b="1" dirty="0" smtClean="0"/>
              <a:t>Neumann poprvé pro </a:t>
            </a:r>
            <a:r>
              <a:rPr lang="cs-CZ" b="1" dirty="0" err="1" smtClean="0"/>
              <a:t>Castorfa</a:t>
            </a:r>
            <a:r>
              <a:rPr lang="cs-CZ" b="1" dirty="0" smtClean="0"/>
              <a:t> navrhl „kontejner“ – domek s proporcemi cihly, do níž lze nahlédnout, kterou lze obejít a která je publiku ukazována ze všech stran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14</a:t>
            </a:fld>
            <a:endParaRPr lang="cs-CZ"/>
          </a:p>
        </p:txBody>
      </p:sp>
      <p:pic>
        <p:nvPicPr>
          <p:cNvPr id="6" name="Picture 2" descr="https://upload.wikimedia.org/wikipedia/commons/thumb/3/30/Container_Augsburg.jpg/220px-Container_Augsbu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19179"/>
            <a:ext cx="214803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 product.name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68" y="3641127"/>
            <a:ext cx="2684907" cy="200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 product.name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39259"/>
            <a:ext cx="270029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35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Castorf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 smtClean="0">
                <a:solidFill>
                  <a:srgbClr val="2F5897"/>
                </a:solidFill>
              </a:rPr>
              <a:t>Bert </a:t>
            </a:r>
            <a:r>
              <a:rPr lang="cs-CZ" sz="2800" b="1" dirty="0">
                <a:solidFill>
                  <a:srgbClr val="2F5897"/>
                </a:solidFill>
              </a:rPr>
              <a:t>Neumann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„Skrýš na otevřené scéně“</a:t>
            </a:r>
          </a:p>
          <a:p>
            <a:r>
              <a:rPr lang="cs-CZ" b="1" dirty="0" smtClean="0"/>
              <a:t>K pomyslné čtvrté scéně (na rampě), která odděluje jeviště a hlediště, přibydou skutečné čtyři stěny na jevišti</a:t>
            </a:r>
          </a:p>
          <a:p>
            <a:r>
              <a:rPr lang="cs-CZ" b="1" dirty="0" smtClean="0"/>
              <a:t>Aranžmá oslovuje divákův voyerismus </a:t>
            </a:r>
            <a:r>
              <a:rPr lang="cs-CZ" b="1" dirty="0" smtClean="0">
                <a:latin typeface="Century Schoolbook"/>
              </a:rPr>
              <a:t>→→→</a:t>
            </a:r>
            <a:endParaRPr lang="cs-CZ" b="1" dirty="0" smtClean="0"/>
          </a:p>
          <a:p>
            <a:endParaRPr lang="cs-CZ" b="1" dirty="0"/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15</a:t>
            </a:fld>
            <a:endParaRPr lang="cs-CZ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61048"/>
            <a:ext cx="3384376" cy="223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 product.name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53223"/>
            <a:ext cx="2232248" cy="166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36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Castorf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 smtClean="0">
                <a:solidFill>
                  <a:srgbClr val="2F5897"/>
                </a:solidFill>
              </a:rPr>
              <a:t>Bert Neumann / Uražení a ponížení</a:t>
            </a:r>
            <a:endParaRPr lang="cs-CZ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2733451" cy="404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people.brunel.ac.uk/dap/images_biblio/Castorf_Erniedrigt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3838575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61048"/>
            <a:ext cx="3592998" cy="2425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93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Castorf 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>
                <a:solidFill>
                  <a:srgbClr val="2F5897"/>
                </a:solidFill>
              </a:rPr>
              <a:t>Bert Neumann / </a:t>
            </a:r>
            <a:r>
              <a:rPr lang="cs-CZ" sz="2800" b="1" dirty="0" smtClean="0"/>
              <a:t>Uražení a ponížení</a:t>
            </a:r>
            <a:endParaRPr lang="cs-CZ" sz="28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3473684" cy="233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www.goethe.de/kue/the/pro/bbr/neumann/ern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501008"/>
            <a:ext cx="4176464" cy="280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goethe.de/kue/the/pro/bbr/neumann/ern/thb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1881931" cy="137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348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Castorf 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>
                <a:solidFill>
                  <a:srgbClr val="2F5897"/>
                </a:solidFill>
              </a:rPr>
              <a:t>Bert Neumann / </a:t>
            </a:r>
            <a:r>
              <a:rPr lang="cs-CZ" sz="2800" b="1" dirty="0" smtClean="0"/>
              <a:t>Uražení a ponížení</a:t>
            </a:r>
            <a:endParaRPr lang="cs-CZ" sz="2800" b="1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80928"/>
            <a:ext cx="394710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55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Castorf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 smtClean="0">
                <a:solidFill>
                  <a:srgbClr val="2F5897"/>
                </a:solidFill>
              </a:rPr>
              <a:t>Bert </a:t>
            </a:r>
            <a:r>
              <a:rPr lang="cs-CZ" sz="2800" b="1" dirty="0">
                <a:solidFill>
                  <a:srgbClr val="2F5897"/>
                </a:solidFill>
              </a:rPr>
              <a:t>Neumann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 smtClean="0"/>
          </a:p>
          <a:p>
            <a:r>
              <a:rPr lang="cs-CZ" b="1" dirty="0" smtClean="0"/>
              <a:t>Pojem „kontejner“ v psychoterapii </a:t>
            </a:r>
          </a:p>
          <a:p>
            <a:pPr lvl="1"/>
            <a:r>
              <a:rPr lang="cs-CZ" sz="2000" b="1" dirty="0" smtClean="0"/>
              <a:t>Rodiče nás mají využívat jako svého druhu „kontejner“ pro svoje vlastní obavy, touhy a dramaticky rozpolcené pocity – až se sami naučíme s nimi zacházet</a:t>
            </a:r>
          </a:p>
          <a:p>
            <a:pPr lvl="1"/>
            <a:r>
              <a:rPr lang="cs-CZ" sz="2000" b="1" dirty="0" smtClean="0"/>
              <a:t>Pokud ztroskotají, musíme se učit stavět vlastní kontejnery – prostory, kde se naučíme dramatizovat náš vlastní vnitřní život</a:t>
            </a:r>
          </a:p>
          <a:p>
            <a:r>
              <a:rPr lang="cs-CZ" b="1" dirty="0" smtClean="0"/>
              <a:t>Neumannovy kontejnery představují jakousi duchovní krajinu</a:t>
            </a:r>
            <a:endParaRPr lang="cs-CZ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86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frank casto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475767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frank castor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92696"/>
            <a:ext cx="451831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63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>
                <a:solidFill>
                  <a:srgbClr val="2F5897"/>
                </a:solidFill>
              </a:rPr>
              <a:t>Frank Castorf </a:t>
            </a:r>
            <a:r>
              <a:rPr lang="cs-CZ" sz="1800" dirty="0" smtClean="0">
                <a:solidFill>
                  <a:srgbClr val="2F5897"/>
                </a:solidFill>
              </a:rPr>
              <a:t/>
            </a:r>
            <a:br>
              <a:rPr lang="cs-CZ" sz="1800" dirty="0" smtClean="0">
                <a:solidFill>
                  <a:srgbClr val="2F5897"/>
                </a:solidFill>
              </a:rPr>
            </a:br>
            <a:r>
              <a:rPr lang="cs-CZ" sz="2800" dirty="0" smtClean="0">
                <a:solidFill>
                  <a:srgbClr val="2F5897"/>
                </a:solidFill>
              </a:rPr>
              <a:t>Bert Neumann / </a:t>
            </a:r>
            <a:r>
              <a:rPr lang="cs-CZ" sz="2800" dirty="0" err="1" smtClean="0">
                <a:solidFill>
                  <a:srgbClr val="2F5897"/>
                </a:solidFill>
              </a:rPr>
              <a:t>Forever</a:t>
            </a:r>
            <a:r>
              <a:rPr lang="cs-CZ" sz="2800" dirty="0" smtClean="0">
                <a:solidFill>
                  <a:srgbClr val="2F5897"/>
                </a:solidFill>
              </a:rPr>
              <a:t>  </a:t>
            </a:r>
            <a:r>
              <a:rPr lang="cs-CZ" sz="2800" dirty="0" err="1" smtClean="0">
                <a:solidFill>
                  <a:srgbClr val="2F5897"/>
                </a:solidFill>
              </a:rPr>
              <a:t>Young</a:t>
            </a:r>
            <a:r>
              <a:rPr lang="cs-CZ" sz="2800" dirty="0" smtClean="0">
                <a:solidFill>
                  <a:srgbClr val="2F5897"/>
                </a:solidFill>
              </a:rPr>
              <a:t> </a:t>
            </a:r>
            <a:r>
              <a:rPr lang="cs-CZ" sz="2400" dirty="0" smtClean="0">
                <a:solidFill>
                  <a:srgbClr val="2F5897"/>
                </a:solidFill>
              </a:rPr>
              <a:t>(2003, </a:t>
            </a:r>
            <a:r>
              <a:rPr lang="cs-CZ" sz="2400" dirty="0" err="1" smtClean="0">
                <a:solidFill>
                  <a:srgbClr val="2F5897"/>
                </a:solidFill>
              </a:rPr>
              <a:t>Volksbühne</a:t>
            </a:r>
            <a:r>
              <a:rPr lang="cs-CZ" sz="2400" dirty="0" smtClean="0">
                <a:solidFill>
                  <a:srgbClr val="2F5897"/>
                </a:solidFill>
              </a:rPr>
              <a:t>)</a:t>
            </a:r>
            <a:endParaRPr lang="cs-CZ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85912"/>
            <a:ext cx="2664296" cy="194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www.goethe.de/kue/the/pro/bbr/neumann/for/thb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04" y="1916832"/>
            <a:ext cx="236186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goethe.de/kue/the/pro/bbr/neumann/for/thb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28292"/>
            <a:ext cx="2736304" cy="200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159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Castorf 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>
                <a:solidFill>
                  <a:srgbClr val="2F5897"/>
                </a:solidFill>
              </a:rPr>
              <a:t>Bert Neumann / </a:t>
            </a:r>
            <a:r>
              <a:rPr lang="cs-CZ" sz="2800" b="1" dirty="0" smtClean="0"/>
              <a:t>Mistr a Markétka </a:t>
            </a:r>
            <a:br>
              <a:rPr lang="cs-CZ" sz="2800" b="1" dirty="0" smtClean="0"/>
            </a:br>
            <a:r>
              <a:rPr lang="cs-CZ" sz="2400" b="1" dirty="0" smtClean="0"/>
              <a:t>(2002, </a:t>
            </a:r>
            <a:r>
              <a:rPr lang="cs-CZ" sz="2400" b="1" dirty="0" err="1" smtClean="0"/>
              <a:t>Volksbühne</a:t>
            </a:r>
            <a:r>
              <a:rPr lang="cs-CZ" sz="2400" b="1" dirty="0" smtClean="0"/>
              <a:t>)</a:t>
            </a:r>
            <a:endParaRPr lang="cs-CZ" sz="2400" b="1" dirty="0"/>
          </a:p>
        </p:txBody>
      </p:sp>
      <p:pic>
        <p:nvPicPr>
          <p:cNvPr id="5124" name="Picture 4" descr="http://www.goethe.de/kue/the/pro/bbr/neumann/mei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72816"/>
            <a:ext cx="4464496" cy="298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70214"/>
            <a:ext cx="3888432" cy="25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696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</a:t>
            </a:r>
            <a:r>
              <a:rPr lang="cs-CZ" sz="1800" b="1" dirty="0" err="1">
                <a:solidFill>
                  <a:srgbClr val="2F5897"/>
                </a:solidFill>
              </a:rPr>
              <a:t>Castorf</a:t>
            </a:r>
            <a:r>
              <a:rPr lang="cs-CZ" sz="1800" b="1" dirty="0">
                <a:solidFill>
                  <a:srgbClr val="2F5897"/>
                </a:solidFill>
              </a:rPr>
              <a:t> 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>
                <a:solidFill>
                  <a:srgbClr val="2F5897"/>
                </a:solidFill>
              </a:rPr>
              <a:t>Bert Neumann / Mistr a Markétka </a:t>
            </a:r>
            <a:br>
              <a:rPr lang="cs-CZ" sz="2800" b="1" dirty="0">
                <a:solidFill>
                  <a:srgbClr val="2F5897"/>
                </a:solidFill>
              </a:rPr>
            </a:br>
            <a:r>
              <a:rPr lang="cs-CZ" sz="2400" b="1" dirty="0">
                <a:solidFill>
                  <a:srgbClr val="2F5897"/>
                </a:solidFill>
              </a:rPr>
              <a:t>(2002, </a:t>
            </a:r>
            <a:r>
              <a:rPr lang="cs-CZ" sz="2400" b="1" dirty="0" err="1">
                <a:solidFill>
                  <a:srgbClr val="2F5897"/>
                </a:solidFill>
              </a:rPr>
              <a:t>Volksbühne</a:t>
            </a:r>
            <a:r>
              <a:rPr lang="cs-CZ" sz="2400" b="1" dirty="0">
                <a:solidFill>
                  <a:srgbClr val="2F5897"/>
                </a:solidFill>
              </a:rPr>
              <a:t>)</a:t>
            </a:r>
            <a:endParaRPr lang="cs-CZ" dirty="0"/>
          </a:p>
        </p:txBody>
      </p:sp>
      <p:pic>
        <p:nvPicPr>
          <p:cNvPr id="4100" name="Picture 4" descr="Meister und Margarit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363" y="3573016"/>
            <a:ext cx="4428097" cy="286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eister und Margarit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70" y="1776469"/>
            <a:ext cx="4018483" cy="259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528" y="1484784"/>
            <a:ext cx="8820472" cy="5112568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838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>
                <a:solidFill>
                  <a:srgbClr val="2F5897"/>
                </a:solidFill>
              </a:rPr>
              <a:t>Frank Castorf </a:t>
            </a:r>
            <a:br>
              <a:rPr lang="cs-CZ" sz="1800" dirty="0">
                <a:solidFill>
                  <a:srgbClr val="2F5897"/>
                </a:solidFill>
              </a:rPr>
            </a:br>
            <a:r>
              <a:rPr lang="cs-CZ" sz="2800" dirty="0">
                <a:solidFill>
                  <a:srgbClr val="2F5897"/>
                </a:solidFill>
              </a:rPr>
              <a:t>Bert Neumann / </a:t>
            </a:r>
            <a:r>
              <a:rPr lang="cs-CZ" sz="2800" dirty="0" smtClean="0"/>
              <a:t>Berlín, Alexandrovo náměstí</a:t>
            </a:r>
            <a:br>
              <a:rPr lang="cs-CZ" sz="2800" dirty="0" smtClean="0"/>
            </a:br>
            <a:r>
              <a:rPr lang="cs-CZ" sz="2400" dirty="0" smtClean="0"/>
              <a:t>2001 Curych, 2005 Berlín</a:t>
            </a:r>
            <a:endParaRPr lang="cs-CZ" sz="2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3520467" cy="233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://www.goethe.de/kue/the/pro/bbr/neumann/ber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3" y="3946225"/>
            <a:ext cx="3960440" cy="264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goethe.de/kue/the/pro/bbr/neumann/ber/thb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8840"/>
            <a:ext cx="177139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606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800" dirty="0">
                <a:solidFill>
                  <a:srgbClr val="2F5897"/>
                </a:solidFill>
              </a:rPr>
              <a:t>Frank Castorf </a:t>
            </a:r>
            <a:br>
              <a:rPr lang="cs-CZ" sz="2800" dirty="0">
                <a:solidFill>
                  <a:srgbClr val="2F5897"/>
                </a:solidFill>
              </a:rPr>
            </a:br>
            <a:r>
              <a:rPr lang="cs-CZ" sz="2800" dirty="0">
                <a:solidFill>
                  <a:srgbClr val="2F5897"/>
                </a:solidFill>
              </a:rPr>
              <a:t>Bert Neumann / </a:t>
            </a:r>
            <a:r>
              <a:rPr lang="cs-CZ" sz="2800" dirty="0" smtClean="0"/>
              <a:t>Dáma s kaméliemi</a:t>
            </a:r>
            <a:br>
              <a:rPr lang="cs-CZ" sz="2800" dirty="0" smtClean="0"/>
            </a:br>
            <a:r>
              <a:rPr lang="cs-CZ" sz="2400" dirty="0" smtClean="0"/>
              <a:t>2012 Paříž, </a:t>
            </a:r>
            <a:r>
              <a:rPr lang="cs-CZ" sz="2400" dirty="0" err="1" smtClean="0"/>
              <a:t>Odéon</a:t>
            </a:r>
            <a:endParaRPr lang="cs-CZ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261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Frank </a:t>
            </a:r>
            <a:r>
              <a:rPr lang="cs-CZ" sz="2800" dirty="0" err="1" smtClean="0"/>
              <a:t>Castorf</a:t>
            </a:r>
            <a:r>
              <a:rPr lang="cs-CZ" sz="2800" dirty="0" smtClean="0"/>
              <a:t> / Idiot / scéna Bert Neumann</a:t>
            </a:r>
            <a:endParaRPr lang="cs-CZ" sz="2800" dirty="0"/>
          </a:p>
        </p:txBody>
      </p:sp>
      <p:pic>
        <p:nvPicPr>
          <p:cNvPr id="1026" name="Picture 2" descr="C:\Documents and Settings\cejpek.JAMU\Dokumenty\Obrázky\Castorf_Idiot\Castorf_Neumann_Idiot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33" y="1772816"/>
            <a:ext cx="6119967" cy="367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1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solidFill>
                  <a:prstClr val="black"/>
                </a:solidFill>
              </a:rPr>
              <a:t>Frank </a:t>
            </a:r>
            <a:r>
              <a:rPr lang="cs-CZ" sz="2800" dirty="0" err="1">
                <a:solidFill>
                  <a:prstClr val="black"/>
                </a:solidFill>
              </a:rPr>
              <a:t>Castorf</a:t>
            </a:r>
            <a:r>
              <a:rPr lang="cs-CZ" sz="2800" dirty="0">
                <a:solidFill>
                  <a:prstClr val="black"/>
                </a:solidFill>
              </a:rPr>
              <a:t> / Idiot / scéna Bert Neumann</a:t>
            </a:r>
            <a:endParaRPr lang="cs-CZ" dirty="0"/>
          </a:p>
        </p:txBody>
      </p:sp>
      <p:pic>
        <p:nvPicPr>
          <p:cNvPr id="2050" name="Picture 2" descr="C:\Documents and Settings\cejpek.JAMU\Dokumenty\Obrázky\Castorf_Idiot\Castorf_Neumann_Idiot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88840"/>
            <a:ext cx="2581126" cy="411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59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solidFill>
                  <a:prstClr val="black"/>
                </a:solidFill>
              </a:rPr>
              <a:t>Frank </a:t>
            </a:r>
            <a:r>
              <a:rPr lang="cs-CZ" sz="2800" dirty="0" err="1">
                <a:solidFill>
                  <a:prstClr val="black"/>
                </a:solidFill>
              </a:rPr>
              <a:t>Castorf</a:t>
            </a:r>
            <a:r>
              <a:rPr lang="cs-CZ" sz="2800" dirty="0">
                <a:solidFill>
                  <a:prstClr val="black"/>
                </a:solidFill>
              </a:rPr>
              <a:t> / Idiot / scéna Bert Neumann</a:t>
            </a:r>
            <a:endParaRPr lang="cs-CZ" dirty="0"/>
          </a:p>
        </p:txBody>
      </p:sp>
      <p:pic>
        <p:nvPicPr>
          <p:cNvPr id="5122" name="Picture 2" descr="C:\Documents and Settings\cejpek.JAMU\Dokumenty\Obrázky\Castorf_Idiot\Castorf_Neumann_Idiot_5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84784"/>
            <a:ext cx="3062833" cy="518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11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solidFill>
                  <a:prstClr val="black"/>
                </a:solidFill>
              </a:rPr>
              <a:t>Frank </a:t>
            </a:r>
            <a:r>
              <a:rPr lang="cs-CZ" sz="2800" dirty="0" err="1">
                <a:solidFill>
                  <a:prstClr val="black"/>
                </a:solidFill>
              </a:rPr>
              <a:t>Castorf</a:t>
            </a:r>
            <a:r>
              <a:rPr lang="cs-CZ" sz="2800" dirty="0">
                <a:solidFill>
                  <a:prstClr val="black"/>
                </a:solidFill>
              </a:rPr>
              <a:t> / Idiot / scéna Bert Neumann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2310606"/>
            <a:ext cx="52006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556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solidFill>
                  <a:prstClr val="black"/>
                </a:solidFill>
              </a:rPr>
              <a:t>Frank </a:t>
            </a:r>
            <a:r>
              <a:rPr lang="cs-CZ" sz="2800" dirty="0" err="1">
                <a:solidFill>
                  <a:prstClr val="black"/>
                </a:solidFill>
              </a:rPr>
              <a:t>Castorf</a:t>
            </a:r>
            <a:r>
              <a:rPr lang="cs-CZ" sz="2800" dirty="0">
                <a:solidFill>
                  <a:prstClr val="black"/>
                </a:solidFill>
              </a:rPr>
              <a:t> / Idiot / scéna Bert Neumann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9156"/>
            <a:ext cx="53340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592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„Moje základní technika: rozbíjení.“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Frank </a:t>
            </a:r>
            <a:r>
              <a:rPr lang="cs-CZ" dirty="0" err="1" smtClean="0"/>
              <a:t>Castorf</a:t>
            </a:r>
            <a:r>
              <a:rPr lang="cs-CZ" dirty="0" smtClean="0"/>
              <a:t> v interview o svém působení na festivalu v Bayreuthu 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564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solidFill>
                  <a:prstClr val="black"/>
                </a:solidFill>
              </a:rPr>
              <a:t>Frank </a:t>
            </a:r>
            <a:r>
              <a:rPr lang="cs-CZ" sz="2800" dirty="0" err="1">
                <a:solidFill>
                  <a:prstClr val="black"/>
                </a:solidFill>
              </a:rPr>
              <a:t>Castorf</a:t>
            </a:r>
            <a:r>
              <a:rPr lang="cs-CZ" sz="2800" dirty="0">
                <a:solidFill>
                  <a:prstClr val="black"/>
                </a:solidFill>
              </a:rPr>
              <a:t> / Idiot / scéna Bert Neumann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16832"/>
            <a:ext cx="4694064" cy="312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1114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800" dirty="0">
                <a:solidFill>
                  <a:srgbClr val="2F5897"/>
                </a:solidFill>
              </a:rPr>
              <a:t>Frank Castorf </a:t>
            </a:r>
            <a:br>
              <a:rPr lang="cs-CZ" sz="2800" dirty="0">
                <a:solidFill>
                  <a:srgbClr val="2F5897"/>
                </a:solidFill>
              </a:rPr>
            </a:br>
            <a:r>
              <a:rPr lang="cs-CZ" sz="2800" dirty="0">
                <a:solidFill>
                  <a:srgbClr val="2F5897"/>
                </a:solidFill>
              </a:rPr>
              <a:t>Bert Neumann / </a:t>
            </a:r>
            <a:r>
              <a:rPr lang="cs-CZ" sz="2800" dirty="0" smtClean="0"/>
              <a:t>Bratři </a:t>
            </a:r>
            <a:r>
              <a:rPr lang="cs-CZ" sz="2800" dirty="0" err="1" smtClean="0"/>
              <a:t>Karamazovi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400" dirty="0" smtClean="0"/>
              <a:t>2015 Vídeň, Berlín </a:t>
            </a:r>
            <a:endParaRPr lang="cs-CZ" sz="24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31</a:t>
            </a:fld>
            <a:endParaRPr lang="cs-CZ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86769"/>
            <a:ext cx="53340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4250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800" dirty="0">
                <a:solidFill>
                  <a:srgbClr val="2F5897"/>
                </a:solidFill>
              </a:rPr>
              <a:t>Frank Castorf </a:t>
            </a:r>
            <a:br>
              <a:rPr lang="cs-CZ" sz="2800" dirty="0">
                <a:solidFill>
                  <a:srgbClr val="2F5897"/>
                </a:solidFill>
              </a:rPr>
            </a:br>
            <a:r>
              <a:rPr lang="cs-CZ" sz="2800" dirty="0">
                <a:solidFill>
                  <a:srgbClr val="2F5897"/>
                </a:solidFill>
              </a:rPr>
              <a:t>Bert Neumann / </a:t>
            </a:r>
            <a:r>
              <a:rPr lang="cs-CZ" sz="2800" dirty="0" smtClean="0"/>
              <a:t>Bratři </a:t>
            </a:r>
            <a:r>
              <a:rPr lang="cs-CZ" sz="2800" dirty="0" err="1" smtClean="0"/>
              <a:t>Karamazovi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400" dirty="0" smtClean="0"/>
              <a:t>2015 Vídeň, Berlín </a:t>
            </a:r>
            <a:endParaRPr lang="cs-CZ" sz="24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32</a:t>
            </a:fld>
            <a:endParaRPr lang="cs-CZ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86769"/>
            <a:ext cx="53340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0493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Castorf 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>
                <a:solidFill>
                  <a:srgbClr val="2F5897"/>
                </a:solidFill>
              </a:rPr>
              <a:t>Bert Neumann 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r>
              <a:rPr lang="cs-CZ" b="1" dirty="0" smtClean="0"/>
              <a:t>Často pracuje s překážkami – podstatné části jeviště zůstávají neviditelné – skryté dění je filmováno a publiku ukazováno na plátně či monitoru</a:t>
            </a:r>
          </a:p>
          <a:p>
            <a:pPr lvl="1"/>
            <a:r>
              <a:rPr lang="cs-CZ" sz="2000" b="1" dirty="0" smtClean="0"/>
              <a:t>Touha vnést do scénického dění tajemství</a:t>
            </a:r>
          </a:p>
          <a:p>
            <a:pPr lvl="1"/>
            <a:r>
              <a:rPr lang="cs-CZ" sz="2000" b="1" dirty="0" smtClean="0"/>
              <a:t>Možnost detailu – událost (dění, situaci…) lze ukázat na obličeji</a:t>
            </a:r>
          </a:p>
          <a:p>
            <a:pPr lvl="1"/>
            <a:r>
              <a:rPr lang="cs-CZ" sz="2000" b="1" dirty="0" smtClean="0"/>
              <a:t>Vliv – John </a:t>
            </a:r>
            <a:r>
              <a:rPr lang="cs-CZ" sz="2000" b="1" dirty="0" err="1" smtClean="0"/>
              <a:t>Cassavetes</a:t>
            </a:r>
            <a:r>
              <a:rPr lang="cs-CZ" sz="2000" b="1" dirty="0" smtClean="0"/>
              <a:t> (americký režisér, herec, autor; šedesátá až osmdesátá léta 20. století)</a:t>
            </a:r>
          </a:p>
          <a:p>
            <a:pPr lvl="1"/>
            <a:endParaRPr lang="cs-CZ" sz="20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222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7810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frank casto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7398"/>
            <a:ext cx="6923384" cy="518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25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„Chaos, potřebuji chaos!“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Frank </a:t>
            </a:r>
            <a:r>
              <a:rPr lang="cs-CZ" dirty="0" err="1" smtClean="0"/>
              <a:t>Castorf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588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sz="2800" dirty="0" smtClean="0"/>
              <a:t>FRANK CASTORF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Narozen 17. 6. 1951 ve východním Berlíně</a:t>
            </a:r>
          </a:p>
          <a:p>
            <a:r>
              <a:rPr lang="cs-CZ" b="1" dirty="0" smtClean="0"/>
              <a:t>1969 – 1970 vyučil se u východoněmeckých drah (</a:t>
            </a:r>
            <a:r>
              <a:rPr lang="cs-CZ" b="1" dirty="0" err="1" smtClean="0"/>
              <a:t>Deutsche</a:t>
            </a:r>
            <a:r>
              <a:rPr lang="cs-CZ" b="1" dirty="0" smtClean="0"/>
              <a:t> </a:t>
            </a:r>
            <a:r>
              <a:rPr lang="cs-CZ" b="1" dirty="0" err="1" smtClean="0"/>
              <a:t>Reichsbahn</a:t>
            </a:r>
            <a:r>
              <a:rPr lang="cs-CZ" b="1" dirty="0" smtClean="0"/>
              <a:t>)</a:t>
            </a:r>
          </a:p>
          <a:p>
            <a:r>
              <a:rPr lang="cs-CZ" b="1" dirty="0" smtClean="0"/>
              <a:t>Základní vojenská služba (</a:t>
            </a:r>
            <a:r>
              <a:rPr lang="cs-CZ" b="1" dirty="0" err="1" smtClean="0"/>
              <a:t>Nationale</a:t>
            </a:r>
            <a:r>
              <a:rPr lang="cs-CZ" b="1" dirty="0" smtClean="0"/>
              <a:t> </a:t>
            </a:r>
            <a:r>
              <a:rPr lang="cs-CZ" b="1" dirty="0" err="1" smtClean="0"/>
              <a:t>Volksarmee</a:t>
            </a:r>
            <a:r>
              <a:rPr lang="cs-CZ" b="1" dirty="0" smtClean="0"/>
              <a:t> – pohraniční jednotka)</a:t>
            </a:r>
          </a:p>
          <a:p>
            <a:r>
              <a:rPr lang="cs-CZ" b="1" dirty="0" smtClean="0"/>
              <a:t>1971 – 1976 </a:t>
            </a:r>
            <a:r>
              <a:rPr lang="cs-CZ" b="1" dirty="0"/>
              <a:t> studium divadelní </a:t>
            </a:r>
            <a:r>
              <a:rPr lang="cs-CZ" b="1" dirty="0" smtClean="0"/>
              <a:t>vědy na Humboldtově univerzitě v Berlíně </a:t>
            </a:r>
          </a:p>
          <a:p>
            <a:pPr lvl="1"/>
            <a:r>
              <a:rPr lang="cs-CZ" sz="2000" b="1" dirty="0" smtClean="0"/>
              <a:t>Diplomová práce: Základní linie „vývoje“ </a:t>
            </a:r>
            <a:r>
              <a:rPr lang="cs-CZ" sz="2000" b="1" dirty="0" err="1" smtClean="0"/>
              <a:t>Ionescových</a:t>
            </a:r>
            <a:r>
              <a:rPr lang="cs-CZ" sz="2000" b="1" dirty="0" smtClean="0"/>
              <a:t> světonázorově-ideologických a umělecko-estetických postojů ke skutečnosti</a:t>
            </a:r>
          </a:p>
        </p:txBody>
      </p:sp>
    </p:spTree>
    <p:extLst>
      <p:ext uri="{BB962C8B-B14F-4D97-AF65-F5344CB8AC3E}">
        <p14:creationId xmlns:p14="http://schemas.microsoft.com/office/powerpoint/2010/main" val="226955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sz="2800" dirty="0" smtClean="0"/>
              <a:t>FRANK CASTORF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b="1" dirty="0" smtClean="0"/>
              <a:t>Od r. 1985:</a:t>
            </a:r>
          </a:p>
          <a:p>
            <a:r>
              <a:rPr lang="cs-CZ" sz="2800" b="1" dirty="0" smtClean="0"/>
              <a:t>Inscenace v různých východoněmeckých divadlech</a:t>
            </a:r>
          </a:p>
          <a:p>
            <a:pPr lvl="1"/>
            <a:r>
              <a:rPr lang="cs-CZ" sz="2000" b="1" dirty="0" smtClean="0"/>
              <a:t>Karl-Marx-</a:t>
            </a:r>
            <a:r>
              <a:rPr lang="cs-CZ" sz="2000" b="1" dirty="0" err="1" smtClean="0"/>
              <a:t>Stadt</a:t>
            </a:r>
            <a:endParaRPr lang="cs-CZ" sz="2000" b="1" dirty="0" smtClean="0"/>
          </a:p>
          <a:p>
            <a:pPr lvl="1"/>
            <a:r>
              <a:rPr lang="cs-CZ" sz="2000" b="1" dirty="0" smtClean="0"/>
              <a:t>Halle</a:t>
            </a:r>
          </a:p>
          <a:p>
            <a:pPr lvl="1"/>
            <a:r>
              <a:rPr lang="cs-CZ" sz="2000" b="1" dirty="0" err="1" smtClean="0">
                <a:solidFill>
                  <a:srgbClr val="FF0000"/>
                </a:solidFill>
              </a:rPr>
              <a:t>Volksbühne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</a:rPr>
              <a:t>Berlin</a:t>
            </a:r>
            <a:endParaRPr lang="cs-CZ" sz="2000" b="1" dirty="0" smtClean="0">
              <a:solidFill>
                <a:srgbClr val="FF0000"/>
              </a:solidFill>
            </a:endParaRPr>
          </a:p>
          <a:p>
            <a:pPr lvl="1"/>
            <a:r>
              <a:rPr lang="cs-CZ" sz="2000" b="1" dirty="0" err="1" smtClean="0"/>
              <a:t>Deutsches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Theater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Berlin</a:t>
            </a:r>
            <a:endParaRPr lang="cs-CZ" sz="2000" b="1" dirty="0" smtClean="0"/>
          </a:p>
          <a:p>
            <a:r>
              <a:rPr lang="cs-CZ" sz="2800" b="1" dirty="0" smtClean="0"/>
              <a:t>Hostování na Západě</a:t>
            </a:r>
          </a:p>
          <a:p>
            <a:pPr lvl="1"/>
            <a:r>
              <a:rPr lang="cs-CZ" sz="2000" b="1" dirty="0" smtClean="0"/>
              <a:t>Mnichov</a:t>
            </a:r>
          </a:p>
          <a:p>
            <a:pPr lvl="1"/>
            <a:r>
              <a:rPr lang="cs-CZ" sz="2000" b="1" dirty="0" smtClean="0"/>
              <a:t>Kolín n. Rýnem</a:t>
            </a:r>
          </a:p>
          <a:p>
            <a:pPr lvl="1"/>
            <a:r>
              <a:rPr lang="cs-CZ" sz="2000" b="1" dirty="0" err="1" smtClean="0"/>
              <a:t>Baisilej</a:t>
            </a:r>
            <a:endParaRPr lang="cs-CZ" sz="2000" b="1" dirty="0" smtClean="0"/>
          </a:p>
          <a:p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59213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sz="2800" dirty="0">
                <a:solidFill>
                  <a:srgbClr val="2F5897"/>
                </a:solidFill>
              </a:rPr>
              <a:t>FRANK CASTORF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1990 režisér </a:t>
            </a:r>
            <a:r>
              <a:rPr lang="cs-CZ" sz="2800" b="1" dirty="0" err="1" smtClean="0"/>
              <a:t>Deutsches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Theater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Berlin</a:t>
            </a:r>
            <a:endParaRPr lang="cs-CZ" sz="2800" b="1" dirty="0" smtClean="0"/>
          </a:p>
          <a:p>
            <a:r>
              <a:rPr lang="cs-CZ" sz="2800" b="1" dirty="0" smtClean="0"/>
              <a:t>1992 intendant divadla </a:t>
            </a:r>
            <a:r>
              <a:rPr lang="cs-CZ" sz="2800" b="1" dirty="0" err="1" smtClean="0">
                <a:solidFill>
                  <a:srgbClr val="FF0000"/>
                </a:solidFill>
              </a:rPr>
              <a:t>Volksbühne</a:t>
            </a:r>
            <a:r>
              <a:rPr lang="cs-CZ" sz="2800" b="1" dirty="0" smtClean="0"/>
              <a:t> </a:t>
            </a:r>
            <a:r>
              <a:rPr lang="cs-CZ" sz="2800" dirty="0" smtClean="0"/>
              <a:t>(řídí ho dodnes, smlouva do r. 2016)</a:t>
            </a:r>
          </a:p>
          <a:p>
            <a:r>
              <a:rPr lang="cs-CZ" sz="2800" b="1" dirty="0" smtClean="0"/>
              <a:t>Pravidelná hostování:</a:t>
            </a:r>
          </a:p>
          <a:p>
            <a:pPr lvl="1"/>
            <a:r>
              <a:rPr lang="cs-CZ" sz="2000" b="1" dirty="0" err="1" smtClean="0"/>
              <a:t>Deutsches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Schauspielhaus</a:t>
            </a:r>
            <a:r>
              <a:rPr lang="cs-CZ" sz="2000" b="1" dirty="0" smtClean="0"/>
              <a:t> Hamburg</a:t>
            </a:r>
          </a:p>
          <a:p>
            <a:pPr lvl="1"/>
            <a:r>
              <a:rPr lang="cs-CZ" sz="2000" b="1" dirty="0" smtClean="0"/>
              <a:t>Vídeň (</a:t>
            </a:r>
            <a:r>
              <a:rPr lang="cs-CZ" sz="2000" b="1" dirty="0" err="1" smtClean="0"/>
              <a:t>Burgtheater</a:t>
            </a:r>
            <a:r>
              <a:rPr lang="cs-CZ" sz="2000" b="1" dirty="0" smtClean="0"/>
              <a:t> aj.)</a:t>
            </a:r>
          </a:p>
          <a:p>
            <a:pPr lvl="1"/>
            <a:r>
              <a:rPr lang="cs-CZ" sz="2000" b="1" dirty="0" smtClean="0"/>
              <a:t>Salcburk</a:t>
            </a:r>
          </a:p>
          <a:p>
            <a:pPr lvl="1"/>
            <a:r>
              <a:rPr lang="cs-CZ" sz="2000" b="1" dirty="0" err="1" smtClean="0"/>
              <a:t>Bochum</a:t>
            </a:r>
            <a:endParaRPr lang="cs-CZ" sz="2000" b="1" dirty="0" smtClean="0"/>
          </a:p>
          <a:p>
            <a:pPr lvl="1"/>
            <a:r>
              <a:rPr lang="cs-CZ" sz="2000" b="1" dirty="0" smtClean="0"/>
              <a:t>Curych</a:t>
            </a:r>
          </a:p>
          <a:p>
            <a:pPr lvl="1"/>
            <a:r>
              <a:rPr lang="cs-CZ" sz="2000" b="1" dirty="0" smtClean="0"/>
              <a:t>Stockholm aj.</a:t>
            </a:r>
          </a:p>
          <a:p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19681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sz="2000" b="1" dirty="0"/>
              <a:t>FRANK CASTORF</a:t>
            </a:r>
            <a:r>
              <a:rPr lang="cs-CZ" sz="2800" b="1" dirty="0"/>
              <a:t> /</a:t>
            </a:r>
            <a:r>
              <a:rPr lang="cs-CZ" sz="3600" b="1" dirty="0"/>
              <a:t> </a:t>
            </a:r>
            <a:r>
              <a:rPr lang="cs-CZ" sz="2800" b="1" dirty="0" smtClean="0"/>
              <a:t>VOLKSBÜHNE BERLIN</a:t>
            </a:r>
            <a:endParaRPr lang="cs-CZ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31" y="4149080"/>
            <a:ext cx="31432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upload.wikimedia.org/wikipedia/commons/thumb/e/e0/Bundesarchiv_Bild_146-2002-003-33A%2C_Berlin%2C_Volksb%C3%BChne.jpg/220px-Bundesarchiv_Bild_146-2002-003-33A%2C_Berlin%2C_Volksb%C3%BChn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844896" cy="284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thumb/9/99/Volksb%C3%BChne_am_Rosa-Luxemburg-Platz.jpg/220px-Volksb%C3%BChne_am_Rosa-Luxemburg-Platz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8840"/>
            <a:ext cx="2592288" cy="173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3648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318</TotalTime>
  <Words>606</Words>
  <Application>Microsoft Office PowerPoint</Application>
  <PresentationFormat>Předvádění na obrazovce (4:3)</PresentationFormat>
  <Paragraphs>109</Paragraphs>
  <Slides>34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5" baseType="lpstr">
      <vt:lpstr>Exekutivní</vt:lpstr>
      <vt:lpstr>FRANK CASTORF</vt:lpstr>
      <vt:lpstr>Prezentace aplikace PowerPoint</vt:lpstr>
      <vt:lpstr>„Moje základní technika: rozbíjení.“</vt:lpstr>
      <vt:lpstr>Prezentace aplikace PowerPoint</vt:lpstr>
      <vt:lpstr>„Chaos, potřebuji chaos!“</vt:lpstr>
      <vt:lpstr>FRANK CASTORF</vt:lpstr>
      <vt:lpstr>FRANK CASTORF</vt:lpstr>
      <vt:lpstr>FRANK CASTORF</vt:lpstr>
      <vt:lpstr>FRANK CASTORF / VOLKSBÜHNE BERLIN</vt:lpstr>
      <vt:lpstr>BERT  NEUMANN </vt:lpstr>
      <vt:lpstr>Frank Castorf Bert Neumann</vt:lpstr>
      <vt:lpstr>Frank Castorf Bert Neumann</vt:lpstr>
      <vt:lpstr>Frank Castorf Bert Neumann</vt:lpstr>
      <vt:lpstr>Frank Castorf Bert Neumann</vt:lpstr>
      <vt:lpstr>Frank Castorf Bert Neumann</vt:lpstr>
      <vt:lpstr>Frank Castorf Bert Neumann / Uražení a ponížení</vt:lpstr>
      <vt:lpstr>Frank Castorf  Bert Neumann / Uražení a ponížení</vt:lpstr>
      <vt:lpstr>Frank Castorf  Bert Neumann / Uražení a ponížení</vt:lpstr>
      <vt:lpstr>Frank Castorf Bert Neumann</vt:lpstr>
      <vt:lpstr>Frank Castorf  Bert Neumann / Forever  Young (2003, Volksbühne)</vt:lpstr>
      <vt:lpstr>Frank Castorf  Bert Neumann / Mistr a Markétka  (2002, Volksbühne)</vt:lpstr>
      <vt:lpstr>Frank Castorf  Bert Neumann / Mistr a Markétka  (2002, Volksbühne)</vt:lpstr>
      <vt:lpstr>Frank Castorf  Bert Neumann / Berlín, Alexandrovo náměstí 2001 Curych, 2005 Berlín</vt:lpstr>
      <vt:lpstr>Frank Castorf  Bert Neumann / Dáma s kaméliemi 2012 Paříž, Odéon</vt:lpstr>
      <vt:lpstr>Frank Castorf / Idiot / scéna Bert Neumann</vt:lpstr>
      <vt:lpstr>Frank Castorf / Idiot / scéna Bert Neumann</vt:lpstr>
      <vt:lpstr>Frank Castorf / Idiot / scéna Bert Neumann</vt:lpstr>
      <vt:lpstr>Frank Castorf / Idiot / scéna Bert Neumann</vt:lpstr>
      <vt:lpstr>Frank Castorf / Idiot / scéna Bert Neumann</vt:lpstr>
      <vt:lpstr>Frank Castorf / Idiot / scéna Bert Neumann</vt:lpstr>
      <vt:lpstr>Frank Castorf  Bert Neumann / Bratři Karamazovi 2015 Vídeň, Berlín </vt:lpstr>
      <vt:lpstr>Frank Castorf  Bert Neumann / Bratři Karamazovi 2015 Vídeň, Berlín </vt:lpstr>
      <vt:lpstr>Frank Castorf  Bert Neumann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FRANK CASTORF</dc:title>
  <dc:creator>Václav</dc:creator>
  <cp:lastModifiedBy>Václav</cp:lastModifiedBy>
  <cp:revision>34</cp:revision>
  <dcterms:created xsi:type="dcterms:W3CDTF">2015-02-23T17:14:46Z</dcterms:created>
  <dcterms:modified xsi:type="dcterms:W3CDTF">2016-05-21T15:56:30Z</dcterms:modified>
</cp:coreProperties>
</file>