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59" r:id="rId6"/>
    <p:sldId id="263" r:id="rId7"/>
    <p:sldId id="260" r:id="rId8"/>
    <p:sldId id="265" r:id="rId9"/>
    <p:sldId id="257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28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12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26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63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91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05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5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43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4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25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98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F177-2167-459A-BC14-29C132BE9E66}" type="datetimeFigureOut">
              <a:rPr lang="cs-CZ" smtClean="0"/>
              <a:t>11. 5. 2016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1A974-1A47-4AA7-8650-4EC2EE4080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00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v krizi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Krizové řízení, analýza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296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Možná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Sestavit řebříček priorit </a:t>
            </a:r>
          </a:p>
          <a:p>
            <a:r>
              <a:rPr lang="cs-CZ" dirty="0" smtClean="0"/>
              <a:t>Snížit nebo odložit výdaje</a:t>
            </a:r>
            <a:endParaRPr lang="cs-CZ" dirty="0" smtClean="0"/>
          </a:p>
          <a:p>
            <a:r>
              <a:rPr lang="cs-CZ" dirty="0" smtClean="0"/>
              <a:t>Zvýšit příjmy </a:t>
            </a:r>
          </a:p>
          <a:p>
            <a:pPr marL="0" indent="0">
              <a:buNone/>
            </a:pPr>
            <a:r>
              <a:rPr lang="cs-CZ" dirty="0" smtClean="0"/>
              <a:t>(hlavně prodejem aktiv, či </a:t>
            </a:r>
            <a:r>
              <a:rPr lang="cs-CZ" dirty="0" err="1" smtClean="0"/>
              <a:t>prácí</a:t>
            </a:r>
            <a:r>
              <a:rPr lang="cs-CZ" dirty="0" smtClean="0"/>
              <a:t> s </a:t>
            </a:r>
            <a:r>
              <a:rPr lang="cs-CZ" dirty="0" err="1" smtClean="0"/>
              <a:t>rezevami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Nová obchodní strategie </a:t>
            </a:r>
          </a:p>
          <a:p>
            <a:r>
              <a:rPr lang="cs-CZ" dirty="0" smtClean="0"/>
              <a:t>Vypracovat kritéria o zastavení či omezení provozu podniku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24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Rizika a jejich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VS rizika</a:t>
            </a:r>
          </a:p>
          <a:p>
            <a:pPr marL="0" indent="0">
              <a:buNone/>
            </a:pPr>
            <a:r>
              <a:rPr lang="cs-CZ" dirty="0" smtClean="0"/>
              <a:t>Rizika:</a:t>
            </a:r>
          </a:p>
          <a:p>
            <a:pPr>
              <a:buFontTx/>
              <a:buChar char="-"/>
            </a:pPr>
            <a:r>
              <a:rPr lang="cs-CZ" dirty="0" smtClean="0"/>
              <a:t>objektivní </a:t>
            </a:r>
          </a:p>
          <a:p>
            <a:pPr>
              <a:buFontTx/>
              <a:buChar char="-"/>
            </a:pPr>
            <a:r>
              <a:rPr lang="cs-CZ" dirty="0" smtClean="0"/>
              <a:t>subjektivní </a:t>
            </a:r>
          </a:p>
          <a:p>
            <a:pPr>
              <a:buFontTx/>
              <a:buChar char="-"/>
            </a:pPr>
            <a:r>
              <a:rPr lang="cs-CZ" dirty="0" smtClean="0"/>
              <a:t>systémová</a:t>
            </a:r>
          </a:p>
          <a:p>
            <a:pPr>
              <a:buFontTx/>
              <a:buChar char="-"/>
            </a:pPr>
            <a:r>
              <a:rPr lang="cs-CZ" dirty="0" smtClean="0"/>
              <a:t>nesystémová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35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Ochrana proti riziku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vymezení rizikových hranic </a:t>
            </a:r>
          </a:p>
          <a:p>
            <a:pPr>
              <a:buFontTx/>
              <a:buChar char="-"/>
            </a:pPr>
            <a:r>
              <a:rPr lang="cs-CZ" dirty="0" smtClean="0"/>
              <a:t>diversifikace rizik</a:t>
            </a:r>
          </a:p>
          <a:p>
            <a:pPr>
              <a:buFontTx/>
              <a:buChar char="-"/>
            </a:pPr>
            <a:r>
              <a:rPr lang="cs-CZ" dirty="0" smtClean="0"/>
              <a:t>transfer rizika (smluvní zajištění, pojištění)</a:t>
            </a:r>
          </a:p>
          <a:p>
            <a:pPr>
              <a:buFontTx/>
              <a:buChar char="-"/>
            </a:pPr>
            <a:r>
              <a:rPr lang="cs-CZ" dirty="0" smtClean="0"/>
              <a:t>tvorba rezerv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růst nákladů!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72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 spojené s rizikovou událostí</a:t>
            </a:r>
          </a:p>
          <a:p>
            <a:r>
              <a:rPr lang="cs-CZ" dirty="0" smtClean="0"/>
              <a:t>Pravděpodobnost události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  <a:r>
              <a:rPr lang="en-US" dirty="0" smtClean="0"/>
              <a:t>&lt;</a:t>
            </a:r>
            <a:endParaRPr lang="cs-CZ" dirty="0" smtClean="0"/>
          </a:p>
          <a:p>
            <a:r>
              <a:rPr lang="cs-CZ" dirty="0" smtClean="0"/>
              <a:t>Náklady na zajištění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17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Cash </a:t>
            </a:r>
            <a:r>
              <a:rPr lang="cs-CZ" dirty="0" err="1" smtClean="0"/>
              <a:t>flow</a:t>
            </a:r>
            <a:r>
              <a:rPr lang="cs-CZ" dirty="0" smtClean="0"/>
              <a:t> - likvidita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stát </a:t>
            </a:r>
          </a:p>
          <a:p>
            <a:pPr marL="514350" indent="-514350">
              <a:buAutoNum type="arabicPeriod"/>
            </a:pPr>
            <a:r>
              <a:rPr lang="cs-CZ" dirty="0" smtClean="0"/>
              <a:t> banka</a:t>
            </a:r>
          </a:p>
          <a:p>
            <a:pPr marL="514350" indent="-514350">
              <a:buAutoNum type="arabicPeriod"/>
            </a:pPr>
            <a:r>
              <a:rPr lang="cs-CZ" dirty="0" smtClean="0"/>
              <a:t>zaměstnanci </a:t>
            </a:r>
          </a:p>
          <a:p>
            <a:pPr marL="514350" indent="-514350">
              <a:buAutoNum type="arabicPeriod"/>
            </a:pPr>
            <a:r>
              <a:rPr lang="cs-CZ" dirty="0" smtClean="0"/>
              <a:t>dodavatelé strategického zboží</a:t>
            </a:r>
          </a:p>
          <a:p>
            <a:pPr marL="514350" indent="-514350">
              <a:buAutoNum type="arabicPeriod"/>
            </a:pPr>
            <a:r>
              <a:rPr lang="cs-CZ" dirty="0" smtClean="0"/>
              <a:t>závazky ze smluv o postupném splacení dluhu</a:t>
            </a:r>
          </a:p>
          <a:p>
            <a:pPr marL="514350" indent="-514350">
              <a:buAutoNum type="arabicPeriod"/>
            </a:pPr>
            <a:r>
              <a:rPr lang="cs-CZ" dirty="0" smtClean="0"/>
              <a:t>ostatní penalizované závazky</a:t>
            </a:r>
          </a:p>
          <a:p>
            <a:pPr marL="514350" indent="-514350">
              <a:buAutoNum type="arabicPeriod"/>
            </a:pPr>
            <a:r>
              <a:rPr lang="cs-CZ" dirty="0" smtClean="0"/>
              <a:t>nepenalizované závazky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89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Finanční majetek - rezervy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10531"/>
            <a:ext cx="73152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2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Řečtina – „</a:t>
            </a:r>
            <a:r>
              <a:rPr lang="cs-CZ" dirty="0" err="1" smtClean="0"/>
              <a:t>Krino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/>
              <a:t>přechodné stádium mezi dvěma </a:t>
            </a:r>
            <a:r>
              <a:rPr lang="cs-CZ" dirty="0" smtClean="0"/>
              <a:t>fázemi,</a:t>
            </a:r>
          </a:p>
          <a:p>
            <a:r>
              <a:rPr lang="cs-CZ" dirty="0" smtClean="0"/>
              <a:t>přeměna</a:t>
            </a:r>
            <a:r>
              <a:rPr lang="cs-CZ" dirty="0"/>
              <a:t>, jež spěje k </a:t>
            </a:r>
            <a:r>
              <a:rPr lang="cs-CZ" dirty="0" smtClean="0"/>
              <a:t>rozhodnutí</a:t>
            </a:r>
          </a:p>
          <a:p>
            <a:r>
              <a:rPr lang="cs-CZ" dirty="0" smtClean="0"/>
              <a:t>jedna ze základních složek stavby dramatu, ve které dochází k vyvrcholení literárního či dramatického děje</a:t>
            </a:r>
          </a:p>
          <a:p>
            <a:r>
              <a:rPr lang="cs-CZ" dirty="0" smtClean="0"/>
              <a:t>část, v níž docházelo k závěrečnému rozporu protikladných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95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Příčiny krize</a:t>
            </a:r>
            <a:br>
              <a:rPr lang="cs-CZ" dirty="0" smtClean="0"/>
            </a:br>
            <a:r>
              <a:rPr lang="cs-CZ" sz="1800" dirty="0" smtClean="0"/>
              <a:t>(</a:t>
            </a:r>
            <a:r>
              <a:rPr lang="en-US" sz="1800" dirty="0" err="1" smtClean="0"/>
              <a:t>Lerbinger</a:t>
            </a:r>
            <a:r>
              <a:rPr lang="en-US" sz="1800" dirty="0" smtClean="0"/>
              <a:t>, O. (1997). The crisis manager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Přírodní katastrofa</a:t>
            </a:r>
            <a:endParaRPr lang="cs-CZ" dirty="0"/>
          </a:p>
          <a:p>
            <a:r>
              <a:rPr lang="cs-CZ" dirty="0" smtClean="0"/>
              <a:t>Technologické selhání</a:t>
            </a:r>
            <a:endParaRPr lang="cs-CZ" dirty="0"/>
          </a:p>
          <a:p>
            <a:r>
              <a:rPr lang="cs-CZ" dirty="0" smtClean="0"/>
              <a:t>Protest (bojkot, stávka)</a:t>
            </a:r>
            <a:endParaRPr lang="cs-CZ" dirty="0"/>
          </a:p>
          <a:p>
            <a:r>
              <a:rPr lang="cs-CZ" dirty="0" smtClean="0"/>
              <a:t>Cílená sabotáž</a:t>
            </a:r>
          </a:p>
          <a:p>
            <a:r>
              <a:rPr lang="cs-CZ" dirty="0" smtClean="0"/>
              <a:t>Teroristický útok (necílený</a:t>
            </a:r>
            <a:endParaRPr lang="cs-CZ" dirty="0"/>
          </a:p>
          <a:p>
            <a:r>
              <a:rPr lang="cs-CZ" dirty="0" smtClean="0"/>
              <a:t>Manažerský hazard</a:t>
            </a:r>
            <a:endParaRPr lang="cs-CZ" dirty="0"/>
          </a:p>
          <a:p>
            <a:r>
              <a:rPr lang="cs-CZ" dirty="0" smtClean="0"/>
              <a:t>Násilí na pracovišti</a:t>
            </a:r>
            <a:endParaRPr lang="cs-CZ" dirty="0"/>
          </a:p>
          <a:p>
            <a:r>
              <a:rPr lang="cs-CZ" dirty="0" smtClean="0"/>
              <a:t>Pomluvy</a:t>
            </a:r>
          </a:p>
        </p:txBody>
      </p:sp>
    </p:spTree>
    <p:extLst>
      <p:ext uri="{BB962C8B-B14F-4D97-AF65-F5344CB8AC3E}">
        <p14:creationId xmlns:p14="http://schemas.microsoft.com/office/powerpoint/2010/main" val="331844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● Příčiny krize: </a:t>
            </a:r>
          </a:p>
          <a:p>
            <a:pPr>
              <a:buFontTx/>
              <a:buChar char="-"/>
            </a:pPr>
            <a:r>
              <a:rPr lang="cs-CZ" dirty="0" smtClean="0"/>
              <a:t>Interní</a:t>
            </a:r>
          </a:p>
          <a:p>
            <a:pPr>
              <a:buFontTx/>
              <a:buChar char="-"/>
            </a:pPr>
            <a:r>
              <a:rPr lang="cs-CZ" dirty="0" smtClean="0"/>
              <a:t>externí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● Sanace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(moment, kdy se tužka zvedá od papíru)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304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198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Management v krizi</vt:lpstr>
      <vt:lpstr>Rizika a jejich řízení</vt:lpstr>
      <vt:lpstr>Ochrana proti riziku</vt:lpstr>
      <vt:lpstr>Analýza rizik</vt:lpstr>
      <vt:lpstr>Cash flow - likvidita</vt:lpstr>
      <vt:lpstr>Finanční majetek - rezervy</vt:lpstr>
      <vt:lpstr>Krize</vt:lpstr>
      <vt:lpstr>Příčiny krize (Lerbinger, O. (1997). The crisis manager)</vt:lpstr>
      <vt:lpstr>Analýza</vt:lpstr>
      <vt:lpstr>Možná řešení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Krizové řízení</dc:title>
  <dc:creator>David Lobpreis</dc:creator>
  <cp:lastModifiedBy>David Lobpreis</cp:lastModifiedBy>
  <cp:revision>8</cp:revision>
  <dcterms:created xsi:type="dcterms:W3CDTF">2016-05-11T10:46:55Z</dcterms:created>
  <dcterms:modified xsi:type="dcterms:W3CDTF">2016-05-12T05:28:12Z</dcterms:modified>
</cp:coreProperties>
</file>