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9" r:id="rId4"/>
    <p:sldId id="260" r:id="rId5"/>
    <p:sldId id="261" r:id="rId6"/>
    <p:sldId id="322" r:id="rId7"/>
    <p:sldId id="323" r:id="rId8"/>
    <p:sldId id="262" r:id="rId9"/>
    <p:sldId id="263" r:id="rId10"/>
    <p:sldId id="264" r:id="rId11"/>
    <p:sldId id="265" r:id="rId12"/>
    <p:sldId id="266" r:id="rId13"/>
    <p:sldId id="306" r:id="rId14"/>
    <p:sldId id="331" r:id="rId15"/>
    <p:sldId id="267" r:id="rId16"/>
    <p:sldId id="307" r:id="rId17"/>
    <p:sldId id="308" r:id="rId18"/>
    <p:sldId id="268" r:id="rId19"/>
    <p:sldId id="269" r:id="rId20"/>
    <p:sldId id="270" r:id="rId21"/>
    <p:sldId id="271" r:id="rId22"/>
    <p:sldId id="272" r:id="rId23"/>
    <p:sldId id="324" r:id="rId24"/>
    <p:sldId id="273" r:id="rId25"/>
    <p:sldId id="274" r:id="rId26"/>
    <p:sldId id="275" r:id="rId27"/>
    <p:sldId id="320" r:id="rId28"/>
    <p:sldId id="276" r:id="rId29"/>
    <p:sldId id="277" r:id="rId30"/>
    <p:sldId id="278" r:id="rId31"/>
    <p:sldId id="332" r:id="rId32"/>
    <p:sldId id="326" r:id="rId33"/>
    <p:sldId id="284" r:id="rId34"/>
    <p:sldId id="285" r:id="rId35"/>
    <p:sldId id="279" r:id="rId36"/>
    <p:sldId id="280" r:id="rId37"/>
    <p:sldId id="281" r:id="rId38"/>
    <p:sldId id="318" r:id="rId39"/>
    <p:sldId id="319" r:id="rId40"/>
    <p:sldId id="291" r:id="rId41"/>
    <p:sldId id="317" r:id="rId42"/>
    <p:sldId id="294" r:id="rId43"/>
    <p:sldId id="327" r:id="rId44"/>
    <p:sldId id="299" r:id="rId45"/>
    <p:sldId id="300" r:id="rId46"/>
    <p:sldId id="301" r:id="rId47"/>
    <p:sldId id="302" r:id="rId48"/>
    <p:sldId id="303" r:id="rId49"/>
    <p:sldId id="328" r:id="rId50"/>
    <p:sldId id="311" r:id="rId51"/>
    <p:sldId id="312" r:id="rId52"/>
    <p:sldId id="334" r:id="rId53"/>
    <p:sldId id="335" r:id="rId54"/>
    <p:sldId id="295" r:id="rId55"/>
    <p:sldId id="296" r:id="rId56"/>
    <p:sldId id="329" r:id="rId57"/>
    <p:sldId id="336" r:id="rId58"/>
    <p:sldId id="333" r:id="rId59"/>
    <p:sldId id="313" r:id="rId60"/>
    <p:sldId id="314" r:id="rId61"/>
    <p:sldId id="315" r:id="rId62"/>
    <p:sldId id="316" r:id="rId63"/>
    <p:sldId id="330" r:id="rId64"/>
    <p:sldId id="321" r:id="rId6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E897A-9F20-4BAF-AFE7-6A98ED0933B9}" type="datetimeFigureOut">
              <a:rPr lang="cs-CZ" smtClean="0"/>
              <a:t>4.5.2016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0E512-C324-48F9-A205-48142CF3C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56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7C020-722B-43DC-894F-267C400D3C29}" type="datetimeFigureOut">
              <a:rPr lang="cs-CZ" smtClean="0"/>
              <a:t>4.5.2016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6563C-135F-433F-BACD-5EA7E6D10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69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AECC-644C-475F-A799-4E834467C733}" type="datetime1">
              <a:rPr lang="cs-CZ" smtClean="0"/>
              <a:t>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17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D180-28A9-42C6-8F48-6F6FF286DA45}" type="datetime1">
              <a:rPr lang="cs-CZ" smtClean="0"/>
              <a:t>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41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F1FE-C83D-459E-AE49-7F3FE1163CBD}" type="datetime1">
              <a:rPr lang="cs-CZ" smtClean="0"/>
              <a:t>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64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9DAA-65F0-4C7F-AEFF-311EB6ED0E93}" type="datetime1">
              <a:rPr lang="cs-CZ" smtClean="0"/>
              <a:t>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67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7EF1-E5BA-48FA-86BF-E991AF2340F1}" type="datetime1">
              <a:rPr lang="cs-CZ" smtClean="0"/>
              <a:t>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21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EC90-EF91-4C07-9CDC-4855C7101C97}" type="datetime1">
              <a:rPr lang="cs-CZ" smtClean="0"/>
              <a:t>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54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86D1-D989-4CA9-AD32-CF6A6BD435FD}" type="datetime1">
              <a:rPr lang="cs-CZ" smtClean="0"/>
              <a:t>4.5.2016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10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AF80-622D-46E7-8424-8554ED13B280}" type="datetime1">
              <a:rPr lang="cs-CZ" smtClean="0"/>
              <a:t>4.5.2016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62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4E6F-F46B-4A59-AF60-839F4AA66CE0}" type="datetime1">
              <a:rPr lang="cs-CZ" smtClean="0"/>
              <a:t>4.5.2016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64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A9AB-60C7-433C-AC79-CEE1F3B06520}" type="datetime1">
              <a:rPr lang="cs-CZ" smtClean="0"/>
              <a:t>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63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8EFE-6B62-497C-A754-FAF5DCC53D21}" type="datetime1">
              <a:rPr lang="cs-CZ" smtClean="0"/>
              <a:t>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96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E9AB-D763-4B90-9265-F78E723A9330}" type="datetime1">
              <a:rPr lang="cs-CZ" smtClean="0"/>
              <a:t>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98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.wikipedia.org/wiki/Soubor:Vila_Tugendhat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r-fluxus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Kadakali_paintin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odypainting_Saints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en.wikipedia.org/wiki/File:Nice_body_art.jpg" TargetMode="Externa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e.wikipedia.org/w/index.php?title=Datei:Refugien_073_b.jpg&amp;filetimestamp=200704011119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de.wikipedia.org/w/index.php?title=Datei:JMeese_dragon_flag.JPG&amp;filetimestamp=20090501102605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Vostell_klaus_skulptur02_malpartida.jpg&amp;filetimestamp=2008051711225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vadelnisvet.cz/program/nedele/die-schubladen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DIVADLO POSTMODERNÍ </a:t>
            </a:r>
            <a:br>
              <a:rPr lang="cs-CZ" b="1" dirty="0" smtClean="0"/>
            </a:br>
            <a:r>
              <a:rPr lang="cs-CZ" b="1" dirty="0" smtClean="0"/>
              <a:t>A POSTDRAMATICKÉ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Vývojové trendy v divadle </a:t>
            </a:r>
            <a:r>
              <a:rPr lang="cs-CZ" b="1" dirty="0" smtClean="0">
                <a:solidFill>
                  <a:srgbClr val="C00000"/>
                </a:solidFill>
              </a:rPr>
              <a:t/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na </a:t>
            </a:r>
            <a:r>
              <a:rPr lang="cs-CZ" b="1" dirty="0" smtClean="0">
                <a:solidFill>
                  <a:srgbClr val="C00000"/>
                </a:solidFill>
              </a:rPr>
              <a:t>konci 20. a na počátku 21. stol.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MODERNA</a:t>
            </a:r>
            <a:r>
              <a:rPr lang="cs-CZ" b="0" dirty="0" smtClean="0"/>
              <a:t> V LITERATUŘE /  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b="1" dirty="0" smtClean="0"/>
          </a:p>
          <a:p>
            <a:pPr>
              <a:spcAft>
                <a:spcPts val="600"/>
              </a:spcAft>
            </a:pPr>
            <a:r>
              <a:rPr lang="cs-CZ" b="1" dirty="0" smtClean="0"/>
              <a:t>Robert Musil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Muž bez vlastností</a:t>
            </a:r>
          </a:p>
          <a:p>
            <a:pPr>
              <a:spcAft>
                <a:spcPts val="600"/>
              </a:spcAft>
            </a:pPr>
            <a:r>
              <a:rPr lang="cs-CZ" b="1" dirty="0" smtClean="0"/>
              <a:t>Thomas </a:t>
            </a:r>
            <a:r>
              <a:rPr lang="cs-CZ" b="1" dirty="0" err="1" smtClean="0"/>
              <a:t>Stearns</a:t>
            </a:r>
            <a:r>
              <a:rPr lang="cs-CZ" b="1" dirty="0" smtClean="0"/>
              <a:t> </a:t>
            </a:r>
            <a:r>
              <a:rPr lang="cs-CZ" b="1" dirty="0" err="1" smtClean="0"/>
              <a:t>Eliot</a:t>
            </a:r>
            <a:endParaRPr lang="cs-CZ" b="1" dirty="0" smtClean="0"/>
          </a:p>
          <a:p>
            <a:pPr lvl="1">
              <a:spcAft>
                <a:spcPts val="600"/>
              </a:spcAft>
            </a:pPr>
            <a:r>
              <a:rPr lang="cs-CZ" dirty="0" smtClean="0"/>
              <a:t>Pustá země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Vražda v katedrále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b="1" dirty="0" err="1" smtClean="0"/>
              <a:t>Ezra</a:t>
            </a:r>
            <a:r>
              <a:rPr lang="cs-CZ" b="1" dirty="0" smtClean="0"/>
              <a:t> </a:t>
            </a:r>
            <a:r>
              <a:rPr lang="cs-CZ" b="1" dirty="0" err="1" smtClean="0"/>
              <a:t>Pound</a:t>
            </a:r>
            <a:endParaRPr lang="cs-CZ" b="1" dirty="0" smtClean="0"/>
          </a:p>
          <a:p>
            <a:pPr lvl="1">
              <a:spcAft>
                <a:spcPts val="600"/>
              </a:spcAft>
            </a:pPr>
            <a:r>
              <a:rPr lang="cs-CZ" dirty="0" err="1" smtClean="0"/>
              <a:t>Cantos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6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MODERNA V LITERATUŘE / 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pPr>
              <a:spcAft>
                <a:spcPts val="600"/>
              </a:spcAft>
            </a:pPr>
            <a:r>
              <a:rPr lang="cs-CZ" b="1" dirty="0" smtClean="0"/>
              <a:t>Virginia </a:t>
            </a:r>
            <a:r>
              <a:rPr lang="cs-CZ" b="1" dirty="0"/>
              <a:t>Woolfová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Paní Dallowayová</a:t>
            </a:r>
          </a:p>
          <a:p>
            <a:pPr>
              <a:spcAft>
                <a:spcPts val="600"/>
              </a:spcAft>
            </a:pPr>
            <a:r>
              <a:rPr lang="cs-CZ" b="1" dirty="0"/>
              <a:t>Hugo von </a:t>
            </a:r>
            <a:r>
              <a:rPr lang="cs-CZ" b="1" dirty="0" err="1"/>
              <a:t>Hofmannsthal</a:t>
            </a:r>
            <a:r>
              <a:rPr lang="cs-CZ" dirty="0"/>
              <a:t> (Richard </a:t>
            </a:r>
            <a:r>
              <a:rPr lang="cs-CZ" dirty="0" err="1"/>
              <a:t>Strauss</a:t>
            </a:r>
            <a:r>
              <a:rPr lang="cs-CZ" dirty="0"/>
              <a:t>)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Elektra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Salome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a další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1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MODERNA VE VÝTVARNÉM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4968552"/>
          </a:xfrm>
        </p:spPr>
        <p:txBody>
          <a:bodyPr anchor="b">
            <a:normAutofit fontScale="70000" lnSpcReduction="20000"/>
          </a:bodyPr>
          <a:lstStyle/>
          <a:p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sz="3400" b="1" dirty="0"/>
              <a:t>f</a:t>
            </a:r>
            <a:r>
              <a:rPr lang="cs-CZ" sz="3400" b="1" dirty="0" smtClean="0"/>
              <a:t>auvismus</a:t>
            </a:r>
          </a:p>
          <a:p>
            <a:pPr>
              <a:spcAft>
                <a:spcPts val="600"/>
              </a:spcAft>
            </a:pPr>
            <a:r>
              <a:rPr lang="cs-CZ" sz="3400" b="1" dirty="0" smtClean="0"/>
              <a:t>dadaismus</a:t>
            </a:r>
          </a:p>
          <a:p>
            <a:pPr>
              <a:spcAft>
                <a:spcPts val="600"/>
              </a:spcAft>
            </a:pPr>
            <a:r>
              <a:rPr lang="cs-CZ" sz="3400" b="1" dirty="0" smtClean="0"/>
              <a:t>kubismus</a:t>
            </a:r>
          </a:p>
          <a:p>
            <a:pPr>
              <a:spcAft>
                <a:spcPts val="600"/>
              </a:spcAft>
            </a:pPr>
            <a:r>
              <a:rPr lang="cs-CZ" sz="3400" b="1" dirty="0" smtClean="0"/>
              <a:t>futurismus</a:t>
            </a:r>
          </a:p>
          <a:p>
            <a:pPr>
              <a:spcAft>
                <a:spcPts val="600"/>
              </a:spcAft>
            </a:pPr>
            <a:r>
              <a:rPr lang="cs-CZ" sz="3400" b="1" dirty="0" smtClean="0"/>
              <a:t>expresionismus</a:t>
            </a:r>
          </a:p>
          <a:p>
            <a:pPr>
              <a:spcAft>
                <a:spcPts val="600"/>
              </a:spcAft>
            </a:pPr>
            <a:r>
              <a:rPr lang="cs-CZ" sz="3400" b="1" dirty="0" smtClean="0"/>
              <a:t>klasická moderna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cca od r. 1914 do poloviny 20. stol.</a:t>
            </a:r>
          </a:p>
          <a:p>
            <a:pPr lvl="1">
              <a:spcAft>
                <a:spcPts val="600"/>
              </a:spcAft>
            </a:pPr>
            <a:r>
              <a:rPr lang="cs-CZ" dirty="0" err="1" smtClean="0"/>
              <a:t>Henri</a:t>
            </a:r>
            <a:r>
              <a:rPr lang="cs-CZ" dirty="0" smtClean="0"/>
              <a:t> </a:t>
            </a:r>
            <a:r>
              <a:rPr lang="cs-CZ" dirty="0" err="1"/>
              <a:t>M</a:t>
            </a:r>
            <a:r>
              <a:rPr lang="cs-CZ" dirty="0" err="1" smtClean="0"/>
              <a:t>atisse</a:t>
            </a:r>
            <a:endParaRPr lang="cs-CZ" dirty="0" smtClean="0"/>
          </a:p>
          <a:p>
            <a:pPr lvl="1">
              <a:spcAft>
                <a:spcPts val="600"/>
              </a:spcAft>
            </a:pPr>
            <a:r>
              <a:rPr lang="cs-CZ" dirty="0" smtClean="0"/>
              <a:t>Pablo </a:t>
            </a:r>
            <a:r>
              <a:rPr lang="cs-CZ" dirty="0"/>
              <a:t>P</a:t>
            </a:r>
            <a:r>
              <a:rPr lang="cs-CZ" dirty="0" smtClean="0"/>
              <a:t>icasso</a:t>
            </a:r>
          </a:p>
          <a:p>
            <a:pPr lvl="1">
              <a:spcAft>
                <a:spcPts val="600"/>
              </a:spcAft>
            </a:pPr>
            <a:r>
              <a:rPr lang="cs-CZ" dirty="0" err="1" smtClean="0"/>
              <a:t>Marc</a:t>
            </a:r>
            <a:r>
              <a:rPr lang="cs-CZ" dirty="0" smtClean="0"/>
              <a:t> </a:t>
            </a:r>
            <a:r>
              <a:rPr lang="cs-CZ" dirty="0" err="1" smtClean="0"/>
              <a:t>Chagall</a:t>
            </a:r>
            <a:endParaRPr lang="cs-CZ" dirty="0" smtClean="0"/>
          </a:p>
          <a:p>
            <a:pPr lvl="1">
              <a:spcAft>
                <a:spcPts val="600"/>
              </a:spcAft>
            </a:pPr>
            <a:r>
              <a:rPr lang="cs-CZ" dirty="0" smtClean="0"/>
              <a:t>Vasilij </a:t>
            </a:r>
            <a:r>
              <a:rPr lang="cs-CZ" dirty="0" err="1" smtClean="0"/>
              <a:t>Kandinskij</a:t>
            </a: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412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MODERNA – FAUVISMUS </a:t>
            </a:r>
            <a:br>
              <a:rPr lang="cs-CZ" dirty="0" smtClean="0"/>
            </a:br>
            <a:r>
              <a:rPr lang="cs-CZ" sz="2800" b="0" dirty="0" smtClean="0"/>
              <a:t>Rousseau: Hladový </a:t>
            </a:r>
            <a:r>
              <a:rPr lang="cs-CZ" sz="2800" b="0" dirty="0"/>
              <a:t>lev // Kirchner: </a:t>
            </a:r>
            <a:r>
              <a:rPr lang="cs-CZ" sz="2800" b="0" dirty="0" err="1" smtClean="0"/>
              <a:t>Marzella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986" y="1412776"/>
            <a:ext cx="8183880" cy="340270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13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678247" cy="33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94" y="2780928"/>
            <a:ext cx="5535666" cy="367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MODERNA </a:t>
            </a:r>
            <a:r>
              <a:rPr lang="cs-CZ" sz="4000" b="1" dirty="0"/>
              <a:t>–</a:t>
            </a:r>
            <a:r>
              <a:rPr lang="cs-CZ" sz="4000" b="1" dirty="0" smtClean="0"/>
              <a:t> DADA </a:t>
            </a:r>
            <a:br>
              <a:rPr lang="cs-CZ" sz="4000" b="1" dirty="0" smtClean="0"/>
            </a:br>
            <a:r>
              <a:rPr lang="cs-CZ" sz="4000" dirty="0" smtClean="0"/>
              <a:t>Marcel </a:t>
            </a:r>
            <a:r>
              <a:rPr lang="cs-CZ" sz="4000" dirty="0" err="1" smtClean="0"/>
              <a:t>Duchamp</a:t>
            </a:r>
            <a:r>
              <a:rPr lang="cs-CZ" sz="4000" dirty="0" smtClean="0"/>
              <a:t>: Fontána (1917)</a:t>
            </a:r>
            <a:endParaRPr lang="cs-CZ" sz="31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14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Ready</a:t>
            </a:r>
            <a:r>
              <a:rPr lang="cs-CZ" dirty="0" smtClean="0"/>
              <a:t> made – všední konkrétní předmět z běžného života traktovaný umělcem jako umělecké dílo 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90399"/>
            <a:ext cx="3240360" cy="342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6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MODERNA </a:t>
            </a:r>
            <a:br>
              <a:rPr lang="cs-CZ" dirty="0" smtClean="0"/>
            </a:br>
            <a:r>
              <a:rPr lang="cs-CZ" sz="2400" b="1" dirty="0" smtClean="0"/>
              <a:t>ARCHITEKTURA - funkcionalismus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Corbusier</a:t>
            </a:r>
            <a:r>
              <a:rPr lang="cs-CZ" dirty="0" smtClean="0"/>
              <a:t> (architekt)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Ludwig </a:t>
            </a:r>
            <a:r>
              <a:rPr lang="cs-CZ" dirty="0" err="1" smtClean="0"/>
              <a:t>Mies</a:t>
            </a:r>
            <a:r>
              <a:rPr lang="cs-CZ" dirty="0" smtClean="0"/>
              <a:t> van der </a:t>
            </a:r>
            <a:r>
              <a:rPr lang="cs-CZ" dirty="0" err="1" smtClean="0"/>
              <a:t>Rohe</a:t>
            </a:r>
            <a:r>
              <a:rPr lang="cs-CZ" dirty="0" smtClean="0"/>
              <a:t> (architekt)</a:t>
            </a:r>
            <a:br>
              <a:rPr lang="cs-CZ" dirty="0" smtClean="0"/>
            </a:br>
            <a:r>
              <a:rPr lang="cs-CZ" dirty="0" smtClean="0"/>
              <a:t>	vila </a:t>
            </a:r>
            <a:r>
              <a:rPr lang="cs-CZ" dirty="0" err="1" smtClean="0"/>
              <a:t>Tugendhat</a:t>
            </a:r>
            <a:r>
              <a:rPr lang="cs-CZ" dirty="0" smtClean="0"/>
              <a:t> v Brně</a:t>
            </a:r>
          </a:p>
          <a:p>
            <a:pPr lvl="1">
              <a:spcAft>
                <a:spcPts val="600"/>
              </a:spcAft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15</a:t>
            </a:fld>
            <a:endParaRPr lang="cs-CZ"/>
          </a:p>
        </p:txBody>
      </p:sp>
      <p:pic>
        <p:nvPicPr>
          <p:cNvPr id="1026" name="Picture 2" descr="Vila Tugendha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633192" cy="27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MODERNA / Funkcionalismus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cs-CZ" dirty="0" smtClean="0"/>
              <a:t>„Ornament je zločin.“ </a:t>
            </a:r>
            <a:br>
              <a:rPr lang="cs-CZ" dirty="0" smtClean="0"/>
            </a:br>
            <a:r>
              <a:rPr lang="cs-CZ" sz="2000" i="1" dirty="0" smtClean="0"/>
              <a:t>Adolf </a:t>
            </a:r>
            <a:r>
              <a:rPr lang="cs-CZ" sz="2000" i="1" dirty="0" err="1" smtClean="0"/>
              <a:t>Loos</a:t>
            </a:r>
            <a:endParaRPr lang="cs-CZ" sz="2000" i="1" dirty="0" smtClean="0"/>
          </a:p>
          <a:p>
            <a:endParaRPr lang="cs-CZ" sz="2400" i="1" dirty="0" smtClean="0"/>
          </a:p>
          <a:p>
            <a:r>
              <a:rPr lang="cs-CZ" dirty="0" smtClean="0"/>
              <a:t>„Dekorace je primitivní a smyslné povahy, stejně jako barva, a hodí se pouze pro nižší třídy, sedláky a divochy</a:t>
            </a:r>
            <a:r>
              <a:rPr lang="cs-CZ" sz="2400" dirty="0" smtClean="0"/>
              <a:t>.“ </a:t>
            </a:r>
            <a:br>
              <a:rPr lang="cs-CZ" sz="2400" dirty="0" smtClean="0"/>
            </a:br>
            <a:r>
              <a:rPr lang="cs-CZ" sz="2000" i="1" dirty="0" err="1" smtClean="0"/>
              <a:t>Le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Corbusier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5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66182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LE CORBUSIER</a:t>
            </a:r>
            <a:r>
              <a:rPr lang="cs-CZ" b="0" dirty="0" smtClean="0"/>
              <a:t> Berlín / </a:t>
            </a:r>
            <a:r>
              <a:rPr lang="cs-CZ" b="0" dirty="0" err="1" smtClean="0"/>
              <a:t>Ronchamp</a:t>
            </a:r>
            <a:endParaRPr lang="cs-CZ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17</a:t>
            </a:fld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68" y="3212976"/>
            <a:ext cx="3547979" cy="216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POSTMODERNA</a:t>
            </a:r>
            <a:r>
              <a:rPr lang="cs-CZ" dirty="0" smtClean="0"/>
              <a:t> / </a:t>
            </a:r>
            <a:br>
              <a:rPr lang="cs-CZ" dirty="0" smtClean="0"/>
            </a:br>
            <a:r>
              <a:rPr lang="cs-CZ" dirty="0" smtClean="0"/>
              <a:t>původ a význam slova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endParaRPr lang="cs-CZ" b="1" dirty="0" smtClean="0"/>
          </a:p>
          <a:p>
            <a:r>
              <a:rPr lang="cs-CZ" b="1" dirty="0" smtClean="0"/>
              <a:t>post </a:t>
            </a:r>
            <a:r>
              <a:rPr lang="cs-CZ" i="1" dirty="0" smtClean="0"/>
              <a:t>(lat.)</a:t>
            </a:r>
            <a:r>
              <a:rPr lang="cs-CZ" b="1" dirty="0" smtClean="0"/>
              <a:t> = po</a:t>
            </a:r>
          </a:p>
          <a:p>
            <a:r>
              <a:rPr lang="cs-CZ" b="1" dirty="0" smtClean="0"/>
              <a:t>postmoderna</a:t>
            </a:r>
          </a:p>
          <a:p>
            <a:pPr lvl="1"/>
            <a:r>
              <a:rPr lang="cs-CZ" i="1" dirty="0" smtClean="0"/>
              <a:t>obecně</a:t>
            </a:r>
            <a:r>
              <a:rPr lang="cs-CZ" dirty="0" smtClean="0"/>
              <a:t> – stav západní společnosti, kultury a umění „po“ moderně</a:t>
            </a:r>
          </a:p>
          <a:p>
            <a:pPr lvl="1"/>
            <a:r>
              <a:rPr lang="cs-CZ" i="1" dirty="0" smtClean="0"/>
              <a:t>specificky - </a:t>
            </a:r>
            <a:r>
              <a:rPr lang="cs-CZ" dirty="0" smtClean="0"/>
              <a:t> politicko-vědecko-umělecký směr, který se obrací proti institucím, metodám, pojmům a základním tezím moderny</a:t>
            </a:r>
            <a:endParaRPr lang="cs-CZ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118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POSTMODERNA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lvl="1"/>
            <a:r>
              <a:rPr lang="cs-CZ" dirty="0" smtClean="0"/>
              <a:t>kritizuje inovační úsilí moderny</a:t>
            </a:r>
          </a:p>
          <a:p>
            <a:pPr lvl="1"/>
            <a:r>
              <a:rPr lang="cs-CZ" dirty="0" smtClean="0"/>
              <a:t>považuje modernu za obvyklou a automatizovanou</a:t>
            </a:r>
          </a:p>
          <a:p>
            <a:pPr lvl="1"/>
            <a:r>
              <a:rPr lang="cs-CZ" dirty="0" smtClean="0"/>
              <a:t>obviňuje modernu z nelegitimní nadvlády totalitního principu (rysy despocie)</a:t>
            </a:r>
          </a:p>
          <a:p>
            <a:pPr lvl="1"/>
            <a:r>
              <a:rPr lang="cs-CZ" dirty="0" smtClean="0"/>
              <a:t>označuje modernu za jednorozměrnou </a:t>
            </a:r>
          </a:p>
          <a:p>
            <a:pPr marL="347472"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603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MODERNA / </a:t>
            </a:r>
            <a:r>
              <a:rPr lang="cs-CZ" b="0" dirty="0" smtClean="0"/>
              <a:t>termín, užití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824536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sz="4400" dirty="0" smtClean="0"/>
              <a:t>termín „moderna“ se používá v různých oblastech – historie, politika, umění…</a:t>
            </a:r>
          </a:p>
          <a:p>
            <a:pPr>
              <a:spcAft>
                <a:spcPts val="600"/>
              </a:spcAft>
            </a:pPr>
            <a:r>
              <a:rPr lang="cs-CZ" sz="4400" dirty="0" smtClean="0"/>
              <a:t>moderna = převrat </a:t>
            </a:r>
            <a:r>
              <a:rPr lang="cs-CZ" sz="4400" dirty="0"/>
              <a:t>ve všech oblastech života</a:t>
            </a:r>
          </a:p>
          <a:p>
            <a:pPr>
              <a:spcAft>
                <a:spcPts val="600"/>
              </a:spcAft>
            </a:pPr>
            <a:r>
              <a:rPr lang="cs-CZ" sz="4400" dirty="0" smtClean="0"/>
              <a:t>časové zařazení – různé možnosti a varianty:</a:t>
            </a:r>
          </a:p>
          <a:p>
            <a:pPr lvl="1">
              <a:spcAft>
                <a:spcPts val="600"/>
              </a:spcAft>
            </a:pPr>
            <a:r>
              <a:rPr lang="cs-CZ" sz="3800" i="1" dirty="0" smtClean="0"/>
              <a:t>pro oblast duchovního života: </a:t>
            </a:r>
            <a:r>
              <a:rPr lang="cs-CZ" sz="3800" dirty="0" smtClean="0"/>
              <a:t>s nástupem renesance (od 15. stol.)</a:t>
            </a:r>
          </a:p>
          <a:p>
            <a:pPr lvl="1">
              <a:spcAft>
                <a:spcPts val="600"/>
              </a:spcAft>
            </a:pPr>
            <a:r>
              <a:rPr lang="cs-CZ" sz="3800" i="1" dirty="0" smtClean="0"/>
              <a:t>pro oblast ekonomickou: </a:t>
            </a:r>
            <a:r>
              <a:rPr lang="cs-CZ" sz="3800" dirty="0" smtClean="0"/>
              <a:t> s počátkem industrializace (polovina 18. stol.)</a:t>
            </a:r>
          </a:p>
          <a:p>
            <a:pPr lvl="1">
              <a:spcAft>
                <a:spcPts val="600"/>
              </a:spcAft>
            </a:pPr>
            <a:r>
              <a:rPr lang="cs-CZ" sz="3800" i="1" dirty="0" smtClean="0"/>
              <a:t>pro oblast politiky:</a:t>
            </a:r>
            <a:r>
              <a:rPr lang="cs-CZ" sz="3800" dirty="0" smtClean="0"/>
              <a:t> Francouzská buržoazní revoluce (konec 18. stol.)</a:t>
            </a:r>
            <a:endParaRPr lang="cs-CZ" sz="3800" i="1" dirty="0" smtClean="0"/>
          </a:p>
          <a:p>
            <a:pPr lvl="1">
              <a:spcAft>
                <a:spcPts val="600"/>
              </a:spcAft>
            </a:pPr>
            <a:r>
              <a:rPr lang="cs-CZ" sz="3800" i="1" dirty="0"/>
              <a:t>pro oblast literatury, výtvarného umění, divadla atd.: </a:t>
            </a:r>
            <a:r>
              <a:rPr lang="cs-CZ" sz="3800" dirty="0"/>
              <a:t>od konce 19. stol. (po r. </a:t>
            </a:r>
            <a:r>
              <a:rPr lang="cs-CZ" sz="3800" dirty="0" smtClean="0"/>
              <a:t>1890, trvá zhruba do 70. let 20.století)</a:t>
            </a:r>
            <a:endParaRPr lang="cs-CZ" sz="3800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600" dirty="0" smtClean="0">
                <a:solidFill>
                  <a:srgbClr val="C00000"/>
                </a:solidFill>
              </a:rPr>
              <a:t>Václav Cejpek / 5. 5. 2016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208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POSTMODERNA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dirty="0" smtClean="0"/>
              <a:t>nabízí množství stejně oprávněných a vedle sebe koexistujících perspektiv (relativismus)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prosazuje princip otevřenosti umění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5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POSTMODERNA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5483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časové zařazení</a:t>
            </a:r>
          </a:p>
          <a:p>
            <a:pPr lvl="1"/>
            <a:r>
              <a:rPr lang="cs-CZ" dirty="0" smtClean="0"/>
              <a:t>termín se objevuje poprvé kolem r. 1870 (anglický malíř John </a:t>
            </a:r>
            <a:r>
              <a:rPr lang="cs-CZ" dirty="0" err="1" smtClean="0"/>
              <a:t>Watkins</a:t>
            </a:r>
            <a:r>
              <a:rPr lang="cs-CZ" dirty="0" smtClean="0"/>
              <a:t> </a:t>
            </a:r>
            <a:r>
              <a:rPr lang="cs-CZ" dirty="0" err="1" smtClean="0"/>
              <a:t>Chapman</a:t>
            </a:r>
            <a:r>
              <a:rPr lang="cs-CZ" dirty="0" smtClean="0"/>
              <a:t> navrhl vytvořit postmoderní malířský styl, který by překonal francouzské impresionisty)</a:t>
            </a:r>
          </a:p>
          <a:p>
            <a:pPr lvl="1"/>
            <a:endParaRPr lang="cs-CZ" b="1" dirty="0" smtClean="0"/>
          </a:p>
          <a:p>
            <a:pPr lvl="1"/>
            <a:r>
              <a:rPr lang="cs-CZ" b="1" dirty="0" smtClean="0"/>
              <a:t>běžně se za počátek postmoderny považuje konec 70. let </a:t>
            </a:r>
            <a:r>
              <a:rPr lang="cs-CZ" b="1" dirty="0" smtClean="0"/>
              <a:t>20. </a:t>
            </a:r>
            <a:r>
              <a:rPr lang="cs-CZ" b="1" dirty="0" smtClean="0"/>
              <a:t>století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8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POSTMODERNA / </a:t>
            </a:r>
            <a:r>
              <a:rPr lang="cs-CZ" dirty="0" err="1" smtClean="0"/>
              <a:t>Lyotard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536504"/>
          </a:xfrm>
        </p:spPr>
        <p:txBody>
          <a:bodyPr>
            <a:normAutofit/>
          </a:bodyPr>
          <a:lstStyle/>
          <a:p>
            <a:pPr lvl="1"/>
            <a:endParaRPr lang="cs-CZ" b="1" dirty="0" smtClean="0"/>
          </a:p>
          <a:p>
            <a:pPr lvl="1"/>
            <a:r>
              <a:rPr lang="cs-CZ" sz="3200" b="1" dirty="0" smtClean="0"/>
              <a:t>Jean-</a:t>
            </a:r>
            <a:r>
              <a:rPr lang="cs-CZ" sz="3200" b="1" dirty="0" err="1" smtClean="0"/>
              <a:t>François</a:t>
            </a:r>
            <a:r>
              <a:rPr lang="cs-CZ" sz="3200" b="1" dirty="0" smtClean="0"/>
              <a:t> </a:t>
            </a:r>
            <a:r>
              <a:rPr lang="cs-CZ" sz="3200" b="1" dirty="0" err="1"/>
              <a:t>Lyotard</a:t>
            </a:r>
            <a:r>
              <a:rPr lang="cs-CZ" sz="3200" dirty="0"/>
              <a:t> </a:t>
            </a:r>
          </a:p>
          <a:p>
            <a:pPr lvl="2"/>
            <a:r>
              <a:rPr lang="cs-CZ" sz="2800" b="1" dirty="0"/>
              <a:t>Postmoderní vědění (1979)</a:t>
            </a:r>
          </a:p>
          <a:p>
            <a:pPr lvl="2"/>
            <a:r>
              <a:rPr lang="cs-CZ" sz="2800" dirty="0"/>
              <a:t>role vědění v postindustriální </a:t>
            </a:r>
            <a:r>
              <a:rPr lang="cs-CZ" sz="2800" dirty="0" smtClean="0"/>
              <a:t>společnosti</a:t>
            </a:r>
          </a:p>
          <a:p>
            <a:pPr lvl="2"/>
            <a:r>
              <a:rPr lang="cs-CZ" sz="2800" dirty="0" smtClean="0"/>
              <a:t>teze o </a:t>
            </a:r>
            <a:r>
              <a:rPr lang="cs-CZ" sz="2800" b="1" dirty="0" smtClean="0"/>
              <a:t>konci velkých vyprávění</a:t>
            </a:r>
            <a:r>
              <a:rPr lang="cs-CZ" sz="2800" dirty="0" smtClean="0"/>
              <a:t>:</a:t>
            </a:r>
            <a:br>
              <a:rPr lang="cs-CZ" sz="2800" dirty="0" smtClean="0"/>
            </a:br>
            <a:r>
              <a:rPr lang="cs-CZ" sz="2800" dirty="0" smtClean="0"/>
              <a:t>„Nanejvýš zjednodušeně lze říct: &gt;postmoderna&lt; znamená, že </a:t>
            </a:r>
            <a:r>
              <a:rPr lang="cs-CZ" sz="2800" dirty="0" err="1" smtClean="0"/>
              <a:t>metavyprávěním</a:t>
            </a:r>
            <a:r>
              <a:rPr lang="cs-CZ" sz="2800" dirty="0" smtClean="0"/>
              <a:t> se už dál nepřikládá víra.“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826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POSTMODERNA / </a:t>
            </a:r>
            <a:r>
              <a:rPr lang="cs-CZ" dirty="0" err="1" smtClean="0"/>
              <a:t>Lyotard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lvl="2"/>
            <a:r>
              <a:rPr lang="cs-CZ" sz="3200" b="1" dirty="0" smtClean="0"/>
              <a:t>3 velká </a:t>
            </a:r>
            <a:r>
              <a:rPr lang="cs-CZ" sz="3200" b="1" dirty="0" err="1" smtClean="0"/>
              <a:t>metavyprávění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osvícenství</a:t>
            </a:r>
            <a:br>
              <a:rPr lang="cs-CZ" sz="3200" dirty="0" smtClean="0"/>
            </a:br>
            <a:r>
              <a:rPr lang="cs-CZ" sz="3200" dirty="0" smtClean="0"/>
              <a:t>idealismus</a:t>
            </a:r>
            <a:br>
              <a:rPr lang="cs-CZ" sz="3200" dirty="0" smtClean="0"/>
            </a:br>
            <a:r>
              <a:rPr lang="cs-CZ" sz="3200" dirty="0" smtClean="0"/>
              <a:t>historismus</a:t>
            </a:r>
          </a:p>
          <a:p>
            <a:pPr lvl="2"/>
            <a:r>
              <a:rPr lang="cs-CZ" sz="3200" b="1" dirty="0" smtClean="0"/>
              <a:t>neexistuje žádná obecně závazná pravda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POSTMODERNA / prvky a 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320480"/>
          </a:xfrm>
        </p:spPr>
        <p:txBody>
          <a:bodyPr anchor="b">
            <a:normAutofit fontScale="92500" lnSpcReduction="20000"/>
          </a:bodyPr>
          <a:lstStyle/>
          <a:p>
            <a:r>
              <a:rPr lang="cs-CZ" b="1" dirty="0" smtClean="0"/>
              <a:t>prvky a znaky postmoderny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rekombinace a reinterpretace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nové užití existujících myšlenek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společnost není nazírána s ohledem na pokrok jako hlavní cíl vývoje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svět se jeví jako chaotický, nahodilý, pluralistický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lidská identita je nestálá, určuje ji mnoho protichůdných kulturních faktorů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masová média a technika jsou nositeli či prostředníky kultury a umění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9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POSTMODERNA / prvky a 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536504"/>
          </a:xfrm>
        </p:spPr>
        <p:txBody>
          <a:bodyPr anchor="ctr">
            <a:normAutofit/>
          </a:bodyPr>
          <a:lstStyle/>
          <a:p>
            <a:pPr lvl="1">
              <a:spcAft>
                <a:spcPts val="600"/>
              </a:spcAft>
            </a:pPr>
            <a:r>
              <a:rPr lang="cs-CZ" dirty="0" smtClean="0"/>
              <a:t>odmítnutí principu rozumu (racionality) – to odmítala už i moderna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nová orientace na aspekty lidské afektivity a emocionality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odmítnutí či ostrá kritika univerzálního nároku na pravdu v oblasti filozofie (např. </a:t>
            </a:r>
            <a:r>
              <a:rPr lang="cs-CZ" dirty="0" err="1" smtClean="0"/>
              <a:t>metavyprávění</a:t>
            </a:r>
            <a:r>
              <a:rPr lang="cs-CZ" dirty="0" smtClean="0"/>
              <a:t> nebo mýty jako morálka, historie, Bůh, ideologie, utopie, náboženství, věda aj.)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219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POSTMODERNA prvky a 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320480"/>
          </a:xfrm>
        </p:spPr>
        <p:txBody>
          <a:bodyPr anchor="b">
            <a:normAutofit/>
          </a:bodyPr>
          <a:lstStyle/>
          <a:p>
            <a:pPr lvl="1">
              <a:spcAft>
                <a:spcPts val="600"/>
              </a:spcAft>
            </a:pPr>
            <a:r>
              <a:rPr lang="cs-CZ" dirty="0"/>
              <a:t>ztráta tradičních vazeb solidarity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tolerance, svoboda, radikální pluralita ve společnosti, umění a kultuře</a:t>
            </a:r>
          </a:p>
          <a:p>
            <a:pPr lvl="1"/>
            <a:r>
              <a:rPr lang="cs-CZ" dirty="0" smtClean="0"/>
              <a:t>dekonstrukce</a:t>
            </a:r>
          </a:p>
          <a:p>
            <a:pPr lvl="1"/>
            <a:r>
              <a:rPr lang="cs-CZ" dirty="0" smtClean="0"/>
              <a:t>mixování kódů, stylů atp. jako nová umělecká technika</a:t>
            </a:r>
          </a:p>
          <a:p>
            <a:pPr lvl="1"/>
            <a:r>
              <a:rPr lang="cs-CZ" dirty="0" smtClean="0"/>
              <a:t>feminismus</a:t>
            </a:r>
          </a:p>
          <a:p>
            <a:pPr lvl="1">
              <a:spcAft>
                <a:spcPts val="1200"/>
              </a:spcAft>
            </a:pPr>
            <a:r>
              <a:rPr lang="cs-CZ" dirty="0" smtClean="0"/>
              <a:t>multikulturalismus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0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POSTMODERNA /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2838056"/>
          </a:xfrm>
        </p:spPr>
        <p:txBody>
          <a:bodyPr anchor="b"/>
          <a:lstStyle/>
          <a:p>
            <a:pPr marL="0" indent="0">
              <a:buNone/>
            </a:pPr>
            <a:r>
              <a:rPr lang="cs-CZ" b="1" dirty="0" smtClean="0"/>
              <a:t>    metody</a:t>
            </a:r>
            <a:endParaRPr lang="cs-CZ" b="1" dirty="0"/>
          </a:p>
          <a:p>
            <a:pPr lvl="1"/>
            <a:r>
              <a:rPr lang="cs-CZ" b="1" dirty="0"/>
              <a:t>diskurs</a:t>
            </a:r>
            <a:r>
              <a:rPr lang="cs-CZ" dirty="0"/>
              <a:t> (způsob chápání a porozumění skutečnosti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určité epoše a oboru) </a:t>
            </a:r>
          </a:p>
          <a:p>
            <a:pPr lvl="1"/>
            <a:r>
              <a:rPr lang="cs-CZ" b="1" dirty="0" err="1" smtClean="0"/>
              <a:t>poststrukturalismus</a:t>
            </a:r>
            <a:r>
              <a:rPr lang="cs-CZ" dirty="0" smtClean="0"/>
              <a:t> </a:t>
            </a:r>
            <a:r>
              <a:rPr lang="cs-CZ" dirty="0"/>
              <a:t>(odklon od objektivních metod)</a:t>
            </a:r>
          </a:p>
          <a:p>
            <a:pPr lvl="1"/>
            <a:r>
              <a:rPr lang="cs-CZ" b="1" dirty="0"/>
              <a:t>dekonstrukce</a:t>
            </a:r>
            <a:r>
              <a:rPr lang="cs-CZ" dirty="0"/>
              <a:t> (princip „demontáže“ pojmů)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3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POSTMODERNA / Happening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3168353"/>
          </a:xfrm>
        </p:spPr>
        <p:txBody>
          <a:bodyPr anchor="b">
            <a:normAutofit fontScale="92500" lnSpcReduction="10000"/>
          </a:bodyPr>
          <a:lstStyle/>
          <a:p>
            <a:r>
              <a:rPr lang="cs-CZ" sz="3900" b="1" dirty="0" smtClean="0"/>
              <a:t>Happening</a:t>
            </a:r>
          </a:p>
          <a:p>
            <a:r>
              <a:rPr lang="cs-CZ" i="1" dirty="0"/>
              <a:t>u</a:t>
            </a:r>
            <a:r>
              <a:rPr lang="cs-CZ" i="1" dirty="0" smtClean="0"/>
              <a:t>dálost, dění, akce…</a:t>
            </a:r>
            <a:br>
              <a:rPr lang="cs-CZ" i="1" dirty="0" smtClean="0"/>
            </a:br>
            <a:endParaRPr lang="cs-CZ" i="1" dirty="0" smtClean="0"/>
          </a:p>
          <a:p>
            <a:pPr lvl="1"/>
            <a:r>
              <a:rPr lang="cs-CZ" dirty="0" smtClean="0"/>
              <a:t>používání netradičních divadelních forem a prostředků se záměrem šokovat, provokovat, vtáhnout do akce atd.</a:t>
            </a:r>
          </a:p>
          <a:p>
            <a:pPr lvl="1"/>
            <a:r>
              <a:rPr lang="cs-CZ" dirty="0" smtClean="0"/>
              <a:t>prolínání cílů (politika, umění…)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74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POSTMODERNA / </a:t>
            </a:r>
            <a:r>
              <a:rPr lang="cs-CZ" b="1" dirty="0" err="1" smtClean="0"/>
              <a:t>Fluxus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Fluxus</a:t>
            </a:r>
            <a:endParaRPr lang="cs-CZ" b="1" dirty="0" smtClean="0"/>
          </a:p>
          <a:p>
            <a:pPr lvl="1">
              <a:spcAft>
                <a:spcPts val="600"/>
              </a:spcAft>
            </a:pPr>
            <a:r>
              <a:rPr lang="cs-CZ" dirty="0" smtClean="0"/>
              <a:t>1960 – mezinárodní hnutí výtvarníků, skladatelů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George </a:t>
            </a:r>
            <a:r>
              <a:rPr lang="cs-CZ" dirty="0" err="1" smtClean="0"/>
              <a:t>Maciunas</a:t>
            </a:r>
            <a:r>
              <a:rPr lang="cs-CZ" dirty="0" smtClean="0"/>
              <a:t>, </a:t>
            </a:r>
            <a:r>
              <a:rPr lang="cs-CZ" dirty="0" err="1" smtClean="0"/>
              <a:t>Nam</a:t>
            </a:r>
            <a:r>
              <a:rPr lang="cs-CZ" dirty="0" smtClean="0"/>
              <a:t> June </a:t>
            </a:r>
            <a:r>
              <a:rPr lang="cs-CZ" dirty="0" err="1" smtClean="0"/>
              <a:t>Paik</a:t>
            </a:r>
            <a:r>
              <a:rPr lang="cs-CZ" dirty="0" smtClean="0"/>
              <a:t>, </a:t>
            </a:r>
            <a:r>
              <a:rPr lang="cs-CZ" dirty="0" err="1" smtClean="0"/>
              <a:t>Yoko</a:t>
            </a:r>
            <a:r>
              <a:rPr lang="cs-CZ" dirty="0" smtClean="0"/>
              <a:t> Ono, Joseph </a:t>
            </a:r>
            <a:r>
              <a:rPr lang="cs-CZ" dirty="0" err="1" smtClean="0"/>
              <a:t>Beuys</a:t>
            </a:r>
            <a:r>
              <a:rPr lang="cs-CZ" dirty="0" smtClean="0"/>
              <a:t>…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vztah k dadaismu (Marcel </a:t>
            </a:r>
            <a:r>
              <a:rPr lang="cs-CZ" dirty="0" err="1" smtClean="0"/>
              <a:t>Duchamp</a:t>
            </a:r>
            <a:r>
              <a:rPr lang="cs-CZ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útok na umělecké dílo, které bylo v běžném smyslu negováno a prohlášeno za buržoazní fetiš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nejdůležitější je tvůrčí idea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33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MODERNA /</a:t>
            </a:r>
            <a:r>
              <a:rPr lang="cs-CZ" b="0" dirty="0" smtClean="0"/>
              <a:t>původ slova, 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392488"/>
          </a:xfrm>
        </p:spPr>
        <p:txBody>
          <a:bodyPr anchor="b">
            <a:normAutofit fontScale="92500" lnSpcReduction="10000"/>
          </a:bodyPr>
          <a:lstStyle/>
          <a:p>
            <a:r>
              <a:rPr lang="cs-CZ" dirty="0" smtClean="0"/>
              <a:t>původ slova</a:t>
            </a:r>
          </a:p>
          <a:p>
            <a:pPr lvl="1"/>
            <a:r>
              <a:rPr lang="cs-CZ" dirty="0" err="1" smtClean="0"/>
              <a:t>modernus</a:t>
            </a:r>
            <a:r>
              <a:rPr lang="cs-CZ" dirty="0" smtClean="0"/>
              <a:t> (lat.) = nový, novodobý, současný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první užití slova moderní – Bernhard von </a:t>
            </a:r>
            <a:r>
              <a:rPr lang="cs-CZ" dirty="0" err="1" smtClean="0"/>
              <a:t>Chartres</a:t>
            </a:r>
            <a:r>
              <a:rPr lang="cs-CZ" dirty="0" smtClean="0"/>
              <a:t> (</a:t>
            </a:r>
            <a:r>
              <a:rPr lang="cs-CZ" dirty="0" err="1" smtClean="0"/>
              <a:t>Sylvestris</a:t>
            </a:r>
            <a:r>
              <a:rPr lang="cs-CZ" dirty="0" smtClean="0"/>
              <a:t>, 1080 – 1167):</a:t>
            </a:r>
          </a:p>
          <a:p>
            <a:pPr lvl="1"/>
            <a:r>
              <a:rPr lang="cs-CZ" i="1" dirty="0" smtClean="0"/>
              <a:t>„Jsme trpaslíci, kteří sedí na ramenech obrů. Dokážeme vidět dál než naši předkové a v tom smyslu je naše vědění větší než vědění jejich, a přece bychom nebyli ničím, kdyby nám cestu neukazovala suma jejich vědění.“</a:t>
            </a:r>
            <a:endParaRPr lang="cs-CZ" dirty="0" smtClean="0"/>
          </a:p>
          <a:p>
            <a:pPr lvl="1"/>
            <a:endParaRPr lang="cs-CZ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0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POSTMODERNA / </a:t>
            </a:r>
            <a:r>
              <a:rPr lang="cs-CZ" b="1" dirty="0" err="1" smtClean="0"/>
              <a:t>Fluxus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12776"/>
            <a:ext cx="8183880" cy="4592250"/>
          </a:xfrm>
        </p:spPr>
        <p:txBody>
          <a:bodyPr/>
          <a:lstStyle/>
          <a:p>
            <a:r>
              <a:rPr lang="cs-CZ" dirty="0" smtClean="0"/>
              <a:t>Manifest</a:t>
            </a:r>
            <a:br>
              <a:rPr lang="cs-CZ" dirty="0" smtClean="0"/>
            </a:br>
            <a:r>
              <a:rPr lang="cs-CZ" dirty="0" smtClean="0"/>
              <a:t>George </a:t>
            </a:r>
            <a:r>
              <a:rPr lang="cs-CZ" dirty="0" err="1" smtClean="0"/>
              <a:t>Maciunas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(</a:t>
            </a:r>
            <a:r>
              <a:rPr lang="cs-CZ" i="1" dirty="0" err="1" smtClean="0"/>
              <a:t>mačevnas</a:t>
            </a:r>
            <a:r>
              <a:rPr lang="cs-CZ" i="1" dirty="0" smtClean="0"/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12" y="1484784"/>
            <a:ext cx="2927970" cy="45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upload.wikimedia.org/wikipedia/en/thumb/0/00/Mr-fluxus.jpg/200px-Mr-fluxu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2880320" cy="30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2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POSTMODERNA / </a:t>
            </a:r>
            <a:r>
              <a:rPr lang="cs-CZ" b="1" dirty="0" err="1" smtClean="0"/>
              <a:t>Fluxus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b="1" i="1" dirty="0" smtClean="0"/>
              <a:t>Joseph </a:t>
            </a:r>
            <a:r>
              <a:rPr lang="cs-CZ" sz="3100" b="1" i="1" dirty="0" err="1" smtClean="0"/>
              <a:t>Beuys</a:t>
            </a:r>
            <a:r>
              <a:rPr lang="cs-CZ" sz="3100" b="1" i="1" dirty="0" smtClean="0"/>
              <a:t> (performance) / George </a:t>
            </a:r>
            <a:r>
              <a:rPr lang="cs-CZ" sz="3100" b="1" i="1" dirty="0" err="1" smtClean="0"/>
              <a:t>Maciunas</a:t>
            </a:r>
            <a:r>
              <a:rPr lang="cs-CZ" sz="3100" b="1" i="1" dirty="0" smtClean="0"/>
              <a:t>: Flux </a:t>
            </a:r>
            <a:r>
              <a:rPr lang="cs-CZ" sz="3100" b="1" i="1" dirty="0" err="1" smtClean="0"/>
              <a:t>Year</a:t>
            </a:r>
            <a:r>
              <a:rPr lang="cs-CZ" sz="3100" b="1" i="1" dirty="0" smtClean="0"/>
              <a:t> Box 2, 1967</a:t>
            </a:r>
            <a:endParaRPr lang="cs-CZ" sz="3100" b="1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31</a:t>
            </a:fld>
            <a:endParaRPr lang="cs-CZ"/>
          </a:p>
        </p:txBody>
      </p:sp>
      <p:pic>
        <p:nvPicPr>
          <p:cNvPr id="2050" name="Picture 2" descr="https://upload.wikimedia.org/wikipedia/commons/thumb/5/5d/Joseph_Beuys_Filtz_TV_by_Lothar_Wolleh.jpg/220px-Joseph_Beuys_Filtz_TV_by_Lothar_Woll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024336" cy="30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59155" cy="304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7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POSTMODERNA / </a:t>
            </a:r>
            <a:r>
              <a:rPr lang="cs-CZ" b="1" dirty="0" err="1"/>
              <a:t>B</a:t>
            </a:r>
            <a:r>
              <a:rPr lang="cs-CZ" b="1" dirty="0" err="1" smtClean="0"/>
              <a:t>odyart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cs-CZ" dirty="0" smtClean="0"/>
              <a:t>60. léta 20. století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vznik z happeningu a hnutí </a:t>
            </a:r>
            <a:r>
              <a:rPr lang="cs-CZ" dirty="0" err="1" smtClean="0"/>
              <a:t>Flexus</a:t>
            </a:r>
            <a:endParaRPr lang="cs-CZ" dirty="0" smtClean="0"/>
          </a:p>
          <a:p>
            <a:pPr lvl="1">
              <a:spcAft>
                <a:spcPts val="600"/>
              </a:spcAft>
            </a:pPr>
            <a:r>
              <a:rPr lang="cs-CZ" dirty="0" smtClean="0"/>
              <a:t>tělo je současně umělecký prostředek i umělecký objekt (tedy to co je vytvářeno jako umělecké dílo)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často jde o performance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32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091780" cy="231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6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b="1" dirty="0" smtClean="0"/>
              <a:t>POSTMODERNA / </a:t>
            </a:r>
            <a:r>
              <a:rPr lang="cs-CZ" b="1" dirty="0" err="1" smtClean="0"/>
              <a:t>Bodyart</a:t>
            </a:r>
            <a:endParaRPr lang="cs-CZ" b="1" dirty="0"/>
          </a:p>
        </p:txBody>
      </p:sp>
      <p:pic>
        <p:nvPicPr>
          <p:cNvPr id="8" name="Picture 2" descr="http://upload.wikimedia.org/wikipedia/commons/thumb/1/1b/Kadakali_painting.jpg/220px-Kadakali_painting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5500" y="3140968"/>
            <a:ext cx="24770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33</a:t>
            </a:fld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8443"/>
            <a:ext cx="184880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07" y="1751660"/>
            <a:ext cx="3695375" cy="246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63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POSTMODERNA / </a:t>
            </a:r>
            <a:r>
              <a:rPr lang="cs-CZ" b="1" dirty="0" err="1" smtClean="0"/>
              <a:t>Bodyart</a:t>
            </a:r>
            <a:endParaRPr lang="cs-CZ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308" y="1600200"/>
            <a:ext cx="31913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34</a:t>
            </a:fld>
            <a:endParaRPr lang="cs-CZ"/>
          </a:p>
        </p:txBody>
      </p:sp>
      <p:pic>
        <p:nvPicPr>
          <p:cNvPr id="7170" name="Picture 2" descr="http://upload.wikimedia.org/wikipedia/commons/thumb/b/b2/Bodypainting_Saints.jpg/200px-Bodypainting_Saint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1905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2/2b/Nice_body_art.jpg/150px-Nice_body_ar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1663157" cy="27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32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POSTMODERNA / </a:t>
            </a:r>
            <a:r>
              <a:rPr lang="cs-CZ" b="1" dirty="0" err="1" smtClean="0"/>
              <a:t>Videoumění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536504"/>
          </a:xfrm>
        </p:spPr>
        <p:txBody>
          <a:bodyPr/>
          <a:lstStyle/>
          <a:p>
            <a:r>
              <a:rPr lang="cs-CZ" b="1" dirty="0" smtClean="0"/>
              <a:t>videoart, </a:t>
            </a:r>
            <a:r>
              <a:rPr lang="cs-CZ" b="1" dirty="0" err="1" smtClean="0"/>
              <a:t>videoumění</a:t>
            </a:r>
            <a:endParaRPr lang="cs-CZ" b="1" dirty="0" smtClean="0"/>
          </a:p>
          <a:p>
            <a:pPr lvl="1"/>
            <a:r>
              <a:rPr lang="cs-CZ" dirty="0" smtClean="0"/>
              <a:t>projekce slouží jako médium umělecké výpovědi</a:t>
            </a:r>
          </a:p>
          <a:p>
            <a:pPr lvl="1"/>
            <a:r>
              <a:rPr lang="cs-CZ" dirty="0" smtClean="0"/>
              <a:t>vznik na počátku 60. let v Německu a v Americe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3823692" cy="286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5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POSTMODERNA / Performance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performance</a:t>
            </a:r>
          </a:p>
          <a:p>
            <a:pPr lvl="1"/>
            <a:r>
              <a:rPr lang="cs-CZ" dirty="0" smtClean="0"/>
              <a:t>umělecké vystoupení </a:t>
            </a:r>
            <a:r>
              <a:rPr lang="cs-CZ" dirty="0" err="1" smtClean="0"/>
              <a:t>performera</a:t>
            </a:r>
            <a:r>
              <a:rPr lang="cs-CZ" dirty="0" smtClean="0"/>
              <a:t> nebo skupiny </a:t>
            </a:r>
            <a:r>
              <a:rPr lang="cs-CZ" dirty="0" err="1" smtClean="0"/>
              <a:t>performerů</a:t>
            </a:r>
            <a:endParaRPr lang="cs-CZ" dirty="0" smtClean="0"/>
          </a:p>
          <a:p>
            <a:pPr lvl="1"/>
            <a:r>
              <a:rPr lang="cs-CZ" dirty="0" smtClean="0"/>
              <a:t>zdůrazňuje situace, jednání (akčnost), pomíjivost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36</a:t>
            </a:fld>
            <a:endParaRPr lang="cs-CZ"/>
          </a:p>
        </p:txBody>
      </p:sp>
      <p:pic>
        <p:nvPicPr>
          <p:cNvPr id="4098" name="Picture 2" descr="http://upload.wikimedia.org/wikipedia/commons/thumb/a/ae/Refugien_073_b.jpg/220px-Refugien_073_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7" y="3861048"/>
            <a:ext cx="258095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c/ca/JMeese_dragon_flag.JPG/220px-JMeese_dragon_fla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681028"/>
            <a:ext cx="366408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POSTMODERNA / </a:t>
            </a:r>
            <a:r>
              <a:rPr lang="cs-CZ" b="1" dirty="0" err="1" smtClean="0"/>
              <a:t>Popart</a:t>
            </a:r>
            <a:r>
              <a:rPr lang="cs-CZ" b="1" dirty="0" smtClean="0"/>
              <a:t>	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4608512"/>
          </a:xfrm>
        </p:spPr>
        <p:txBody>
          <a:bodyPr/>
          <a:lstStyle/>
          <a:p>
            <a:r>
              <a:rPr lang="cs-CZ" b="1" dirty="0" err="1" smtClean="0"/>
              <a:t>popart</a:t>
            </a:r>
            <a:endParaRPr lang="cs-CZ" b="1" dirty="0" smtClean="0"/>
          </a:p>
          <a:p>
            <a:pPr lvl="1">
              <a:spcAft>
                <a:spcPts val="600"/>
              </a:spcAft>
            </a:pPr>
            <a:r>
              <a:rPr lang="cs-CZ" dirty="0" smtClean="0"/>
              <a:t>motivy z běžného života, téma konzumu, masmédií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způsob zobrazení – fotorealistický, často naddimenzovaný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Andy </a:t>
            </a:r>
            <a:r>
              <a:rPr lang="cs-CZ" dirty="0" err="1" smtClean="0"/>
              <a:t>Warhol</a:t>
            </a:r>
            <a:r>
              <a:rPr lang="cs-CZ" dirty="0" smtClean="0"/>
              <a:t>, Roy </a:t>
            </a:r>
            <a:r>
              <a:rPr lang="cs-CZ" dirty="0" err="1" smtClean="0"/>
              <a:t>Lichtestein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37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30646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upload.wikimedia.org/wikipedia/commons/thumb/8/8d/Vostell_klaus_skulptur02_malpartida.jpg/220px-Vostell_klaus_skulptur02_malpartid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725144"/>
            <a:ext cx="3370123" cy="13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46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POSTMODERNA 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cool</a:t>
            </a:r>
            <a:r>
              <a:rPr lang="cs-CZ" dirty="0"/>
              <a:t> </a:t>
            </a:r>
            <a:r>
              <a:rPr lang="cs-CZ" dirty="0" smtClean="0"/>
              <a:t>drama (</a:t>
            </a:r>
            <a:r>
              <a:rPr lang="cs-CZ" dirty="0" err="1" smtClean="0"/>
              <a:t>coolness</a:t>
            </a:r>
            <a:r>
              <a:rPr lang="cs-CZ" dirty="0" smtClean="0"/>
              <a:t> dramatika)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b="1" dirty="0" err="1" smtClean="0"/>
              <a:t>cool</a:t>
            </a:r>
            <a:r>
              <a:rPr lang="cs-CZ" b="1" dirty="0" smtClean="0"/>
              <a:t> drama</a:t>
            </a:r>
          </a:p>
          <a:p>
            <a:r>
              <a:rPr lang="cs-CZ" b="1" dirty="0" err="1" smtClean="0"/>
              <a:t>cool</a:t>
            </a:r>
            <a:r>
              <a:rPr lang="cs-CZ" b="1" dirty="0" smtClean="0"/>
              <a:t> </a:t>
            </a:r>
          </a:p>
          <a:p>
            <a:pPr lvl="1"/>
            <a:r>
              <a:rPr lang="cs-CZ" b="1" dirty="0" smtClean="0"/>
              <a:t>chladný, chladnokrevný</a:t>
            </a:r>
          </a:p>
          <a:p>
            <a:pPr lvl="1"/>
            <a:r>
              <a:rPr lang="cs-CZ" b="1" dirty="0" smtClean="0"/>
              <a:t>super, skvělý, bezva…</a:t>
            </a:r>
          </a:p>
          <a:p>
            <a:r>
              <a:rPr lang="cs-CZ" b="1" dirty="0" err="1" smtClean="0"/>
              <a:t>coolness</a:t>
            </a:r>
            <a:endParaRPr lang="cs-CZ" b="1" dirty="0" smtClean="0"/>
          </a:p>
          <a:p>
            <a:pPr lvl="1"/>
            <a:r>
              <a:rPr lang="cs-CZ" b="1" dirty="0" smtClean="0"/>
              <a:t>chladnost, studenost</a:t>
            </a:r>
            <a:br>
              <a:rPr lang="cs-CZ" b="1" dirty="0" smtClean="0"/>
            </a:br>
            <a:endParaRPr lang="cs-CZ" b="1" dirty="0" smtClean="0"/>
          </a:p>
          <a:p>
            <a:pPr lvl="1"/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2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POSTMODERNA </a:t>
            </a:r>
            <a:br>
              <a:rPr lang="cs-CZ" b="1" dirty="0"/>
            </a:br>
            <a:r>
              <a:rPr lang="cs-CZ" b="1" dirty="0" err="1"/>
              <a:t>cool</a:t>
            </a:r>
            <a:r>
              <a:rPr lang="cs-CZ" b="1" dirty="0"/>
              <a:t> drama (</a:t>
            </a:r>
            <a:r>
              <a:rPr lang="cs-CZ" b="1" dirty="0" err="1"/>
              <a:t>coolness</a:t>
            </a:r>
            <a:r>
              <a:rPr lang="cs-CZ" b="1" dirty="0"/>
              <a:t> dramatika)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 smtClean="0"/>
              <a:t>In </a:t>
            </a:r>
            <a:r>
              <a:rPr lang="cs-CZ" dirty="0" err="1"/>
              <a:t>yer</a:t>
            </a:r>
            <a:r>
              <a:rPr lang="cs-CZ" dirty="0"/>
              <a:t> face drama (</a:t>
            </a:r>
            <a:r>
              <a:rPr lang="cs-CZ" dirty="0" err="1"/>
              <a:t>Aleks</a:t>
            </a:r>
            <a:r>
              <a:rPr lang="cs-CZ" dirty="0"/>
              <a:t> </a:t>
            </a:r>
            <a:r>
              <a:rPr lang="cs-CZ" dirty="0" err="1"/>
              <a:t>Sierz</a:t>
            </a:r>
            <a:r>
              <a:rPr lang="cs-CZ" dirty="0"/>
              <a:t>)</a:t>
            </a:r>
          </a:p>
          <a:p>
            <a:pPr>
              <a:spcAft>
                <a:spcPts val="600"/>
              </a:spcAft>
            </a:pPr>
            <a:r>
              <a:rPr lang="cs-CZ" dirty="0" err="1"/>
              <a:t>Blut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smtClean="0"/>
              <a:t>Sperma-</a:t>
            </a:r>
            <a:r>
              <a:rPr lang="cs-CZ" dirty="0" err="1" smtClean="0"/>
              <a:t>Theater</a:t>
            </a:r>
            <a:r>
              <a:rPr lang="cs-CZ" dirty="0" smtClean="0"/>
              <a:t> </a:t>
            </a:r>
            <a:r>
              <a:rPr lang="cs-CZ" dirty="0"/>
              <a:t>(Německo)</a:t>
            </a:r>
          </a:p>
          <a:p>
            <a:endParaRPr lang="cs-CZ" dirty="0" smtClean="0"/>
          </a:p>
          <a:p>
            <a:r>
              <a:rPr lang="cs-CZ" b="1" dirty="0" smtClean="0"/>
              <a:t>„… divadlo, které vás chytí za krk a třese s vámi, dokud nepochopíte jeho vzkaz“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(</a:t>
            </a:r>
            <a:r>
              <a:rPr lang="cs-CZ" i="1" dirty="0" err="1" smtClean="0"/>
              <a:t>Aleks</a:t>
            </a:r>
            <a:r>
              <a:rPr lang="cs-CZ" i="1" dirty="0" smtClean="0"/>
              <a:t> </a:t>
            </a:r>
            <a:r>
              <a:rPr lang="cs-CZ" i="1" dirty="0" err="1" smtClean="0"/>
              <a:t>Sierz</a:t>
            </a:r>
            <a:r>
              <a:rPr lang="cs-CZ" i="1" dirty="0" smtClean="0"/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1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MODERNA V LITEARTUŘE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konec 19. a začátek 20. stol.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vliv kvantové teorie (Max Planck), učení o výkladu snů (Sigmund Freud), teorie relativity (Albert Einstein) aj.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zásadně se mění obraz (vnímání) světa</a:t>
            </a:r>
          </a:p>
          <a:p>
            <a:pPr lvl="1">
              <a:spcAft>
                <a:spcPts val="600"/>
              </a:spcAft>
            </a:pP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4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POSTMODERNA </a:t>
            </a:r>
            <a:br>
              <a:rPr lang="cs-CZ" b="1" dirty="0" smtClean="0"/>
            </a:br>
            <a:r>
              <a:rPr lang="cs-CZ" b="1" dirty="0" err="1" smtClean="0"/>
              <a:t>cool</a:t>
            </a:r>
            <a:r>
              <a:rPr lang="cs-CZ" b="1" dirty="0" smtClean="0"/>
              <a:t> drama (</a:t>
            </a:r>
            <a:r>
              <a:rPr lang="cs-CZ" b="1" dirty="0" err="1" smtClean="0"/>
              <a:t>coolness</a:t>
            </a:r>
            <a:r>
              <a:rPr lang="cs-CZ" b="1" dirty="0" smtClean="0"/>
              <a:t> dramatika)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3960440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dirty="0" smtClean="0"/>
              <a:t>specifický typ dramatické literatury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mladí autoři v polovině 90. let 20. století 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znechucení společností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ofenzívní, brutální, šokující a bezohledné zobrazování reality</a:t>
            </a:r>
          </a:p>
          <a:p>
            <a:pPr>
              <a:spcAft>
                <a:spcPts val="600"/>
              </a:spcAft>
            </a:pPr>
            <a:r>
              <a:rPr lang="cs-CZ" dirty="0"/>
              <a:t>drastické prostředky</a:t>
            </a:r>
          </a:p>
          <a:p>
            <a:pPr>
              <a:spcAft>
                <a:spcPts val="600"/>
              </a:spcAft>
            </a:pPr>
            <a:r>
              <a:rPr lang="cs-CZ" dirty="0"/>
              <a:t>extrémní postavy, lidé na okraji společnosti</a:t>
            </a:r>
          </a:p>
          <a:p>
            <a:pPr>
              <a:spcAft>
                <a:spcPts val="600"/>
              </a:spcAft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771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POSTMODERNA </a:t>
            </a:r>
            <a:br>
              <a:rPr lang="cs-CZ" b="1" dirty="0"/>
            </a:br>
            <a:r>
              <a:rPr lang="cs-CZ" b="1" dirty="0" err="1"/>
              <a:t>cool</a:t>
            </a:r>
            <a:r>
              <a:rPr lang="cs-CZ" b="1" dirty="0"/>
              <a:t> </a:t>
            </a:r>
            <a:r>
              <a:rPr lang="cs-CZ" b="1" dirty="0" smtClean="0"/>
              <a:t>drama </a:t>
            </a:r>
            <a:r>
              <a:rPr lang="cs-CZ" b="1" dirty="0"/>
              <a:t>(</a:t>
            </a:r>
            <a:r>
              <a:rPr lang="cs-CZ" b="1" dirty="0" err="1"/>
              <a:t>coolness</a:t>
            </a:r>
            <a:r>
              <a:rPr lang="cs-CZ" b="1" dirty="0"/>
              <a:t> </a:t>
            </a:r>
            <a:r>
              <a:rPr lang="cs-CZ" b="1" dirty="0" smtClean="0"/>
              <a:t>dramatika)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608512"/>
          </a:xfrm>
        </p:spPr>
        <p:txBody>
          <a:bodyPr anchor="t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dirty="0" smtClean="0"/>
              <a:t>rasismus, xenofobie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lidská sexualita – sexuální identita, odlišnosti, dosud „nemravná“ témata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násilí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drogy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konsumismus, odcizení, vyprázdněnost…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 smtClean="0"/>
              <a:t>snaha </a:t>
            </a:r>
            <a:r>
              <a:rPr lang="cs-CZ" dirty="0"/>
              <a:t>šokovat, provokovat</a:t>
            </a:r>
          </a:p>
          <a:p>
            <a:pPr>
              <a:spcAft>
                <a:spcPts val="600"/>
              </a:spcAft>
            </a:pPr>
            <a:r>
              <a:rPr lang="cs-CZ" dirty="0"/>
              <a:t>nezvyklé divadelní prostředky (nahota, exprese</a:t>
            </a:r>
            <a:r>
              <a:rPr lang="cs-CZ" dirty="0" smtClean="0"/>
              <a:t>…)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vulgární jazyk, „úbytek“ jazyka – osamocená slova a výkřiky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POSTMODERNA / </a:t>
            </a:r>
            <a:br>
              <a:rPr lang="cs-CZ" b="1" dirty="0" smtClean="0"/>
            </a:br>
            <a:r>
              <a:rPr lang="cs-CZ" b="1" dirty="0" err="1" smtClean="0"/>
              <a:t>cool</a:t>
            </a:r>
            <a:r>
              <a:rPr lang="cs-CZ" b="1" dirty="0" smtClean="0"/>
              <a:t> dramatika – představitelé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b">
            <a:normAutofit fontScale="77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Martin </a:t>
            </a:r>
            <a:r>
              <a:rPr lang="cs-CZ" b="1" dirty="0" err="1" smtClean="0"/>
              <a:t>Crimp</a:t>
            </a:r>
            <a:endParaRPr lang="cs-CZ" b="1"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Martin </a:t>
            </a:r>
            <a:r>
              <a:rPr lang="cs-CZ" b="1" dirty="0" err="1" smtClean="0"/>
              <a:t>McDonagh</a:t>
            </a:r>
            <a:endParaRPr lang="cs-CZ" b="1"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Patrick </a:t>
            </a:r>
            <a:r>
              <a:rPr lang="cs-CZ" b="1" dirty="0" err="1" smtClean="0"/>
              <a:t>Marber</a:t>
            </a:r>
            <a:endParaRPr lang="cs-CZ" b="1"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David </a:t>
            </a:r>
            <a:r>
              <a:rPr lang="cs-CZ" b="1" dirty="0" err="1" smtClean="0"/>
              <a:t>Harrower</a:t>
            </a:r>
            <a:endParaRPr lang="cs-CZ" b="1"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Mark </a:t>
            </a:r>
            <a:r>
              <a:rPr lang="cs-CZ" b="1" dirty="0" err="1" smtClean="0"/>
              <a:t>Ravenhill</a:t>
            </a:r>
            <a:endParaRPr lang="cs-CZ" b="1"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Marius von </a:t>
            </a:r>
            <a:r>
              <a:rPr lang="cs-CZ" b="1" dirty="0" err="1" smtClean="0"/>
              <a:t>Mayenburg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2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POSTDRAMATICKÉ DIVADLO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PŘELOM 20. A 21. STOLETÍ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2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POSTDRAMATICKÉ DIVADLO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 anchor="b"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dirty="0" smtClean="0"/>
              <a:t>termín – </a:t>
            </a:r>
            <a:br>
              <a:rPr lang="cs-CZ" dirty="0" smtClean="0"/>
            </a:br>
            <a:r>
              <a:rPr lang="cs-CZ" dirty="0" smtClean="0"/>
              <a:t>Hans-</a:t>
            </a:r>
            <a:r>
              <a:rPr lang="cs-CZ" dirty="0" err="1" smtClean="0"/>
              <a:t>Thies</a:t>
            </a:r>
            <a:r>
              <a:rPr lang="cs-CZ" dirty="0" smtClean="0"/>
              <a:t> </a:t>
            </a:r>
            <a:r>
              <a:rPr lang="cs-CZ" dirty="0" err="1" smtClean="0"/>
              <a:t>Lehmann</a:t>
            </a:r>
            <a:r>
              <a:rPr lang="cs-CZ" dirty="0" smtClean="0"/>
              <a:t>: </a:t>
            </a:r>
            <a:r>
              <a:rPr lang="cs-CZ" dirty="0" err="1" smtClean="0"/>
              <a:t>Postdramatisches</a:t>
            </a:r>
            <a:r>
              <a:rPr lang="cs-CZ" dirty="0" smtClean="0"/>
              <a:t> </a:t>
            </a:r>
            <a:r>
              <a:rPr lang="cs-CZ" dirty="0" err="1" smtClean="0"/>
              <a:t>Theater</a:t>
            </a:r>
            <a:r>
              <a:rPr lang="cs-CZ" dirty="0" smtClean="0"/>
              <a:t>. 1999.</a:t>
            </a:r>
          </a:p>
          <a:p>
            <a:pPr>
              <a:spcAft>
                <a:spcPts val="1200"/>
              </a:spcAft>
            </a:pPr>
            <a:r>
              <a:rPr lang="cs-CZ" dirty="0" err="1" smtClean="0"/>
              <a:t>Postdramatické</a:t>
            </a:r>
            <a:r>
              <a:rPr lang="cs-CZ" dirty="0" smtClean="0"/>
              <a:t> divadlo. Bratislava 2007.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5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340768"/>
            <a:ext cx="8183880" cy="460851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nedrží se už dramatického textu jako hlavního prvku divadelní inscenace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tvůrci </a:t>
            </a:r>
            <a:r>
              <a:rPr lang="cs-CZ" dirty="0" err="1" smtClean="0"/>
              <a:t>postdramatického</a:t>
            </a:r>
            <a:r>
              <a:rPr lang="cs-CZ" dirty="0" smtClean="0"/>
              <a:t> divadla budují estetiku divadelního představení na situacích, které uvádějí dramatický text do speciálního vztahu k materiálnímu dění na jevišti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cílem je dosáhnout u diváka odpovídající vnímání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536504"/>
          </a:xfrm>
        </p:spPr>
        <p:txBody>
          <a:bodyPr anchor="b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dramatický text už není inscenován, tvůrci se snaží docílit u diváků patřičný účinek prostřednictvím prostorových, vizuálních a zvukových znaků</a:t>
            </a:r>
          </a:p>
          <a:p>
            <a:pPr>
              <a:spcAft>
                <a:spcPts val="600"/>
              </a:spcAft>
            </a:pPr>
            <a:r>
              <a:rPr lang="cs-CZ" dirty="0" err="1" smtClean="0"/>
              <a:t>postdramatické</a:t>
            </a:r>
            <a:r>
              <a:rPr lang="cs-CZ" dirty="0" smtClean="0"/>
              <a:t> divadlo nezná iluzívnost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v centru pozornosti je inscenace jako komunikační proces mezi hercem a publikem</a:t>
            </a:r>
          </a:p>
          <a:p>
            <a:pPr>
              <a:spcAft>
                <a:spcPts val="600"/>
              </a:spcAft>
            </a:pPr>
            <a:r>
              <a:rPr lang="cs-CZ" dirty="0" err="1" smtClean="0"/>
              <a:t>samovytváření</a:t>
            </a:r>
            <a:r>
              <a:rPr lang="cs-CZ" dirty="0" smtClean="0"/>
              <a:t> a </a:t>
            </a:r>
            <a:r>
              <a:rPr lang="cs-CZ" dirty="0" err="1" smtClean="0"/>
              <a:t>samoudržování</a:t>
            </a:r>
            <a:r>
              <a:rPr lang="cs-CZ" dirty="0" smtClean="0"/>
              <a:t> systému (divadelní komunikace)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608512"/>
          </a:xfrm>
        </p:spPr>
        <p:txBody>
          <a:bodyPr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dirty="0" smtClean="0"/>
              <a:t>pojem „</a:t>
            </a:r>
            <a:r>
              <a:rPr lang="cs-CZ" dirty="0" err="1" smtClean="0"/>
              <a:t>postdramatické</a:t>
            </a:r>
            <a:r>
              <a:rPr lang="cs-CZ" dirty="0" smtClean="0"/>
              <a:t> divadlo“ nelze jednoznačně definovat – </a:t>
            </a:r>
            <a:r>
              <a:rPr lang="cs-CZ" dirty="0" err="1" smtClean="0"/>
              <a:t>mnohovrstevnatost</a:t>
            </a:r>
            <a:r>
              <a:rPr lang="cs-CZ" dirty="0" smtClean="0"/>
              <a:t> významů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„</a:t>
            </a:r>
            <a:r>
              <a:rPr lang="cs-CZ" dirty="0" err="1" smtClean="0"/>
              <a:t>postdramatický</a:t>
            </a:r>
            <a:r>
              <a:rPr lang="cs-CZ" dirty="0" smtClean="0"/>
              <a:t> text“</a:t>
            </a:r>
          </a:p>
          <a:p>
            <a:pPr lvl="1"/>
            <a:r>
              <a:rPr lang="cs-CZ" dirty="0" smtClean="0"/>
              <a:t>nevykazuje základní strukturu dramatických textů</a:t>
            </a:r>
          </a:p>
          <a:p>
            <a:pPr lvl="1"/>
            <a:r>
              <a:rPr lang="cs-CZ" dirty="0" smtClean="0"/>
              <a:t>chybí postavy</a:t>
            </a:r>
          </a:p>
          <a:p>
            <a:pPr lvl="1"/>
            <a:r>
              <a:rPr lang="cs-CZ" dirty="0" smtClean="0"/>
              <a:t>zápletka</a:t>
            </a:r>
          </a:p>
          <a:p>
            <a:pPr lvl="1"/>
            <a:r>
              <a:rPr lang="cs-CZ" dirty="0" smtClean="0"/>
              <a:t>konflikty</a:t>
            </a:r>
          </a:p>
          <a:p>
            <a:pPr lvl="1"/>
            <a:r>
              <a:rPr lang="cs-CZ" dirty="0" smtClean="0"/>
              <a:t>atd.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3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 anchor="b"/>
          <a:lstStyle/>
          <a:p>
            <a:r>
              <a:rPr lang="cs-CZ" b="1" dirty="0" smtClean="0"/>
              <a:t>vztah divadla k politice, politický účinek divadla</a:t>
            </a:r>
          </a:p>
          <a:p>
            <a:pPr lvl="1"/>
            <a:r>
              <a:rPr lang="cs-CZ" dirty="0" smtClean="0"/>
              <a:t>politikum se nehledá v tématu, v obsahu, v „ději“</a:t>
            </a:r>
          </a:p>
          <a:p>
            <a:pPr lvl="1"/>
            <a:r>
              <a:rPr lang="cs-CZ" dirty="0" smtClean="0"/>
              <a:t>politikum je ve „formě“ divadla – v procesu inscenování a předvádění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2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POSTDRAMATICKÉ DIVADLO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b="1" dirty="0" smtClean="0"/>
              <a:t>dvě tendence v </a:t>
            </a:r>
            <a:r>
              <a:rPr lang="cs-CZ" b="1" dirty="0" err="1" smtClean="0"/>
              <a:t>postdramatickém</a:t>
            </a:r>
            <a:r>
              <a:rPr lang="cs-CZ" b="1" dirty="0" smtClean="0"/>
              <a:t> divadle</a:t>
            </a:r>
          </a:p>
          <a:p>
            <a:pPr lvl="1"/>
            <a:r>
              <a:rPr lang="cs-CZ" dirty="0" smtClean="0"/>
              <a:t>90. léta 20. století – potlačování textu, orientace na </a:t>
            </a:r>
            <a:r>
              <a:rPr lang="cs-CZ" dirty="0" err="1" smtClean="0"/>
              <a:t>materialitu</a:t>
            </a:r>
            <a:r>
              <a:rPr lang="cs-CZ" dirty="0" smtClean="0"/>
              <a:t> a produkční prostředky</a:t>
            </a:r>
          </a:p>
          <a:p>
            <a:pPr lvl="1"/>
            <a:r>
              <a:rPr lang="cs-CZ" dirty="0" smtClean="0"/>
              <a:t>od počátku 21. století – nová orientace na literární text nazíraný hlediskem </a:t>
            </a:r>
            <a:r>
              <a:rPr lang="cs-CZ" dirty="0" err="1" smtClean="0"/>
              <a:t>postdramatických</a:t>
            </a:r>
            <a:r>
              <a:rPr lang="cs-CZ" dirty="0" smtClean="0"/>
              <a:t> principů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1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MODERNA V LITERAUTUŘE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824536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b="1" dirty="0" smtClean="0"/>
              <a:t>experimentování </a:t>
            </a:r>
            <a:r>
              <a:rPr lang="cs-CZ" b="1" dirty="0"/>
              <a:t>s novými literárními </a:t>
            </a:r>
            <a:r>
              <a:rPr lang="cs-CZ" b="1" dirty="0" smtClean="0"/>
              <a:t>technikami:</a:t>
            </a:r>
            <a:endParaRPr lang="cs-CZ" b="1" dirty="0"/>
          </a:p>
          <a:p>
            <a:pPr lvl="1"/>
            <a:r>
              <a:rPr lang="cs-CZ" dirty="0"/>
              <a:t>volná nepřímá řeč</a:t>
            </a:r>
          </a:p>
          <a:p>
            <a:pPr lvl="1"/>
            <a:r>
              <a:rPr lang="cs-CZ" dirty="0"/>
              <a:t>fragmentární obraz světa</a:t>
            </a:r>
          </a:p>
          <a:p>
            <a:pPr lvl="1"/>
            <a:r>
              <a:rPr lang="cs-CZ" dirty="0" smtClean="0"/>
              <a:t>relativizace názorů (zpochybňování)</a:t>
            </a:r>
          </a:p>
          <a:p>
            <a:pPr lvl="1"/>
            <a:r>
              <a:rPr lang="cs-CZ" dirty="0" smtClean="0"/>
              <a:t>střídání perspektivy</a:t>
            </a:r>
          </a:p>
          <a:p>
            <a:pPr lvl="1"/>
            <a:r>
              <a:rPr lang="cs-CZ" dirty="0" smtClean="0"/>
              <a:t>subjektivizace, psychologizace</a:t>
            </a:r>
          </a:p>
          <a:p>
            <a:pPr lvl="1"/>
            <a:r>
              <a:rPr lang="cs-CZ" dirty="0" smtClean="0"/>
              <a:t>estetická sebereflexe</a:t>
            </a:r>
          </a:p>
          <a:p>
            <a:pPr lvl="1"/>
            <a:r>
              <a:rPr lang="cs-CZ" dirty="0" smtClean="0"/>
              <a:t>narušování chronologie – subjektivní vnímání času</a:t>
            </a:r>
          </a:p>
          <a:p>
            <a:pPr lvl="1"/>
            <a:r>
              <a:rPr lang="cs-CZ" dirty="0" smtClean="0"/>
              <a:t>aj.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375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POSTDRAMATICKÉ DIVADLO /</a:t>
            </a:r>
            <a:r>
              <a:rPr lang="cs-CZ" dirty="0" smtClean="0"/>
              <a:t> </a:t>
            </a:r>
            <a:r>
              <a:rPr lang="cs-CZ" b="0" dirty="0" smtClean="0"/>
              <a:t>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340768"/>
            <a:ext cx="8183880" cy="4536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Theatre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Robert Wilson </a:t>
            </a:r>
            <a:r>
              <a:rPr lang="cs-CZ" sz="2400" i="1" dirty="0"/>
              <a:t>režisér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Sarah Kane </a:t>
            </a:r>
            <a:r>
              <a:rPr lang="cs-CZ" sz="2400" i="1" dirty="0"/>
              <a:t>autorka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Martin </a:t>
            </a:r>
            <a:r>
              <a:rPr lang="cs-CZ" dirty="0" err="1" smtClean="0"/>
              <a:t>Crimp</a:t>
            </a:r>
            <a:r>
              <a:rPr lang="cs-CZ" dirty="0" smtClean="0"/>
              <a:t> </a:t>
            </a:r>
            <a:r>
              <a:rPr lang="cs-CZ" sz="2400" i="1" dirty="0"/>
              <a:t>autor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Elfriede</a:t>
            </a:r>
            <a:r>
              <a:rPr lang="cs-CZ" dirty="0" smtClean="0"/>
              <a:t> </a:t>
            </a:r>
            <a:r>
              <a:rPr lang="cs-CZ" dirty="0" err="1" smtClean="0"/>
              <a:t>Jelinek</a:t>
            </a:r>
            <a:r>
              <a:rPr lang="cs-CZ" dirty="0" smtClean="0"/>
              <a:t> </a:t>
            </a:r>
            <a:r>
              <a:rPr lang="cs-CZ" sz="2400" i="1" dirty="0"/>
              <a:t>autorka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Heiner</a:t>
            </a:r>
            <a:r>
              <a:rPr lang="cs-CZ" dirty="0" smtClean="0"/>
              <a:t> Müller </a:t>
            </a:r>
            <a:r>
              <a:rPr lang="cs-CZ" sz="2400" i="1" dirty="0" smtClean="0"/>
              <a:t>autor, režisér</a:t>
            </a:r>
            <a:endParaRPr lang="cs-CZ" sz="2400" dirty="0" smtClean="0"/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 lvl="8"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POSTDRAMATICKÉ DIVADLO</a:t>
            </a:r>
            <a:r>
              <a:rPr lang="cs-CZ" dirty="0"/>
              <a:t> </a:t>
            </a:r>
            <a:r>
              <a:rPr lang="cs-CZ" b="0" dirty="0"/>
              <a:t>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>
              <a:spcAft>
                <a:spcPts val="600"/>
              </a:spcAft>
            </a:pPr>
            <a:r>
              <a:rPr lang="cs-CZ" dirty="0" smtClean="0"/>
              <a:t>Frank </a:t>
            </a:r>
            <a:r>
              <a:rPr lang="cs-CZ" dirty="0" err="1" smtClean="0"/>
              <a:t>Castorf</a:t>
            </a:r>
            <a:r>
              <a:rPr lang="cs-CZ" dirty="0" smtClean="0"/>
              <a:t> </a:t>
            </a:r>
            <a:r>
              <a:rPr lang="cs-CZ" sz="2400" i="1" dirty="0" smtClean="0"/>
              <a:t>režisér, </a:t>
            </a:r>
            <a:r>
              <a:rPr lang="cs-CZ" sz="2400" i="1" dirty="0" err="1" smtClean="0"/>
              <a:t>Volksbühne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Berlin</a:t>
            </a:r>
            <a:r>
              <a:rPr lang="cs-CZ" sz="2400" i="1" dirty="0" smtClean="0"/>
              <a:t> </a:t>
            </a:r>
            <a:endParaRPr lang="cs-CZ" sz="2400" i="1" dirty="0"/>
          </a:p>
          <a:p>
            <a:r>
              <a:rPr lang="cs-CZ" dirty="0" smtClean="0"/>
              <a:t>Sebastian Hartmann </a:t>
            </a:r>
            <a:r>
              <a:rPr lang="cs-CZ" sz="2000" i="1" dirty="0"/>
              <a:t>režisér</a:t>
            </a:r>
            <a:r>
              <a:rPr lang="cs-CZ" sz="2000" dirty="0" smtClean="0"/>
              <a:t>, </a:t>
            </a:r>
            <a:r>
              <a:rPr lang="cs-CZ" sz="2000" i="1" dirty="0" err="1"/>
              <a:t>Burgtheater</a:t>
            </a:r>
            <a:r>
              <a:rPr lang="cs-CZ" sz="2000" dirty="0" smtClean="0"/>
              <a:t> </a:t>
            </a:r>
            <a:r>
              <a:rPr lang="cs-CZ" sz="2400" i="1" dirty="0" err="1"/>
              <a:t>Wien</a:t>
            </a:r>
            <a:endParaRPr lang="cs-CZ" sz="2400" i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 err="1" smtClean="0"/>
              <a:t>Christoph</a:t>
            </a:r>
            <a:r>
              <a:rPr lang="cs-CZ" dirty="0" smtClean="0"/>
              <a:t> </a:t>
            </a:r>
            <a:r>
              <a:rPr lang="cs-CZ" dirty="0" err="1" smtClean="0"/>
              <a:t>Marthaler</a:t>
            </a:r>
            <a:r>
              <a:rPr lang="cs-CZ" dirty="0" smtClean="0"/>
              <a:t> </a:t>
            </a:r>
            <a:r>
              <a:rPr lang="cs-CZ" sz="2400" i="1" dirty="0"/>
              <a:t>režisér</a:t>
            </a:r>
          </a:p>
          <a:p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She</a:t>
            </a:r>
            <a:r>
              <a:rPr lang="cs-CZ" dirty="0" smtClean="0"/>
              <a:t> Pop </a:t>
            </a:r>
            <a:r>
              <a:rPr lang="cs-CZ" sz="2400" i="1" dirty="0" smtClean="0"/>
              <a:t>skupina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Rimini</a:t>
            </a:r>
            <a:r>
              <a:rPr lang="cs-CZ" dirty="0" smtClean="0"/>
              <a:t> </a:t>
            </a:r>
            <a:r>
              <a:rPr lang="cs-CZ" dirty="0" err="1" smtClean="0"/>
              <a:t>Protokoll</a:t>
            </a:r>
            <a:r>
              <a:rPr lang="cs-CZ" dirty="0" smtClean="0"/>
              <a:t> </a:t>
            </a:r>
            <a:r>
              <a:rPr lang="cs-CZ" sz="2400" i="1" dirty="0"/>
              <a:t>skupina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7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She</a:t>
            </a:r>
            <a:r>
              <a:rPr lang="cs-CZ" b="1" dirty="0" smtClean="0"/>
              <a:t> </a:t>
            </a:r>
            <a:r>
              <a:rPr lang="cs-CZ" b="1" dirty="0" err="1" smtClean="0"/>
              <a:t>She</a:t>
            </a:r>
            <a:r>
              <a:rPr lang="cs-CZ" b="1" dirty="0" smtClean="0"/>
              <a:t> Pop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680520"/>
          </a:xfrm>
        </p:spPr>
        <p:txBody>
          <a:bodyPr>
            <a:normAutofit/>
          </a:bodyPr>
          <a:lstStyle/>
          <a:p>
            <a:r>
              <a:rPr lang="cs-CZ" dirty="0" smtClean="0"/>
              <a:t>Vznik – konec 90. let (1998)</a:t>
            </a:r>
          </a:p>
          <a:p>
            <a:r>
              <a:rPr lang="cs-CZ" dirty="0" smtClean="0"/>
              <a:t>Téměř výlučně ženská skupina</a:t>
            </a:r>
          </a:p>
          <a:p>
            <a:r>
              <a:rPr lang="cs-CZ" dirty="0" smtClean="0"/>
              <a:t>Přinášejí koncepty a originální hrací struktury</a:t>
            </a:r>
          </a:p>
          <a:p>
            <a:r>
              <a:rPr lang="cs-CZ" dirty="0" smtClean="0"/>
              <a:t>Kolektivnost tvorby od autorství až po herectví</a:t>
            </a:r>
          </a:p>
          <a:p>
            <a:r>
              <a:rPr lang="cs-CZ" dirty="0" smtClean="0"/>
              <a:t>Řešení problémů před publikem, na jevišti</a:t>
            </a:r>
          </a:p>
          <a:p>
            <a:r>
              <a:rPr lang="cs-CZ" dirty="0" smtClean="0"/>
              <a:t>Témata: voyerismus, kulturní prostituce, strategie ženské sebeprezentace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2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She</a:t>
            </a:r>
            <a:r>
              <a:rPr lang="cs-CZ" b="1" dirty="0" smtClean="0"/>
              <a:t> </a:t>
            </a:r>
            <a:r>
              <a:rPr lang="cs-CZ" b="1" dirty="0" err="1" smtClean="0"/>
              <a:t>She</a:t>
            </a:r>
            <a:r>
              <a:rPr lang="cs-CZ" b="1" dirty="0" smtClean="0"/>
              <a:t> Pop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3816424"/>
          </a:xfrm>
        </p:spPr>
        <p:txBody>
          <a:bodyPr/>
          <a:lstStyle/>
          <a:p>
            <a:r>
              <a:rPr lang="cs-CZ" dirty="0"/>
              <a:t>Formální prostředky</a:t>
            </a:r>
          </a:p>
          <a:p>
            <a:pPr lvl="1"/>
            <a:r>
              <a:rPr lang="cs-CZ" dirty="0"/>
              <a:t>mýdlová opera, </a:t>
            </a:r>
          </a:p>
          <a:p>
            <a:pPr lvl="1"/>
            <a:r>
              <a:rPr lang="cs-CZ" dirty="0"/>
              <a:t>diskusní střety, 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/>
              <a:t>různé formy dialogu</a:t>
            </a:r>
          </a:p>
          <a:p>
            <a:r>
              <a:rPr lang="cs-CZ" dirty="0" smtClean="0"/>
              <a:t>Cíle</a:t>
            </a:r>
          </a:p>
          <a:p>
            <a:pPr lvl="1"/>
            <a:r>
              <a:rPr lang="cs-CZ" dirty="0" smtClean="0"/>
              <a:t>demaskování sociálních rituálů</a:t>
            </a:r>
          </a:p>
          <a:p>
            <a:pPr lvl="1"/>
            <a:r>
              <a:rPr lang="cs-CZ" dirty="0" smtClean="0"/>
              <a:t>Průzkum společenských hranic komunikace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She</a:t>
            </a:r>
            <a:r>
              <a:rPr lang="cs-CZ" b="1" dirty="0" smtClean="0"/>
              <a:t> </a:t>
            </a:r>
            <a:r>
              <a:rPr lang="cs-CZ" b="1" dirty="0" err="1" smtClean="0"/>
              <a:t>She</a:t>
            </a:r>
            <a:r>
              <a:rPr lang="cs-CZ" b="1" dirty="0" smtClean="0"/>
              <a:t> Pop / </a:t>
            </a:r>
            <a:r>
              <a:rPr lang="cs-CZ" b="1" dirty="0" err="1" smtClean="0"/>
              <a:t>What´s</a:t>
            </a:r>
            <a:r>
              <a:rPr lang="cs-CZ" b="1" dirty="0" smtClean="0"/>
              <a:t> </a:t>
            </a:r>
            <a:r>
              <a:rPr lang="cs-CZ" b="1" dirty="0" err="1" smtClean="0"/>
              <a:t>wrong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381642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84784"/>
            <a:ext cx="795516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2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She</a:t>
            </a:r>
            <a:r>
              <a:rPr lang="cs-CZ" b="1" dirty="0"/>
              <a:t> </a:t>
            </a:r>
            <a:r>
              <a:rPr lang="cs-CZ" b="1" dirty="0" err="1"/>
              <a:t>She</a:t>
            </a:r>
            <a:r>
              <a:rPr lang="cs-CZ" b="1" dirty="0"/>
              <a:t> </a:t>
            </a:r>
            <a:r>
              <a:rPr lang="cs-CZ" b="1" dirty="0" smtClean="0"/>
              <a:t>Pop / 7 sester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608512"/>
          </a:xfrm>
        </p:spPr>
        <p:txBody>
          <a:bodyPr/>
          <a:lstStyle/>
          <a:p>
            <a:r>
              <a:rPr lang="cs-CZ" dirty="0" smtClean="0"/>
              <a:t>7 sester – skupinový portrét podle Čechova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5398262" cy="383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6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She</a:t>
            </a:r>
            <a:r>
              <a:rPr lang="cs-CZ" b="1" dirty="0" smtClean="0"/>
              <a:t> </a:t>
            </a:r>
            <a:r>
              <a:rPr lang="cs-CZ" b="1" dirty="0" err="1" smtClean="0"/>
              <a:t>She</a:t>
            </a:r>
            <a:r>
              <a:rPr lang="cs-CZ" b="1" dirty="0" smtClean="0"/>
              <a:t> Pop / JARNÍ OBĚŤ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Stravinskij</a:t>
            </a:r>
            <a:r>
              <a:rPr lang="cs-CZ" dirty="0" smtClean="0"/>
              <a:t> – Svěcení jara</a:t>
            </a:r>
          </a:p>
          <a:p>
            <a:r>
              <a:rPr lang="cs-CZ" dirty="0" smtClean="0"/>
              <a:t>Představení, kde účinkují s vlastními matkami</a:t>
            </a:r>
          </a:p>
          <a:p>
            <a:r>
              <a:rPr lang="cs-CZ" dirty="0" smtClean="0"/>
              <a:t>Smysl obětování se</a:t>
            </a:r>
          </a:p>
          <a:p>
            <a:r>
              <a:rPr lang="cs-CZ" dirty="0" smtClean="0"/>
              <a:t>Role ženy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56</a:t>
            </a:fld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2304256" cy="346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0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heshepop.de/typo3temp/pics/SheShePop_Schubladen_c_BKrieg_1961_2b453f4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190"/>
            <a:ext cx="4464496" cy="26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She</a:t>
            </a:r>
            <a:r>
              <a:rPr lang="cs-CZ" b="1" dirty="0" smtClean="0"/>
              <a:t> </a:t>
            </a:r>
            <a:r>
              <a:rPr lang="cs-CZ" b="1" dirty="0" err="1" smtClean="0"/>
              <a:t>She</a:t>
            </a:r>
            <a:r>
              <a:rPr lang="cs-CZ" b="1" dirty="0" smtClean="0"/>
              <a:t> Pop / </a:t>
            </a:r>
            <a:r>
              <a:rPr lang="cs-CZ" b="1" dirty="0" smtClean="0"/>
              <a:t>KRABICE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57</a:t>
            </a:fld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730257" cy="284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9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She</a:t>
            </a:r>
            <a:r>
              <a:rPr lang="cs-CZ" sz="4000" dirty="0" smtClean="0"/>
              <a:t> </a:t>
            </a:r>
            <a:r>
              <a:rPr lang="cs-CZ" sz="4000" dirty="0" err="1" smtClean="0"/>
              <a:t>She</a:t>
            </a:r>
            <a:r>
              <a:rPr lang="cs-CZ" sz="4000" dirty="0" smtClean="0"/>
              <a:t> Pop – Divadelní svět Brno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Divadelní svět Brno 2016 – představení </a:t>
            </a:r>
            <a:r>
              <a:rPr lang="cs-CZ" dirty="0" err="1" smtClean="0"/>
              <a:t>Schubladen</a:t>
            </a:r>
            <a:r>
              <a:rPr lang="cs-CZ" dirty="0" smtClean="0"/>
              <a:t> (Krabice)</a:t>
            </a:r>
          </a:p>
          <a:p>
            <a:pPr lvl="1"/>
            <a:r>
              <a:rPr lang="cs-CZ" dirty="0" smtClean="0"/>
              <a:t>Konfrontace západního Německa s východním Německem – rozhovory žen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www.divadelnisvet.cz/program/nedele/die-schubladen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6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RIMINI PROTOKOLL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Helgard</a:t>
            </a:r>
            <a:r>
              <a:rPr lang="cs-CZ" dirty="0" smtClean="0"/>
              <a:t> </a:t>
            </a:r>
            <a:r>
              <a:rPr lang="cs-CZ" dirty="0" err="1" smtClean="0"/>
              <a:t>Haug</a:t>
            </a:r>
            <a:endParaRPr lang="cs-CZ" dirty="0" smtClean="0"/>
          </a:p>
          <a:p>
            <a:r>
              <a:rPr lang="cs-CZ" dirty="0" smtClean="0"/>
              <a:t>Daniel </a:t>
            </a:r>
            <a:r>
              <a:rPr lang="cs-CZ" dirty="0" err="1" smtClean="0"/>
              <a:t>Wetzel</a:t>
            </a:r>
            <a:endParaRPr lang="cs-CZ" dirty="0" smtClean="0"/>
          </a:p>
          <a:p>
            <a:r>
              <a:rPr lang="cs-CZ" dirty="0" smtClean="0"/>
              <a:t>Stefan </a:t>
            </a:r>
            <a:r>
              <a:rPr lang="cs-CZ" dirty="0" err="1" smtClean="0"/>
              <a:t>Kaegi</a:t>
            </a:r>
            <a:endParaRPr lang="cs-CZ" dirty="0" smtClean="0"/>
          </a:p>
          <a:p>
            <a:r>
              <a:rPr lang="cs-CZ" dirty="0" smtClean="0"/>
              <a:t>německo-švýcarský tým režisérů, </a:t>
            </a:r>
            <a:r>
              <a:rPr lang="cs-CZ" dirty="0" err="1" smtClean="0"/>
              <a:t>performerů</a:t>
            </a:r>
            <a:r>
              <a:rPr lang="cs-CZ" dirty="0" smtClean="0"/>
              <a:t>, autorů…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MODERNA V </a:t>
            </a:r>
            <a:r>
              <a:rPr lang="cs-CZ" dirty="0" smtClean="0"/>
              <a:t>LITERAUTUŘE / </a:t>
            </a:r>
            <a:r>
              <a:rPr lang="cs-CZ" sz="3600" dirty="0" smtClean="0"/>
              <a:t>Přímá řeč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„Co chceš?“ řekl Honza nepřátelsky.</a:t>
            </a:r>
            <a:br>
              <a:rPr lang="cs-CZ" dirty="0" smtClean="0"/>
            </a:br>
            <a:r>
              <a:rPr lang="cs-CZ" dirty="0" smtClean="0"/>
              <a:t>„Pojď se mnou. Něco ti ukážu.“</a:t>
            </a:r>
            <a:br>
              <a:rPr lang="cs-CZ" dirty="0" smtClean="0"/>
            </a:br>
            <a:r>
              <a:rPr lang="cs-CZ" dirty="0" smtClean="0"/>
              <a:t>„Mě vynech. Žádné baráky už nestavím.“</a:t>
            </a:r>
            <a:br>
              <a:rPr lang="cs-CZ" dirty="0" smtClean="0"/>
            </a:br>
            <a:r>
              <a:rPr lang="cs-CZ" dirty="0" smtClean="0"/>
              <a:t>„Neblázni, tady jde o něco </a:t>
            </a:r>
            <a:r>
              <a:rPr lang="cs-CZ" dirty="0" smtClean="0"/>
              <a:t>jiného.“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8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RIMINI PROTOKOLL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cs-CZ" dirty="0" smtClean="0"/>
              <a:t>proti dramatickému textu staví</a:t>
            </a:r>
          </a:p>
          <a:p>
            <a:pPr lvl="1"/>
            <a:r>
              <a:rPr lang="cs-CZ" dirty="0" smtClean="0"/>
              <a:t>plán postupu při inscenování např. mezinárodních vztahů</a:t>
            </a:r>
          </a:p>
          <a:p>
            <a:pPr lvl="1"/>
            <a:r>
              <a:rPr lang="cs-CZ" dirty="0" smtClean="0"/>
              <a:t>v jejich performancích a rozhlasových hrách vystupují laici, kteří hrají sami sebe (experti ze skutečnosti – specialisté)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1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RIMINI PROTOKOLL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-283464"/>
            <a:r>
              <a:rPr lang="cs-CZ" i="1" dirty="0" smtClean="0"/>
              <a:t> </a:t>
            </a:r>
            <a:r>
              <a:rPr lang="cs-CZ" dirty="0" smtClean="0"/>
              <a:t>dokumentární inscenace Schillerova </a:t>
            </a:r>
            <a:r>
              <a:rPr lang="cs-CZ" i="1" dirty="0" smtClean="0"/>
              <a:t>Valdštejna:</a:t>
            </a:r>
            <a:endParaRPr lang="cs-CZ" dirty="0" smtClean="0"/>
          </a:p>
          <a:p>
            <a:pPr marL="283464" lvl="1" indent="-283464"/>
            <a:r>
              <a:rPr lang="cs-CZ" dirty="0" smtClean="0"/>
              <a:t>vystupují lidé, jejichž životy vykazují paralely s postavami hry a s jejími motivy</a:t>
            </a:r>
          </a:p>
          <a:p>
            <a:pPr marL="283464" lvl="1" indent="-283464"/>
            <a:endParaRPr lang="cs-CZ" dirty="0"/>
          </a:p>
          <a:p>
            <a:pPr marL="0" indent="-283464"/>
            <a:r>
              <a:rPr lang="cs-CZ" b="1" dirty="0" smtClean="0"/>
              <a:t>Premiéra: Návštěva staré dámy</a:t>
            </a:r>
            <a:endParaRPr lang="cs-CZ" dirty="0" smtClean="0"/>
          </a:p>
          <a:p>
            <a:pPr marL="283464" lvl="1" indent="-283464"/>
            <a:r>
              <a:rPr lang="cs-CZ" dirty="0" smtClean="0"/>
              <a:t>lidé vzpomínají 50 let po premiéře </a:t>
            </a:r>
            <a:r>
              <a:rPr lang="cs-CZ" i="1" dirty="0" smtClean="0"/>
              <a:t>Návštěvy staré </a:t>
            </a:r>
            <a:r>
              <a:rPr lang="cs-CZ" dirty="0" smtClean="0"/>
              <a:t>dámy na úspěch hry, na slávu </a:t>
            </a:r>
            <a:r>
              <a:rPr lang="cs-CZ" dirty="0" err="1" smtClean="0"/>
              <a:t>Dürrenmatta</a:t>
            </a:r>
            <a:endParaRPr lang="cs-CZ" dirty="0" smtClean="0"/>
          </a:p>
          <a:p>
            <a:pPr marL="283464" lvl="1" indent="-283464"/>
            <a:r>
              <a:rPr lang="cs-CZ" dirty="0" smtClean="0"/>
              <a:t>současní „herci“ jsou lidé z tehdejšího zákulisí, technici, představitelé dětských rolí…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5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RIMINI PROTOKOLL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464496"/>
          </a:xfrm>
        </p:spPr>
        <p:txBody>
          <a:bodyPr>
            <a:normAutofit/>
          </a:bodyPr>
          <a:lstStyle/>
          <a:p>
            <a:r>
              <a:rPr lang="cs-CZ" b="1" dirty="0" smtClean="0"/>
              <a:t>kopie zasedání německého </a:t>
            </a:r>
            <a:r>
              <a:rPr lang="cs-CZ" b="1" dirty="0" err="1" smtClean="0"/>
              <a:t>Bundestagu</a:t>
            </a:r>
            <a:r>
              <a:rPr lang="cs-CZ" b="1" dirty="0" smtClean="0"/>
              <a:t> dne 27. 6. 2002</a:t>
            </a:r>
          </a:p>
          <a:p>
            <a:pPr lvl="1"/>
            <a:r>
              <a:rPr lang="cs-CZ" dirty="0" smtClean="0"/>
              <a:t>v Berlíně se konalo skutečné zasedání </a:t>
            </a:r>
            <a:r>
              <a:rPr lang="cs-CZ" dirty="0" err="1" smtClean="0"/>
              <a:t>Bundestagu</a:t>
            </a:r>
            <a:endParaRPr lang="cs-CZ" dirty="0" smtClean="0"/>
          </a:p>
          <a:p>
            <a:pPr lvl="1"/>
            <a:r>
              <a:rPr lang="cs-CZ" dirty="0" smtClean="0"/>
              <a:t>v Bonnu se paralelně vytvářela „kopie“ tohoto zasedání </a:t>
            </a:r>
          </a:p>
          <a:p>
            <a:pPr lvl="1"/>
            <a:r>
              <a:rPr lang="cs-CZ" dirty="0" smtClean="0"/>
              <a:t>role poslanců „hráli“ bonnští voliči</a:t>
            </a:r>
          </a:p>
          <a:p>
            <a:pPr lvl="1"/>
            <a:r>
              <a:rPr lang="cs-CZ" dirty="0" smtClean="0"/>
              <a:t>text originálních vystoupení byl reprodukován podobně jako při simultánním překladu – s mírným zpožděním za originálem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5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RIMINI PROTOKOLL / KONTROLA KVALITY – květen 2014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0173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6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POSTDRAMATICKÉ  DIVADLO / Česko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Jan Nebeský</a:t>
            </a:r>
          </a:p>
          <a:p>
            <a:pPr lvl="1"/>
            <a:r>
              <a:rPr lang="cs-CZ" dirty="0" smtClean="0"/>
              <a:t>Král Lear (Národní divadlo)</a:t>
            </a:r>
          </a:p>
          <a:p>
            <a:pPr marL="347472" lvl="1" indent="0">
              <a:buNone/>
            </a:pPr>
            <a:endParaRPr lang="cs-CZ" dirty="0" smtClean="0"/>
          </a:p>
          <a:p>
            <a:r>
              <a:rPr lang="cs-CZ" b="1" dirty="0" smtClean="0"/>
              <a:t>Ladislav </a:t>
            </a:r>
            <a:r>
              <a:rPr lang="cs-CZ" b="1" dirty="0" err="1" smtClean="0"/>
              <a:t>Bambušek</a:t>
            </a:r>
            <a:endParaRPr lang="cs-CZ" b="1" dirty="0" smtClean="0"/>
          </a:p>
          <a:p>
            <a:pPr lvl="1"/>
            <a:r>
              <a:rPr lang="cs-CZ" dirty="0" err="1" smtClean="0"/>
              <a:t>Cantos</a:t>
            </a:r>
            <a:r>
              <a:rPr lang="cs-CZ" dirty="0" smtClean="0"/>
              <a:t> (</a:t>
            </a:r>
            <a:r>
              <a:rPr lang="cs-CZ" dirty="0" err="1" smtClean="0"/>
              <a:t>Ezra</a:t>
            </a:r>
            <a:r>
              <a:rPr lang="cs-CZ" dirty="0" smtClean="0"/>
              <a:t> </a:t>
            </a:r>
            <a:r>
              <a:rPr lang="cs-CZ" dirty="0" err="1" smtClean="0"/>
              <a:t>Pound</a:t>
            </a:r>
            <a:r>
              <a:rPr lang="cs-CZ" dirty="0" smtClean="0"/>
              <a:t> – Divadlo Na zábradlí)</a:t>
            </a:r>
          </a:p>
          <a:p>
            <a:endParaRPr lang="cs-CZ" b="1" dirty="0" smtClean="0"/>
          </a:p>
          <a:p>
            <a:r>
              <a:rPr lang="cs-CZ" b="1" dirty="0" smtClean="0"/>
              <a:t>David Jařab</a:t>
            </a:r>
          </a:p>
          <a:p>
            <a:pPr lvl="1"/>
            <a:r>
              <a:rPr lang="cs-CZ" dirty="0" smtClean="0"/>
              <a:t>Divadlo komedie</a:t>
            </a:r>
          </a:p>
          <a:p>
            <a:pPr lvl="1"/>
            <a:endParaRPr lang="cs-CZ" dirty="0"/>
          </a:p>
          <a:p>
            <a:r>
              <a:rPr lang="cs-CZ" dirty="0" smtClean="0"/>
              <a:t>atd. / aj.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5.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3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MODERNA V LITERAUTUŘE /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Polopřímá řeč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Muž smekl. Pán je cizí? // Ano, to jest, cizí, právě se nastěhoval a nezná to tu ještě, bude tu trvale bydlet. // Pak ovšem, usoudil mužík </a:t>
            </a:r>
            <a:r>
              <a:rPr lang="cs-CZ" dirty="0" err="1" smtClean="0"/>
              <a:t>oživeněji</a:t>
            </a:r>
            <a:r>
              <a:rPr lang="cs-CZ" dirty="0" smtClean="0"/>
              <a:t>, bude potřebovat tu a tam vyprat prádlo. Sehnal si už v Dolině nějakou ženu, která by mu prala? // Vida, podivil se Šimon, na to dosud ani nevzpomněl, a je to důležitá </a:t>
            </a:r>
            <a:r>
              <a:rPr lang="cs-CZ" dirty="0" smtClean="0"/>
              <a:t>věc.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7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MODERNA V LITERATUŘE / Směry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340768"/>
            <a:ext cx="8183880" cy="4464496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naturalismus</a:t>
            </a:r>
          </a:p>
          <a:p>
            <a:r>
              <a:rPr lang="cs-CZ" b="1" dirty="0" smtClean="0"/>
              <a:t>expresionismus</a:t>
            </a:r>
          </a:p>
          <a:p>
            <a:r>
              <a:rPr lang="cs-CZ" b="1" dirty="0" smtClean="0"/>
              <a:t>Vídeňská moderna</a:t>
            </a:r>
          </a:p>
          <a:p>
            <a:r>
              <a:rPr lang="cs-CZ" b="1" dirty="0" smtClean="0"/>
              <a:t>dekadence</a:t>
            </a:r>
          </a:p>
          <a:p>
            <a:endParaRPr lang="cs-CZ" dirty="0"/>
          </a:p>
          <a:p>
            <a:r>
              <a:rPr lang="cs-CZ" i="1" dirty="0" smtClean="0"/>
              <a:t>„Modernost je to, co pomíjí, mizí, co je nahodilé, je to polovina umění, jehož druhou polovinou je to, co je věčné a neměnné.“ </a:t>
            </a:r>
            <a:r>
              <a:rPr lang="cs-CZ" dirty="0" smtClean="0"/>
              <a:t>(Charles Baudelaire)</a:t>
            </a:r>
            <a:endParaRPr lang="cs-CZ" i="1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1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MODERNA</a:t>
            </a:r>
            <a:r>
              <a:rPr lang="cs-CZ" b="0" dirty="0" smtClean="0"/>
              <a:t> V LITERATUŘE /  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896544"/>
          </a:xfrm>
        </p:spPr>
        <p:txBody>
          <a:bodyPr>
            <a:normAutofit fontScale="850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James </a:t>
            </a:r>
            <a:r>
              <a:rPr lang="cs-CZ" b="1" dirty="0" err="1"/>
              <a:t>Joyce</a:t>
            </a:r>
            <a:endParaRPr lang="cs-CZ" b="1" dirty="0"/>
          </a:p>
          <a:p>
            <a:pPr lvl="1"/>
            <a:r>
              <a:rPr lang="cs-CZ" dirty="0" smtClean="0"/>
              <a:t>Odysseus</a:t>
            </a:r>
          </a:p>
          <a:p>
            <a:r>
              <a:rPr lang="cs-CZ" b="1" dirty="0" smtClean="0"/>
              <a:t>Rainer Maria Rilke</a:t>
            </a:r>
          </a:p>
          <a:p>
            <a:pPr lvl="1"/>
            <a:r>
              <a:rPr lang="cs-CZ" dirty="0" smtClean="0"/>
              <a:t>Zápisky Malta </a:t>
            </a:r>
            <a:r>
              <a:rPr lang="cs-CZ" dirty="0" err="1" smtClean="0"/>
              <a:t>Lauridse</a:t>
            </a:r>
            <a:r>
              <a:rPr lang="cs-CZ" dirty="0" smtClean="0"/>
              <a:t> </a:t>
            </a:r>
            <a:r>
              <a:rPr lang="cs-CZ" dirty="0" err="1" smtClean="0"/>
              <a:t>Brigga</a:t>
            </a:r>
            <a:endParaRPr lang="cs-CZ" dirty="0" smtClean="0"/>
          </a:p>
          <a:p>
            <a:pPr lvl="1"/>
            <a:r>
              <a:rPr lang="cs-CZ" dirty="0" smtClean="0"/>
              <a:t>Píseň o lásce a smrti korneta Kryštofa Rilka</a:t>
            </a:r>
          </a:p>
          <a:p>
            <a:r>
              <a:rPr lang="cs-CZ" b="1" dirty="0" smtClean="0"/>
              <a:t>Franz Kafka</a:t>
            </a:r>
          </a:p>
          <a:p>
            <a:pPr lvl="1"/>
            <a:r>
              <a:rPr lang="cs-CZ" dirty="0" smtClean="0"/>
              <a:t>Zámek</a:t>
            </a:r>
          </a:p>
          <a:p>
            <a:pPr lvl="1"/>
            <a:r>
              <a:rPr lang="cs-CZ" dirty="0" smtClean="0"/>
              <a:t>Proces</a:t>
            </a:r>
          </a:p>
          <a:p>
            <a:pPr lvl="1"/>
            <a:r>
              <a:rPr lang="cs-CZ" dirty="0" smtClean="0"/>
              <a:t>Proměna</a:t>
            </a:r>
          </a:p>
          <a:p>
            <a:r>
              <a:rPr lang="cs-CZ" b="1" dirty="0" smtClean="0"/>
              <a:t>Marcel </a:t>
            </a:r>
            <a:r>
              <a:rPr lang="cs-CZ" b="1" dirty="0" err="1" smtClean="0"/>
              <a:t>Proust</a:t>
            </a:r>
            <a:endParaRPr lang="cs-CZ" b="1" dirty="0" smtClean="0"/>
          </a:p>
          <a:p>
            <a:pPr lvl="1"/>
            <a:r>
              <a:rPr lang="cs-CZ" dirty="0" smtClean="0"/>
              <a:t>Hledání ztraceného času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 dirty="0">
                <a:solidFill>
                  <a:srgbClr val="C00000"/>
                </a:solidFill>
              </a:rPr>
              <a:t>Václav Cejpek / 5.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2295</Words>
  <Application>Microsoft Office PowerPoint</Application>
  <PresentationFormat>Předvádění na obrazovce (4:3)</PresentationFormat>
  <Paragraphs>460</Paragraphs>
  <Slides>64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5" baseType="lpstr">
      <vt:lpstr>Motiv systému Office</vt:lpstr>
      <vt:lpstr>DIVADLO POSTMODERNÍ  A POSTDRAMATICKÉ</vt:lpstr>
      <vt:lpstr>MODERNA / termín, užití</vt:lpstr>
      <vt:lpstr>MODERNA /původ slova, význam</vt:lpstr>
      <vt:lpstr>MODERNA V LITEARTUŘE</vt:lpstr>
      <vt:lpstr>MODERNA V LITERAUTUŘE</vt:lpstr>
      <vt:lpstr>MODERNA V LITERAUTUŘE / Přímá řeč</vt:lpstr>
      <vt:lpstr>MODERNA V LITERAUTUŘE /  Polopřímá řeč</vt:lpstr>
      <vt:lpstr>MODERNA V LITERATUŘE / Směry</vt:lpstr>
      <vt:lpstr>MODERNA V LITERATUŘE /  představitelé</vt:lpstr>
      <vt:lpstr>MODERNA V LITERATUŘE /  představitelé</vt:lpstr>
      <vt:lpstr>MODERNA V LITERATUŘE / představitelé</vt:lpstr>
      <vt:lpstr>MODERNA VE VÝTVARNÉM UMĚNÍ</vt:lpstr>
      <vt:lpstr>MODERNA – FAUVISMUS  Rousseau: Hladový lev // Kirchner: Marzella</vt:lpstr>
      <vt:lpstr>MODERNA – DADA  Marcel Duchamp: Fontána (1917)</vt:lpstr>
      <vt:lpstr>MODERNA  ARCHITEKTURA - funkcionalismus</vt:lpstr>
      <vt:lpstr>MODERNA / Funkcionalismus</vt:lpstr>
      <vt:lpstr>LE CORBUSIER Berlín / Ronchamp</vt:lpstr>
      <vt:lpstr>POSTMODERNA /  původ a význam slova</vt:lpstr>
      <vt:lpstr>POSTMODERNA</vt:lpstr>
      <vt:lpstr>POSTMODERNA</vt:lpstr>
      <vt:lpstr>POSTMODERNA</vt:lpstr>
      <vt:lpstr>POSTMODERNA / Lyotard</vt:lpstr>
      <vt:lpstr>POSTMODERNA / Lyotard</vt:lpstr>
      <vt:lpstr>POSTMODERNA / prvky a znaky</vt:lpstr>
      <vt:lpstr>POSTMODERNA / prvky a znaky</vt:lpstr>
      <vt:lpstr>POSTMODERNA prvky a znaky</vt:lpstr>
      <vt:lpstr>POSTMODERNA / metody</vt:lpstr>
      <vt:lpstr>POSTMODERNA / Happening</vt:lpstr>
      <vt:lpstr>POSTMODERNA / Fluxus</vt:lpstr>
      <vt:lpstr>POSTMODERNA / Fluxus</vt:lpstr>
      <vt:lpstr>POSTMODERNA / Fluxus Joseph Beuys (performance) / George Maciunas: Flux Year Box 2, 1967</vt:lpstr>
      <vt:lpstr>POSTMODERNA / Bodyart</vt:lpstr>
      <vt:lpstr>POSTMODERNA / Bodyart</vt:lpstr>
      <vt:lpstr>POSTMODERNA / Bodyart</vt:lpstr>
      <vt:lpstr>POSTMODERNA / Videoumění</vt:lpstr>
      <vt:lpstr>POSTMODERNA / Performance</vt:lpstr>
      <vt:lpstr>POSTMODERNA / Popart </vt:lpstr>
      <vt:lpstr>POSTMODERNA  cool drama (coolness dramatika)</vt:lpstr>
      <vt:lpstr>POSTMODERNA  cool drama (coolness dramatika)</vt:lpstr>
      <vt:lpstr>POSTMODERNA  cool drama (coolness dramatika)</vt:lpstr>
      <vt:lpstr>POSTMODERNA  cool drama (coolness dramatika)</vt:lpstr>
      <vt:lpstr>POSTMODERNA /  cool dramatika – představitelé</vt:lpstr>
      <vt:lpstr>POSTDRAMATICKÉ DIVADLO</vt:lpstr>
      <vt:lpstr>POSTDRAMATICKÉ DIVADLO</vt:lpstr>
      <vt:lpstr>POSTDRAMATICKÉ DIVADLO</vt:lpstr>
      <vt:lpstr>POSTDRAMATICKÉ DIVADLO</vt:lpstr>
      <vt:lpstr>POSTDRAMATICKÉ DIVADLO</vt:lpstr>
      <vt:lpstr>POSTDRAMATICKÉ DIVADLO</vt:lpstr>
      <vt:lpstr>POSTDRAMATICKÉ DIVADLO</vt:lpstr>
      <vt:lpstr>POSTDRAMATICKÉ DIVADLO / představitelé</vt:lpstr>
      <vt:lpstr>POSTDRAMATICKÉ DIVADLO představitelé</vt:lpstr>
      <vt:lpstr>She She Pop </vt:lpstr>
      <vt:lpstr>She She Pop </vt:lpstr>
      <vt:lpstr>She She Pop / What´s wrong?</vt:lpstr>
      <vt:lpstr>She She Pop / 7 sester</vt:lpstr>
      <vt:lpstr>She She Pop / JARNÍ OBĚŤ</vt:lpstr>
      <vt:lpstr>She She Pop / KRABICE</vt:lpstr>
      <vt:lpstr>She She Pop – Divadelní svět Brno</vt:lpstr>
      <vt:lpstr>RIMINI PROTOKOLL</vt:lpstr>
      <vt:lpstr>RIMINI PROTOKOLL</vt:lpstr>
      <vt:lpstr>RIMINI PROTOKOLL</vt:lpstr>
      <vt:lpstr>RIMINI PROTOKOLL</vt:lpstr>
      <vt:lpstr>RIMINI PROTOKOLL / KONTROLA KVALITY – květen 2014</vt:lpstr>
      <vt:lpstr>POSTDRAMATICKÉ  DIVADLO / Česko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DIVADLO MODERNÍ, POSTMODERNÍ A POSTDRAMATICKÉ</dc:title>
  <dc:creator>Václav</dc:creator>
  <cp:lastModifiedBy>Václav</cp:lastModifiedBy>
  <cp:revision>72</cp:revision>
  <cp:lastPrinted>2014-06-18T09:50:13Z</cp:lastPrinted>
  <dcterms:created xsi:type="dcterms:W3CDTF">2012-05-21T15:14:04Z</dcterms:created>
  <dcterms:modified xsi:type="dcterms:W3CDTF">2016-05-04T21:18:47Z</dcterms:modified>
</cp:coreProperties>
</file>