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58" r:id="rId6"/>
    <p:sldId id="264" r:id="rId7"/>
    <p:sldId id="259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A0AD07D-9570-4844-84F7-5A6074BC91B1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79439"/>
          </a:xfrm>
        </p:spPr>
        <p:txBody>
          <a:bodyPr/>
          <a:lstStyle/>
          <a:p>
            <a:r>
              <a:rPr lang="cs-CZ" sz="4000" dirty="0" smtClean="0"/>
              <a:t>Manfred </a:t>
            </a:r>
            <a:r>
              <a:rPr lang="cs-CZ" sz="4000" dirty="0" err="1" smtClean="0"/>
              <a:t>Pfister</a:t>
            </a:r>
            <a:r>
              <a:rPr lang="cs-CZ" sz="4000" dirty="0" smtClean="0"/>
              <a:t>: </a:t>
            </a:r>
            <a:br>
              <a:rPr lang="cs-CZ" sz="4000" dirty="0" smtClean="0"/>
            </a:br>
            <a:r>
              <a:rPr lang="cs-CZ" sz="4000" dirty="0" err="1" smtClean="0"/>
              <a:t>Das</a:t>
            </a:r>
            <a:r>
              <a:rPr lang="cs-CZ" sz="4000" dirty="0" smtClean="0"/>
              <a:t> </a:t>
            </a:r>
            <a:r>
              <a:rPr lang="en-US" sz="4000" dirty="0" smtClean="0"/>
              <a:t>Drama</a:t>
            </a:r>
            <a:br>
              <a:rPr lang="en-US" sz="4000" dirty="0" smtClean="0"/>
            </a:br>
            <a:r>
              <a:rPr lang="en-US" sz="4000" dirty="0" smtClean="0"/>
              <a:t>4. </a:t>
            </a:r>
            <a:r>
              <a:rPr lang="en-US" sz="4000" dirty="0" err="1" smtClean="0"/>
              <a:t>kapitola</a:t>
            </a:r>
            <a:r>
              <a:rPr lang="en-US" sz="4000" dirty="0" smtClean="0"/>
              <a:t> 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Struktura 4. kapitoly (obsah)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55650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sz="2400" dirty="0" err="1" smtClean="0"/>
              <a:t>Pfister</a:t>
            </a:r>
            <a:r>
              <a:rPr lang="cs-CZ" sz="2400" dirty="0" smtClean="0"/>
              <a:t> – 4. kapitola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312368"/>
          </a:xfrm>
        </p:spPr>
        <p:txBody>
          <a:bodyPr>
            <a:noAutofit/>
          </a:bodyPr>
          <a:lstStyle/>
          <a:p>
            <a:pPr lvl="0" algn="ctr">
              <a:lnSpc>
                <a:spcPct val="110000"/>
              </a:lnSpc>
              <a:buFont typeface="+mj-lt"/>
              <a:buAutoNum type="arabicPeriod" startAt="4"/>
              <a:tabLst>
                <a:tab pos="228600" algn="l"/>
              </a:tabLst>
            </a:pPr>
            <a:endParaRPr lang="cs-CZ" sz="2800" b="1" dirty="0" smtClean="0">
              <a:latin typeface="Arial"/>
              <a:ea typeface="Times New Roman"/>
              <a:cs typeface="Times New Roman"/>
            </a:endParaRPr>
          </a:p>
          <a:p>
            <a:pPr lvl="0" algn="ctr">
              <a:lnSpc>
                <a:spcPct val="110000"/>
              </a:lnSpc>
              <a:buFont typeface="+mj-lt"/>
              <a:buAutoNum type="arabicPeriod" startAt="4"/>
              <a:tabLst>
                <a:tab pos="228600" algn="l"/>
              </a:tabLst>
            </a:pPr>
            <a:endParaRPr lang="cs-CZ" sz="2800" b="1" dirty="0">
              <a:latin typeface="Arial"/>
              <a:ea typeface="Times New Roman"/>
              <a:cs typeface="Times New Roman"/>
            </a:endParaRPr>
          </a:p>
          <a:p>
            <a:pPr lvl="0" algn="ctr">
              <a:lnSpc>
                <a:spcPct val="110000"/>
              </a:lnSpc>
              <a:buFont typeface="+mj-lt"/>
              <a:buAutoNum type="arabicPeriod" startAt="4"/>
              <a:tabLst>
                <a:tab pos="228600" algn="l"/>
              </a:tabLst>
            </a:pPr>
            <a:endParaRPr lang="cs-CZ" sz="2800" b="1" dirty="0" smtClean="0">
              <a:latin typeface="Arial"/>
              <a:ea typeface="Times New Roman"/>
              <a:cs typeface="Times New Roman"/>
            </a:endParaRPr>
          </a:p>
          <a:p>
            <a:pPr lvl="0" algn="ctr">
              <a:lnSpc>
                <a:spcPct val="110000"/>
              </a:lnSpc>
              <a:buFont typeface="+mj-lt"/>
              <a:buAutoNum type="arabicPeriod" startAt="4"/>
              <a:tabLst>
                <a:tab pos="228600" algn="l"/>
              </a:tabLst>
            </a:pPr>
            <a:r>
              <a:rPr lang="cs-CZ" sz="2800" b="1" dirty="0" smtClean="0">
                <a:latin typeface="Arial"/>
                <a:ea typeface="Times New Roman"/>
                <a:cs typeface="Times New Roman"/>
              </a:rPr>
              <a:t>JAZYKOVÁ KOMUNKACE</a:t>
            </a:r>
            <a:endParaRPr lang="cs-CZ" sz="2800" b="1" dirty="0">
              <a:latin typeface="Arial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670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sz="2400" dirty="0" err="1" smtClean="0"/>
              <a:t>Pfister</a:t>
            </a:r>
            <a:r>
              <a:rPr lang="cs-CZ" sz="2400" dirty="0" smtClean="0"/>
              <a:t> – 4. kapitola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48472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0000"/>
              </a:lnSpc>
              <a:buNone/>
              <a:tabLst>
                <a:tab pos="228600" algn="l"/>
              </a:tabLst>
            </a:pPr>
            <a:endParaRPr lang="cs-CZ" b="1" dirty="0">
              <a:latin typeface="Arial"/>
              <a:ea typeface="Times New Roman"/>
              <a:cs typeface="Times New Roman"/>
            </a:endParaRPr>
          </a:p>
          <a:p>
            <a:pPr lvl="1" algn="just">
              <a:lnSpc>
                <a:spcPct val="110000"/>
              </a:lnSpc>
              <a:buFont typeface="+mj-lt"/>
              <a:buAutoNum type="arabicPeriod"/>
              <a:tabLst>
                <a:tab pos="502920" algn="l"/>
              </a:tabLst>
            </a:pPr>
            <a:r>
              <a:rPr lang="cs-CZ" sz="2400" b="1" i="1" dirty="0" smtClean="0">
                <a:latin typeface="Arial"/>
                <a:ea typeface="Times New Roman"/>
                <a:cs typeface="Times New Roman"/>
              </a:rPr>
              <a:t>část: Dramatický </a:t>
            </a:r>
            <a:r>
              <a:rPr lang="cs-CZ" sz="2400" b="1" i="1" dirty="0">
                <a:latin typeface="Arial"/>
                <a:ea typeface="Times New Roman"/>
                <a:cs typeface="Times New Roman"/>
              </a:rPr>
              <a:t>jazyk a normální jazyk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2" algn="just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Překrytí dvou rovin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2" algn="just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Dimenze odlišnosti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>
              <a:lnSpc>
                <a:spcPct val="11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835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cs-CZ" sz="2400" dirty="0" err="1" smtClean="0"/>
              <a:t>Pfister</a:t>
            </a:r>
            <a:r>
              <a:rPr lang="cs-CZ" sz="2400" dirty="0" smtClean="0"/>
              <a:t> – 4. kapitola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Autofit/>
          </a:bodyPr>
          <a:lstStyle/>
          <a:p>
            <a:pPr marL="457200" lvl="1" indent="0" algn="just">
              <a:lnSpc>
                <a:spcPct val="110000"/>
              </a:lnSpc>
              <a:buNone/>
              <a:tabLst>
                <a:tab pos="502920" algn="l"/>
              </a:tabLst>
            </a:pPr>
            <a:r>
              <a:rPr lang="cs-CZ" sz="2400" b="1" i="1" dirty="0">
                <a:latin typeface="Arial"/>
                <a:ea typeface="Times New Roman"/>
                <a:cs typeface="Times New Roman"/>
              </a:rPr>
              <a:t>2. </a:t>
            </a:r>
            <a:r>
              <a:rPr lang="cs-CZ" sz="2400" b="1" i="1" dirty="0" smtClean="0">
                <a:latin typeface="Arial"/>
                <a:ea typeface="Times New Roman"/>
                <a:cs typeface="Times New Roman"/>
              </a:rPr>
              <a:t>část: Polyfunkčnost </a:t>
            </a:r>
            <a:r>
              <a:rPr lang="cs-CZ" sz="2400" b="1" i="1" dirty="0">
                <a:latin typeface="Arial"/>
                <a:ea typeface="Times New Roman"/>
                <a:cs typeface="Times New Roman"/>
              </a:rPr>
              <a:t>dramatického jazyka</a:t>
            </a:r>
            <a:endParaRPr lang="cs-CZ" sz="2400" b="1" dirty="0" smtClean="0">
              <a:latin typeface="Arial"/>
              <a:ea typeface="Times New Roman"/>
              <a:cs typeface="Times New Roman"/>
            </a:endParaRPr>
          </a:p>
          <a:p>
            <a:pPr lvl="2" algn="just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Polyfunkčnost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2" algn="just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Referenční funkce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2" algn="just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Expresivní funkce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2" algn="just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Apelativní funkce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2" algn="just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Fatická funkce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2" algn="just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Metajazyková funkce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2" algn="just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Poetická funkce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2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Polyfunkčnost v normální jazykové promluvě </a:t>
            </a:r>
            <a:r>
              <a:rPr lang="cs-CZ" sz="2400" b="1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cs-CZ" sz="2400" b="1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</a:br>
            <a:r>
              <a:rPr lang="cs-CZ" sz="2400" b="1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a </a:t>
            </a: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v narativních textech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>
              <a:lnSpc>
                <a:spcPct val="11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835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sz="2400" dirty="0" err="1">
                <a:solidFill>
                  <a:srgbClr val="2F5897"/>
                </a:solidFill>
              </a:rPr>
              <a:t>Pfister</a:t>
            </a:r>
            <a:r>
              <a:rPr lang="cs-CZ" sz="2400" dirty="0">
                <a:solidFill>
                  <a:srgbClr val="2F5897"/>
                </a:solidFill>
              </a:rPr>
              <a:t> – 4. kapitola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Autofit/>
          </a:bodyPr>
          <a:lstStyle/>
          <a:p>
            <a:pPr marL="457200" lvl="1" indent="0" algn="just">
              <a:lnSpc>
                <a:spcPct val="110000"/>
              </a:lnSpc>
              <a:buNone/>
              <a:tabLst>
                <a:tab pos="502920" algn="l"/>
              </a:tabLst>
            </a:pPr>
            <a:r>
              <a:rPr lang="cs-CZ" sz="2400" b="1" i="1" dirty="0">
                <a:latin typeface="Arial"/>
                <a:ea typeface="Times New Roman"/>
                <a:cs typeface="Times New Roman"/>
              </a:rPr>
              <a:t>3. </a:t>
            </a:r>
            <a:r>
              <a:rPr lang="cs-CZ" sz="2400" b="1" i="1" dirty="0" smtClean="0">
                <a:latin typeface="Arial"/>
                <a:ea typeface="Times New Roman"/>
                <a:cs typeface="Times New Roman"/>
              </a:rPr>
              <a:t>část: Jazyková </a:t>
            </a:r>
            <a:r>
              <a:rPr lang="cs-CZ" sz="2400" b="1" i="1" dirty="0">
                <a:latin typeface="Arial"/>
                <a:ea typeface="Times New Roman"/>
                <a:cs typeface="Times New Roman"/>
              </a:rPr>
              <a:t>komunikace a jednání</a:t>
            </a:r>
            <a:endParaRPr lang="cs-CZ" sz="2400" b="1" dirty="0" smtClean="0">
              <a:latin typeface="Arial"/>
              <a:ea typeface="Times New Roman"/>
              <a:cs typeface="Times New Roman"/>
            </a:endParaRPr>
          </a:p>
          <a:p>
            <a:pPr lvl="2" algn="just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Identičnost </a:t>
            </a: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mluvení a jednání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2" algn="just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Neidentičnost mluvení a jednání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3" algn="just">
              <a:lnSpc>
                <a:spcPct val="110000"/>
              </a:lnSpc>
              <a:tabLst>
                <a:tab pos="1143000" algn="l"/>
              </a:tabLst>
            </a:pPr>
            <a:r>
              <a:rPr lang="cs-CZ" sz="2400" b="1" dirty="0">
                <a:latin typeface="Arial"/>
                <a:ea typeface="Times New Roman"/>
                <a:cs typeface="Times New Roman"/>
              </a:rPr>
              <a:t>Souvztažnost mluvení a jednání</a:t>
            </a:r>
          </a:p>
          <a:p>
            <a:pPr lvl="3" algn="just">
              <a:lnSpc>
                <a:spcPct val="110000"/>
              </a:lnSpc>
              <a:tabLst>
                <a:tab pos="1143000" algn="l"/>
              </a:tabLst>
            </a:pPr>
            <a:r>
              <a:rPr lang="cs-CZ" sz="2400" b="1" dirty="0">
                <a:latin typeface="Arial"/>
                <a:ea typeface="Times New Roman"/>
                <a:cs typeface="Times New Roman"/>
              </a:rPr>
              <a:t>Nesouvztažnost mluvení a jednání</a:t>
            </a:r>
          </a:p>
          <a:p>
            <a:pPr marL="457200" lvl="1" indent="0" algn="just">
              <a:lnSpc>
                <a:spcPct val="110000"/>
              </a:lnSpc>
              <a:buNone/>
              <a:tabLst>
                <a:tab pos="502920" algn="l"/>
              </a:tabLst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2074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cs-CZ" sz="2400" dirty="0" err="1">
                <a:solidFill>
                  <a:srgbClr val="2F5897"/>
                </a:solidFill>
              </a:rPr>
              <a:t>Pfister</a:t>
            </a:r>
            <a:r>
              <a:rPr lang="cs-CZ" sz="2400" dirty="0">
                <a:solidFill>
                  <a:srgbClr val="2F5897"/>
                </a:solidFill>
              </a:rPr>
              <a:t> – 4. kapitola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Autofit/>
          </a:bodyPr>
          <a:lstStyle/>
          <a:p>
            <a:pPr marL="457200" lvl="1" indent="0" algn="just">
              <a:lnSpc>
                <a:spcPct val="110000"/>
              </a:lnSpc>
              <a:buNone/>
              <a:tabLst>
                <a:tab pos="502920" algn="l"/>
              </a:tabLst>
            </a:pPr>
            <a:r>
              <a:rPr lang="cs-CZ" sz="2400" b="1" i="1" dirty="0" smtClean="0">
                <a:latin typeface="Arial"/>
                <a:ea typeface="Times New Roman"/>
                <a:cs typeface="Times New Roman"/>
              </a:rPr>
              <a:t>4. část: Jazyková </a:t>
            </a:r>
            <a:r>
              <a:rPr lang="cs-CZ" sz="2400" b="1" i="1" dirty="0">
                <a:latin typeface="Arial"/>
                <a:ea typeface="Times New Roman"/>
                <a:cs typeface="Times New Roman"/>
              </a:rPr>
              <a:t>komunikace a postava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2" algn="just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Omezení zřetele postavy 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3" algn="just">
              <a:lnSpc>
                <a:spcPct val="110000"/>
              </a:lnSpc>
              <a:tabLst>
                <a:tab pos="1143000" algn="l"/>
              </a:tabLst>
            </a:pPr>
            <a:r>
              <a:rPr lang="cs-CZ" sz="2400" b="1" dirty="0">
                <a:latin typeface="Arial"/>
                <a:ea typeface="Times New Roman"/>
                <a:cs typeface="Times New Roman"/>
              </a:rPr>
              <a:t>Překrývání expresivní funkce funkcí poetickou</a:t>
            </a:r>
          </a:p>
          <a:p>
            <a:pPr lvl="3">
              <a:lnSpc>
                <a:spcPct val="110000"/>
              </a:lnSpc>
              <a:tabLst>
                <a:tab pos="1143000" algn="l"/>
              </a:tabLst>
            </a:pPr>
            <a:r>
              <a:rPr lang="cs-CZ" sz="2400" b="1" dirty="0">
                <a:latin typeface="Arial"/>
                <a:ea typeface="Times New Roman"/>
                <a:cs typeface="Times New Roman"/>
              </a:rPr>
              <a:t>Překrývání zřetele postavy epickými komunikačními strukturami</a:t>
            </a:r>
          </a:p>
          <a:p>
            <a:pPr lvl="3">
              <a:lnSpc>
                <a:spcPct val="110000"/>
              </a:lnSpc>
              <a:tabLst>
                <a:tab pos="1143000" algn="l"/>
              </a:tabLst>
            </a:pPr>
            <a:r>
              <a:rPr lang="cs-CZ" sz="2400" b="1" dirty="0">
                <a:latin typeface="Arial"/>
                <a:ea typeface="Times New Roman"/>
                <a:cs typeface="Times New Roman"/>
              </a:rPr>
              <a:t>Překrývání zřetele postavy situačním zřetelem</a:t>
            </a:r>
          </a:p>
          <a:p>
            <a:pPr lvl="2">
              <a:lnSpc>
                <a:spcPct val="110000"/>
              </a:lnSpc>
              <a:tabLst>
                <a:tab pos="914400" algn="l"/>
              </a:tabLst>
            </a:pPr>
            <a:r>
              <a:rPr lang="cs-CZ" sz="2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Utváření postavy prostřednictvím jazyka</a:t>
            </a:r>
            <a:endParaRPr lang="cs-CZ" sz="2400" b="1" dirty="0">
              <a:latin typeface="Arial"/>
              <a:ea typeface="Times New Roman"/>
              <a:cs typeface="Times New Roman"/>
            </a:endParaRPr>
          </a:p>
          <a:p>
            <a:pPr lvl="3">
              <a:lnSpc>
                <a:spcPct val="110000"/>
              </a:lnSpc>
              <a:tabLst>
                <a:tab pos="1143000" algn="l"/>
              </a:tabLst>
            </a:pPr>
            <a:r>
              <a:rPr lang="cs-CZ" sz="2400" b="1" dirty="0">
                <a:latin typeface="Arial"/>
                <a:ea typeface="Times New Roman"/>
                <a:cs typeface="Times New Roman"/>
              </a:rPr>
              <a:t>Explicitní sebeprezentace </a:t>
            </a:r>
          </a:p>
          <a:p>
            <a:pPr lvl="3">
              <a:lnSpc>
                <a:spcPct val="110000"/>
              </a:lnSpc>
              <a:tabLst>
                <a:tab pos="1143000" algn="l"/>
              </a:tabLst>
            </a:pPr>
            <a:r>
              <a:rPr lang="cs-CZ" sz="2400" b="1" dirty="0">
                <a:latin typeface="Arial"/>
                <a:ea typeface="Times New Roman"/>
                <a:cs typeface="Times New Roman"/>
              </a:rPr>
              <a:t>Implicitní sebeprezentace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444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cs-CZ" sz="2400" dirty="0" err="1" smtClean="0"/>
              <a:t>Pfister</a:t>
            </a:r>
            <a:r>
              <a:rPr lang="cs-CZ" sz="2400" dirty="0" smtClean="0"/>
              <a:t> – 4. kapitola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Autofit/>
          </a:bodyPr>
          <a:lstStyle/>
          <a:p>
            <a:pPr marL="457200" lvl="1" indent="0">
              <a:buNone/>
              <a:tabLst>
                <a:tab pos="502920" algn="l"/>
              </a:tabLst>
            </a:pPr>
            <a:r>
              <a:rPr lang="cs-CZ" sz="2000" b="1" i="1" dirty="0" smtClean="0">
                <a:latin typeface="Arial"/>
                <a:ea typeface="Times New Roman"/>
                <a:cs typeface="Times New Roman"/>
              </a:rPr>
              <a:t>5. část: Monologické </a:t>
            </a:r>
            <a:r>
              <a:rPr lang="cs-CZ" sz="2000" b="1" i="1" dirty="0">
                <a:latin typeface="Arial"/>
                <a:ea typeface="Times New Roman"/>
                <a:cs typeface="Times New Roman"/>
              </a:rPr>
              <a:t>mluvení</a:t>
            </a:r>
            <a:endParaRPr lang="cs-CZ" sz="2000" b="1" dirty="0">
              <a:latin typeface="Arial"/>
              <a:ea typeface="Times New Roman"/>
              <a:cs typeface="Times New Roman"/>
            </a:endParaRPr>
          </a:p>
          <a:p>
            <a:pPr lvl="2">
              <a:tabLst>
                <a:tab pos="914400" algn="l"/>
              </a:tabLst>
            </a:pPr>
            <a:r>
              <a:rPr lang="cs-CZ" sz="20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Monolog a dialog</a:t>
            </a:r>
            <a:endParaRPr lang="cs-CZ" sz="2000" b="1" dirty="0">
              <a:latin typeface="Arial"/>
              <a:ea typeface="Times New Roman"/>
              <a:cs typeface="Times New Roman"/>
            </a:endParaRPr>
          </a:p>
          <a:p>
            <a:pPr lvl="3">
              <a:tabLst>
                <a:tab pos="1143000" algn="l"/>
              </a:tabLst>
            </a:pPr>
            <a:r>
              <a:rPr lang="cs-CZ" sz="2000" b="1" dirty="0">
                <a:latin typeface="Arial"/>
                <a:ea typeface="Times New Roman"/>
                <a:cs typeface="Times New Roman"/>
              </a:rPr>
              <a:t>Situační a strukturální diferenční kritéria</a:t>
            </a:r>
          </a:p>
          <a:p>
            <a:pPr lvl="3">
              <a:tabLst>
                <a:tab pos="1143000" algn="l"/>
              </a:tabLst>
            </a:pPr>
            <a:r>
              <a:rPr lang="cs-CZ" sz="2000" b="1" dirty="0">
                <a:latin typeface="Arial"/>
                <a:ea typeface="Times New Roman"/>
                <a:cs typeface="Times New Roman"/>
              </a:rPr>
              <a:t>Monolog </a:t>
            </a:r>
            <a:r>
              <a:rPr lang="cs-CZ" sz="2000" b="1" i="1" dirty="0">
                <a:latin typeface="Arial"/>
                <a:ea typeface="Times New Roman"/>
                <a:cs typeface="Times New Roman"/>
              </a:rPr>
              <a:t>versus</a:t>
            </a:r>
            <a:r>
              <a:rPr lang="cs-CZ" sz="2000" b="1" dirty="0">
                <a:latin typeface="Arial"/>
                <a:ea typeface="Times New Roman"/>
                <a:cs typeface="Times New Roman"/>
              </a:rPr>
              <a:t> monologičnost; dialog </a:t>
            </a:r>
            <a:r>
              <a:rPr lang="cs-CZ" sz="2000" b="1" i="1" dirty="0">
                <a:latin typeface="Arial"/>
                <a:ea typeface="Times New Roman"/>
                <a:cs typeface="Times New Roman"/>
              </a:rPr>
              <a:t>versus</a:t>
            </a:r>
            <a:r>
              <a:rPr lang="cs-CZ" sz="2000" b="1" dirty="0">
                <a:latin typeface="Arial"/>
                <a:ea typeface="Times New Roman"/>
                <a:cs typeface="Times New Roman"/>
              </a:rPr>
              <a:t> dialogičnost</a:t>
            </a:r>
          </a:p>
          <a:p>
            <a:pPr lvl="3">
              <a:tabLst>
                <a:tab pos="1143000" algn="l"/>
              </a:tabLst>
            </a:pPr>
            <a:r>
              <a:rPr lang="cs-CZ" sz="2000" b="1" dirty="0" err="1">
                <a:latin typeface="Arial"/>
                <a:ea typeface="Times New Roman"/>
                <a:cs typeface="Times New Roman"/>
              </a:rPr>
              <a:t>Monologizace</a:t>
            </a:r>
            <a:r>
              <a:rPr lang="cs-CZ" sz="2000" b="1" dirty="0">
                <a:latin typeface="Arial"/>
                <a:ea typeface="Times New Roman"/>
                <a:cs typeface="Times New Roman"/>
              </a:rPr>
              <a:t> dialogu</a:t>
            </a:r>
          </a:p>
          <a:p>
            <a:pPr lvl="3">
              <a:tabLst>
                <a:tab pos="1143000" algn="l"/>
              </a:tabLst>
            </a:pPr>
            <a:r>
              <a:rPr lang="cs-CZ" sz="2000" b="1" dirty="0">
                <a:latin typeface="Arial"/>
                <a:ea typeface="Times New Roman"/>
                <a:cs typeface="Times New Roman"/>
              </a:rPr>
              <a:t>Dialogizace monologu</a:t>
            </a:r>
          </a:p>
          <a:p>
            <a:pPr lvl="2">
              <a:tabLst>
                <a:tab pos="914400" algn="l"/>
              </a:tabLst>
            </a:pPr>
            <a:r>
              <a:rPr lang="cs-CZ" sz="20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Monolog</a:t>
            </a:r>
            <a:endParaRPr lang="cs-CZ" sz="2000" b="1" dirty="0">
              <a:latin typeface="Arial"/>
              <a:ea typeface="Times New Roman"/>
              <a:cs typeface="Times New Roman"/>
            </a:endParaRPr>
          </a:p>
          <a:p>
            <a:pPr lvl="3">
              <a:tabLst>
                <a:tab pos="1143000" algn="l"/>
              </a:tabLst>
            </a:pPr>
            <a:r>
              <a:rPr lang="cs-CZ" sz="2000" b="1" dirty="0">
                <a:latin typeface="Arial"/>
                <a:ea typeface="Times New Roman"/>
                <a:cs typeface="Times New Roman"/>
              </a:rPr>
              <a:t>Konvence </a:t>
            </a:r>
            <a:r>
              <a:rPr lang="cs-CZ" sz="2000" b="1" i="1" dirty="0">
                <a:latin typeface="Arial"/>
                <a:ea typeface="Times New Roman"/>
                <a:cs typeface="Times New Roman"/>
              </a:rPr>
              <a:t>versus</a:t>
            </a:r>
            <a:r>
              <a:rPr lang="cs-CZ" sz="2000" b="1" dirty="0">
                <a:latin typeface="Arial"/>
                <a:ea typeface="Times New Roman"/>
                <a:cs typeface="Times New Roman"/>
              </a:rPr>
              <a:t> motivace</a:t>
            </a:r>
          </a:p>
          <a:p>
            <a:pPr lvl="3">
              <a:tabLst>
                <a:tab pos="1143000" algn="l"/>
              </a:tabLst>
            </a:pPr>
            <a:r>
              <a:rPr lang="cs-CZ" sz="2000" b="1" dirty="0">
                <a:latin typeface="Arial"/>
                <a:ea typeface="Times New Roman"/>
                <a:cs typeface="Times New Roman"/>
              </a:rPr>
              <a:t>Dispozice </a:t>
            </a:r>
            <a:r>
              <a:rPr lang="cs-CZ" sz="2000" b="1" i="1" dirty="0">
                <a:latin typeface="Arial"/>
                <a:ea typeface="Times New Roman"/>
                <a:cs typeface="Times New Roman"/>
              </a:rPr>
              <a:t>versus</a:t>
            </a:r>
            <a:r>
              <a:rPr lang="cs-CZ" sz="2000" b="1" dirty="0">
                <a:latin typeface="Arial"/>
                <a:ea typeface="Times New Roman"/>
                <a:cs typeface="Times New Roman"/>
              </a:rPr>
              <a:t> spontaneita</a:t>
            </a:r>
          </a:p>
          <a:p>
            <a:pPr lvl="3">
              <a:tabLst>
                <a:tab pos="1143000" algn="l"/>
              </a:tabLst>
            </a:pPr>
            <a:r>
              <a:rPr lang="cs-CZ" sz="2000" b="1" dirty="0">
                <a:latin typeface="Arial"/>
                <a:ea typeface="Times New Roman"/>
                <a:cs typeface="Times New Roman"/>
              </a:rPr>
              <a:t>Akční </a:t>
            </a:r>
            <a:r>
              <a:rPr lang="cs-CZ" sz="2000" b="1" i="1" dirty="0">
                <a:latin typeface="Arial"/>
                <a:ea typeface="Times New Roman"/>
                <a:cs typeface="Times New Roman"/>
              </a:rPr>
              <a:t>versus</a:t>
            </a:r>
            <a:r>
              <a:rPr lang="cs-CZ" sz="2000" b="1" dirty="0">
                <a:latin typeface="Arial"/>
                <a:ea typeface="Times New Roman"/>
                <a:cs typeface="Times New Roman"/>
              </a:rPr>
              <a:t> neakční monology</a:t>
            </a:r>
          </a:p>
          <a:p>
            <a:pPr lvl="2">
              <a:tabLst>
                <a:tab pos="914400" algn="l"/>
              </a:tabLst>
            </a:pPr>
            <a:r>
              <a:rPr lang="cs-CZ" sz="20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Promluva stranou</a:t>
            </a:r>
            <a:endParaRPr lang="cs-CZ" sz="2000" b="1" dirty="0">
              <a:latin typeface="Arial"/>
              <a:ea typeface="Times New Roman"/>
              <a:cs typeface="Times New Roman"/>
            </a:endParaRPr>
          </a:p>
          <a:p>
            <a:pPr lvl="3">
              <a:tabLst>
                <a:tab pos="1143000" algn="l"/>
              </a:tabLst>
            </a:pPr>
            <a:r>
              <a:rPr lang="cs-CZ" sz="2000" b="1" dirty="0">
                <a:latin typeface="Arial"/>
                <a:ea typeface="Times New Roman"/>
                <a:cs typeface="Times New Roman"/>
              </a:rPr>
              <a:t>Monologická promluva stranou: konvence </a:t>
            </a:r>
            <a:r>
              <a:rPr lang="cs-CZ" sz="2000" b="1" i="1" dirty="0">
                <a:latin typeface="Arial"/>
                <a:ea typeface="Times New Roman"/>
                <a:cs typeface="Times New Roman"/>
              </a:rPr>
              <a:t>versus</a:t>
            </a:r>
            <a:r>
              <a:rPr lang="cs-CZ" sz="2000" b="1" dirty="0">
                <a:latin typeface="Arial"/>
                <a:ea typeface="Times New Roman"/>
                <a:cs typeface="Times New Roman"/>
              </a:rPr>
              <a:t> motivace</a:t>
            </a:r>
          </a:p>
          <a:p>
            <a:pPr lvl="3">
              <a:tabLst>
                <a:tab pos="1143000" algn="l"/>
              </a:tabLst>
            </a:pPr>
            <a:r>
              <a:rPr lang="cs-CZ" sz="2000" b="1" dirty="0">
                <a:latin typeface="Arial"/>
                <a:ea typeface="Times New Roman"/>
                <a:cs typeface="Times New Roman"/>
              </a:rPr>
              <a:t>Promluva stranou </a:t>
            </a:r>
            <a:r>
              <a:rPr lang="cs-CZ" sz="2000" b="1" i="1" dirty="0">
                <a:latin typeface="Arial"/>
                <a:ea typeface="Times New Roman"/>
                <a:cs typeface="Times New Roman"/>
              </a:rPr>
              <a:t>ad </a:t>
            </a:r>
            <a:r>
              <a:rPr lang="cs-CZ" sz="2000" b="1" i="1" dirty="0" err="1">
                <a:latin typeface="Arial"/>
                <a:ea typeface="Times New Roman"/>
                <a:cs typeface="Times New Roman"/>
              </a:rPr>
              <a:t>spectatores</a:t>
            </a:r>
            <a:endParaRPr lang="cs-CZ" sz="2000" b="1" dirty="0">
              <a:latin typeface="Arial"/>
              <a:ea typeface="Times New Roman"/>
              <a:cs typeface="Times New Roman"/>
            </a:endParaRPr>
          </a:p>
          <a:p>
            <a:pPr lvl="3">
              <a:tabLst>
                <a:tab pos="1143000" algn="l"/>
              </a:tabLst>
            </a:pPr>
            <a:r>
              <a:rPr lang="cs-CZ" sz="2000" b="1" dirty="0">
                <a:latin typeface="Arial"/>
                <a:ea typeface="Times New Roman"/>
                <a:cs typeface="Times New Roman"/>
              </a:rPr>
              <a:t>Dialogická promluva stranou</a:t>
            </a:r>
          </a:p>
          <a:p>
            <a:pPr>
              <a:lnSpc>
                <a:spcPct val="120000"/>
              </a:lnSpc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88711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cs-CZ" sz="2400" dirty="0" err="1" smtClean="0"/>
              <a:t>Pfister</a:t>
            </a:r>
            <a:r>
              <a:rPr lang="cs-CZ" sz="2400" dirty="0" smtClean="0"/>
              <a:t> – 4. kapitola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cs-CZ" sz="1800" b="1" i="1" dirty="0" smtClean="0"/>
              <a:t>6. část: Dialogické </a:t>
            </a:r>
            <a:r>
              <a:rPr lang="cs-CZ" sz="1800" b="1" i="1" dirty="0"/>
              <a:t>mluvení</a:t>
            </a:r>
            <a:endParaRPr lang="cs-CZ" sz="1800" b="1" dirty="0"/>
          </a:p>
          <a:p>
            <a:pPr lvl="2"/>
            <a:r>
              <a:rPr lang="cs-CZ" sz="1800" b="1" dirty="0">
                <a:solidFill>
                  <a:srgbClr val="FF0000"/>
                </a:solidFill>
              </a:rPr>
              <a:t>Normativní </a:t>
            </a:r>
            <a:r>
              <a:rPr lang="cs-CZ" sz="1800" b="1" i="1" dirty="0">
                <a:solidFill>
                  <a:srgbClr val="FF0000"/>
                </a:solidFill>
              </a:rPr>
              <a:t>versus</a:t>
            </a:r>
            <a:r>
              <a:rPr lang="cs-CZ" sz="1800" b="1" dirty="0">
                <a:solidFill>
                  <a:srgbClr val="FF0000"/>
                </a:solidFill>
              </a:rPr>
              <a:t> deskriptivní poetika dialogu</a:t>
            </a:r>
          </a:p>
          <a:p>
            <a:pPr lvl="2"/>
            <a:r>
              <a:rPr lang="cs-CZ" sz="1800" b="1" dirty="0">
                <a:solidFill>
                  <a:srgbClr val="FF0000"/>
                </a:solidFill>
              </a:rPr>
              <a:t>Kvantitativní vztahy</a:t>
            </a:r>
          </a:p>
          <a:p>
            <a:pPr lvl="3"/>
            <a:r>
              <a:rPr lang="cs-CZ" sz="1800" b="1" dirty="0"/>
              <a:t>Rozmluva dvou a rozmluva více postav</a:t>
            </a:r>
          </a:p>
          <a:p>
            <a:pPr lvl="3"/>
            <a:r>
              <a:rPr lang="cs-CZ" sz="1800" b="1" dirty="0"/>
              <a:t>Frekvence přerušování a délka replik</a:t>
            </a:r>
          </a:p>
          <a:p>
            <a:pPr lvl="3"/>
            <a:r>
              <a:rPr lang="cs-CZ" sz="1800" b="1" dirty="0"/>
              <a:t>Proporční rozvržení podle postav</a:t>
            </a:r>
          </a:p>
          <a:p>
            <a:pPr lvl="2"/>
            <a:r>
              <a:rPr lang="cs-CZ" sz="1800" b="1" dirty="0">
                <a:solidFill>
                  <a:srgbClr val="FF0000"/>
                </a:solidFill>
              </a:rPr>
              <a:t>Časové členění</a:t>
            </a:r>
            <a:r>
              <a:rPr lang="cs-CZ" sz="1800" b="1" i="1" dirty="0">
                <a:solidFill>
                  <a:srgbClr val="FF0000"/>
                </a:solidFill>
              </a:rPr>
              <a:t>: </a:t>
            </a:r>
            <a:r>
              <a:rPr lang="cs-CZ" sz="1800" b="1" dirty="0">
                <a:solidFill>
                  <a:srgbClr val="FF0000"/>
                </a:solidFill>
              </a:rPr>
              <a:t>sukcese (posloupnost) a simultaneita</a:t>
            </a:r>
          </a:p>
          <a:p>
            <a:pPr lvl="3"/>
            <a:r>
              <a:rPr lang="cs-CZ" sz="1800" b="1" dirty="0"/>
              <a:t>Spojování replik</a:t>
            </a:r>
          </a:p>
          <a:p>
            <a:pPr lvl="3"/>
            <a:r>
              <a:rPr lang="cs-CZ" sz="1800" b="1" dirty="0"/>
              <a:t>Spojování dialogů</a:t>
            </a:r>
          </a:p>
          <a:p>
            <a:pPr lvl="2"/>
            <a:r>
              <a:rPr lang="cs-CZ" sz="1800" b="1" dirty="0">
                <a:solidFill>
                  <a:srgbClr val="FF0000"/>
                </a:solidFill>
              </a:rPr>
              <a:t>Syntaktika dialogu</a:t>
            </a:r>
          </a:p>
          <a:p>
            <a:pPr lvl="3"/>
            <a:r>
              <a:rPr lang="cs-CZ" sz="1800" b="1" dirty="0"/>
              <a:t>Vztah částí jedné repliky</a:t>
            </a:r>
          </a:p>
          <a:p>
            <a:pPr lvl="3"/>
            <a:r>
              <a:rPr lang="cs-CZ" sz="1800" b="1" dirty="0"/>
              <a:t>Vztah</a:t>
            </a:r>
            <a:r>
              <a:rPr lang="cs-CZ" sz="1800" b="1" i="1" dirty="0"/>
              <a:t> </a:t>
            </a:r>
            <a:r>
              <a:rPr lang="cs-CZ" sz="1800" b="1" dirty="0"/>
              <a:t>repliky k předchozím replikám téže postavy</a:t>
            </a:r>
          </a:p>
          <a:p>
            <a:pPr lvl="3"/>
            <a:r>
              <a:rPr lang="cs-CZ" sz="1800" b="1" dirty="0"/>
              <a:t>Vztah</a:t>
            </a:r>
            <a:r>
              <a:rPr lang="cs-CZ" sz="1800" b="1" i="1" dirty="0"/>
              <a:t> </a:t>
            </a:r>
            <a:r>
              <a:rPr lang="cs-CZ" sz="1800" b="1" dirty="0"/>
              <a:t>jedné repliky k předchozím replikám jiných postav</a:t>
            </a:r>
          </a:p>
          <a:p>
            <a:pPr lvl="2"/>
            <a:r>
              <a:rPr lang="cs-CZ" sz="1800" b="1" dirty="0">
                <a:solidFill>
                  <a:srgbClr val="FF0000"/>
                </a:solidFill>
              </a:rPr>
              <a:t>Rétorika dialogu</a:t>
            </a:r>
          </a:p>
          <a:p>
            <a:pPr lvl="3"/>
            <a:r>
              <a:rPr lang="cs-CZ" sz="1800" b="1" dirty="0"/>
              <a:t>Drama a rétorika</a:t>
            </a:r>
          </a:p>
          <a:p>
            <a:pPr lvl="3"/>
            <a:r>
              <a:rPr lang="cs-CZ" sz="1800" b="1" dirty="0"/>
              <a:t>Logos – étos – patos</a:t>
            </a:r>
          </a:p>
          <a:p>
            <a:pPr lvl="3"/>
            <a:r>
              <a:rPr lang="cs-CZ" sz="1800" b="1" dirty="0"/>
              <a:t>Figurativní mluvení</a:t>
            </a:r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94887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</TotalTime>
  <Words>242</Words>
  <Application>Microsoft Office PowerPoint</Application>
  <PresentationFormat>Předvádění na obrazovce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Exekutivní</vt:lpstr>
      <vt:lpstr>Manfred Pfister:  Das Drama 4. kapitola </vt:lpstr>
      <vt:lpstr>Pfister – 4. kapitola</vt:lpstr>
      <vt:lpstr>Pfister – 4. kapitola</vt:lpstr>
      <vt:lpstr>Pfister – 4. kapitola</vt:lpstr>
      <vt:lpstr>Pfister – 4. kapitola</vt:lpstr>
      <vt:lpstr>Pfister – 4. kapitola</vt:lpstr>
      <vt:lpstr>Pfister – 4. kapitola</vt:lpstr>
      <vt:lpstr>Pfister – 4. kapitola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Manfred Pfister:  Das Drama 4. kapitola</dc:title>
  <dc:creator>Václav</dc:creator>
  <cp:lastModifiedBy>Václav</cp:lastModifiedBy>
  <cp:revision>4</cp:revision>
  <dcterms:created xsi:type="dcterms:W3CDTF">2015-04-26T19:53:41Z</dcterms:created>
  <dcterms:modified xsi:type="dcterms:W3CDTF">2015-04-26T20:28:00Z</dcterms:modified>
</cp:coreProperties>
</file>