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8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4576E1-339B-428F-BF0B-739AD9E59B5A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EC09BC4-A00A-42BF-B1C2-1A1F43FCB10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531367"/>
          </a:xfrm>
        </p:spPr>
        <p:txBody>
          <a:bodyPr/>
          <a:lstStyle/>
          <a:p>
            <a:r>
              <a:rPr lang="cs-CZ" sz="6000" dirty="0" smtClean="0"/>
              <a:t>JAZYKOVÁ KOMUNIKACE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88721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3. </a:t>
            </a:r>
            <a:r>
              <a:rPr lang="cs-CZ" sz="3200" b="1" dirty="0" smtClean="0"/>
              <a:t>část</a:t>
            </a:r>
          </a:p>
          <a:p>
            <a:r>
              <a:rPr lang="cs-CZ" sz="3200" b="1" dirty="0" smtClean="0"/>
              <a:t>JAZYKOVÁ </a:t>
            </a:r>
            <a:r>
              <a:rPr lang="cs-CZ" sz="3200" b="1" dirty="0" smtClean="0"/>
              <a:t>KOMUNIKACE </a:t>
            </a:r>
            <a:br>
              <a:rPr lang="cs-CZ" sz="3200" b="1" dirty="0" smtClean="0"/>
            </a:br>
            <a:r>
              <a:rPr lang="cs-CZ" sz="3200" b="1" dirty="0" smtClean="0"/>
              <a:t>A JEDNÁNÍ</a:t>
            </a: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březen-duben 2015   Zdroj: Manfred Pfister: Das Drama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81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b="1" u="sng" dirty="0" smtClean="0"/>
              <a:t>1. PŘEKRÝVÁNÍ EXPRESIVNÍ FUNKCE FUNKCÍ POOETICKOU</a:t>
            </a:r>
          </a:p>
          <a:p>
            <a:r>
              <a:rPr lang="cs-CZ" sz="2600" b="1" dirty="0" smtClean="0"/>
              <a:t>Soulad mezi postavou a způsobem jejího mluvení = zřetel postavy</a:t>
            </a:r>
          </a:p>
          <a:p>
            <a:r>
              <a:rPr lang="cs-CZ" sz="2600" b="1" dirty="0" smtClean="0"/>
              <a:t>V různých dobách je chápán různě důsledně – nebyl však nikdy negován</a:t>
            </a:r>
          </a:p>
          <a:p>
            <a:r>
              <a:rPr lang="cs-CZ" sz="2600" b="1" dirty="0" smtClean="0"/>
              <a:t>Nemá však neomezenou platnost – omezení vyplývají opět z překrývání dvou komunikačních systémů v dramatu</a:t>
            </a:r>
          </a:p>
          <a:p>
            <a:r>
              <a:rPr lang="cs-CZ" sz="2600" b="1" dirty="0" smtClean="0"/>
              <a:t>Ve francouzském klasicistním dramatu – proti principu souladu mezi řečí a postavou působí ve vnějším komunikačním systému estetický princip jazykové homogenity (všechny postavy mluví víceméně stejně, metricky vázaným jazykem) 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41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Reflektuje to sociální homogenitu postav, ale neodráží to psychickou individualitu jednotlivých postav</a:t>
            </a:r>
          </a:p>
          <a:p>
            <a:r>
              <a:rPr lang="cs-CZ" b="1" dirty="0" smtClean="0"/>
              <a:t>Obecně platí, že zřetel postavy je omezen spíš v dramatu s uzavřenou formou a ve veršovaném dramatu</a:t>
            </a:r>
          </a:p>
          <a:p>
            <a:r>
              <a:rPr lang="cs-CZ" b="1" dirty="0" smtClean="0"/>
              <a:t> v naturalistickém dramatu je </a:t>
            </a:r>
            <a:r>
              <a:rPr lang="cs-CZ" b="1" dirty="0" err="1" smtClean="0"/>
              <a:t>neopak</a:t>
            </a:r>
            <a:r>
              <a:rPr lang="cs-CZ" b="1" dirty="0" smtClean="0"/>
              <a:t> zřetel postavy silně zohledněn – každá postava má individuální jazykový styl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1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Existuje řada přechodných stupňů a fází – viz např. existence tzv. </a:t>
            </a:r>
            <a:r>
              <a:rPr lang="cs-CZ" b="1" dirty="0" err="1" smtClean="0"/>
              <a:t>sociolektů</a:t>
            </a:r>
            <a:endParaRPr lang="cs-CZ" b="1" dirty="0" smtClean="0"/>
          </a:p>
          <a:p>
            <a:pPr lvl="1"/>
            <a:r>
              <a:rPr lang="cs-CZ" sz="2000" b="1" dirty="0" err="1" smtClean="0"/>
              <a:t>Sociolekt</a:t>
            </a:r>
            <a:r>
              <a:rPr lang="cs-CZ" sz="2000" b="1" dirty="0" smtClean="0"/>
              <a:t> je mluva typická pro určitou sociální vrstvu – nízký styl a próza pro sluhy, vzletný styl a verš pro pány atd. – např. u Shakespeara</a:t>
            </a:r>
          </a:p>
          <a:p>
            <a:r>
              <a:rPr lang="cs-CZ" b="1" dirty="0" smtClean="0"/>
              <a:t>Různost možností vyplývají z proměňujícího se vzájemného vztahu dominance mezi expresivní funkcí ve vnitřním komunikačním systému a poetickou funkcí ve vnějším komunikačním systému</a:t>
            </a:r>
          </a:p>
          <a:p>
            <a:pPr lvl="1"/>
            <a:r>
              <a:rPr lang="cs-CZ" sz="2000" b="1" dirty="0" smtClean="0"/>
              <a:t>Jazyková homogenizace – dominuje poetická funkce</a:t>
            </a:r>
          </a:p>
          <a:p>
            <a:pPr lvl="1"/>
            <a:r>
              <a:rPr lang="cs-CZ" sz="2000" b="1" dirty="0" smtClean="0"/>
              <a:t>Jazyková diferenciace – dominuje expresivní funkce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2. PŘEKRÝVÁNÍ ZŘETELE POSTAVY EPICKÝMI KOMUNIKAČNÍMI STRUKTURAMI</a:t>
            </a:r>
          </a:p>
          <a:p>
            <a:r>
              <a:rPr lang="cs-CZ" b="1" dirty="0" smtClean="0"/>
              <a:t>Spojitost mezi postavou a jazykem je závislá také na zvolené koncepci postav:</a:t>
            </a:r>
          </a:p>
          <a:p>
            <a:r>
              <a:rPr lang="cs-CZ" b="1" dirty="0" smtClean="0"/>
              <a:t>Psychologická, naturalistická koncepce </a:t>
            </a:r>
          </a:p>
          <a:p>
            <a:pPr lvl="1"/>
            <a:r>
              <a:rPr lang="cs-CZ" sz="2000" b="1" dirty="0" smtClean="0"/>
              <a:t>vědomí postavy se pohybuje vždy v rámci psychologie a situační hodnověrnosti, </a:t>
            </a:r>
          </a:p>
          <a:p>
            <a:pPr lvl="1"/>
            <a:r>
              <a:rPr lang="cs-CZ" sz="2000" b="1" dirty="0" smtClean="0"/>
              <a:t>řeč postavy a její artikulační schopnosti nepřekračují tento rámec (postavy mluví v intencích své psychologické koncepce)</a:t>
            </a:r>
          </a:p>
          <a:p>
            <a:pPr lvl="1"/>
            <a:r>
              <a:rPr lang="cs-CZ" sz="2000" b="1" dirty="0" smtClean="0"/>
              <a:t>Tato koncepce je aktuální např. v naturalismu, např. Ibsen </a:t>
            </a:r>
            <a:r>
              <a:rPr lang="cs-CZ" sz="2000" b="1" dirty="0" smtClean="0">
                <a:sym typeface="Symbol"/>
              </a:rPr>
              <a:t></a:t>
            </a:r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2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dirty="0" smtClean="0"/>
              <a:t>Naturalismus odmítá každou stylizaci (epické zprostředkování, veršovou formu…)</a:t>
            </a:r>
          </a:p>
          <a:p>
            <a:pPr lvl="1"/>
            <a:r>
              <a:rPr lang="cs-CZ" sz="2000" b="1" dirty="0" smtClean="0"/>
              <a:t>Naturalismus usiluje „…o mnohem obtížnější umění, totiž básnit naprosto pravým jazykem skutečnosti“ (Ibsen)</a:t>
            </a:r>
          </a:p>
          <a:p>
            <a:pPr lvl="1"/>
            <a:r>
              <a:rPr lang="cs-CZ" sz="2000" b="1" dirty="0" smtClean="0"/>
              <a:t>Jazyk postavy musí být motivován jen ve vnitřním komunikačním systému </a:t>
            </a:r>
            <a:r>
              <a:rPr lang="cs-CZ" sz="2000" b="1" dirty="0" smtClean="0">
                <a:sym typeface="Symbol"/>
              </a:rPr>
              <a:t></a:t>
            </a:r>
            <a:r>
              <a:rPr lang="cs-CZ" sz="2000" b="1" dirty="0">
                <a:sym typeface="Symbol"/>
              </a:rPr>
              <a:t> </a:t>
            </a:r>
            <a:r>
              <a:rPr lang="cs-CZ" sz="2000" b="1" dirty="0" smtClean="0">
                <a:sym typeface="Symbol"/>
              </a:rPr>
              <a:t></a:t>
            </a:r>
            <a:r>
              <a:rPr lang="cs-CZ" sz="2000" b="1" dirty="0">
                <a:sym typeface="Symbol"/>
              </a:rPr>
              <a:t> </a:t>
            </a:r>
            <a:r>
              <a:rPr lang="cs-CZ" sz="2000" b="1" dirty="0" smtClean="0">
                <a:sym typeface="Symbol"/>
              </a:rPr>
              <a:t>objevuje se redukovaná schopnost artikulace, příp. úplná nemluvnost , narušená syntax, dysfunkční opakování slov a vět, lexikální omezenost, pauzy, náznaky, zámlky…)</a:t>
            </a:r>
            <a:endParaRPr lang="cs-CZ" sz="20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48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Transpsychologická</a:t>
            </a:r>
            <a:r>
              <a:rPr lang="cs-CZ" b="1" dirty="0" smtClean="0"/>
              <a:t> </a:t>
            </a:r>
            <a:r>
              <a:rPr lang="cs-CZ" dirty="0" smtClean="0"/>
              <a:t>(nepsychologická)</a:t>
            </a:r>
            <a:r>
              <a:rPr lang="cs-CZ" b="1" dirty="0" smtClean="0"/>
              <a:t> koncepce postav</a:t>
            </a:r>
          </a:p>
          <a:p>
            <a:pPr lvl="1"/>
            <a:r>
              <a:rPr lang="cs-CZ" sz="2000" b="1" dirty="0" smtClean="0"/>
              <a:t>Rezignuje na přímou a neomezenou spojitost psychologie postavy a jejího jazyka</a:t>
            </a:r>
          </a:p>
          <a:p>
            <a:pPr lvl="1"/>
            <a:r>
              <a:rPr lang="cs-CZ" sz="2000" b="1" dirty="0" smtClean="0"/>
              <a:t>V replikách se překrývá vnitřní komunikační systém se systémem zprostředkujícím</a:t>
            </a:r>
          </a:p>
          <a:p>
            <a:pPr lvl="1"/>
            <a:r>
              <a:rPr lang="cs-CZ" sz="2000" b="1" dirty="0" smtClean="0"/>
              <a:t>Pomocí něho autor postavy analyzuje a interpretuje</a:t>
            </a:r>
          </a:p>
          <a:p>
            <a:pPr lvl="1"/>
            <a:r>
              <a:rPr lang="cs-CZ" sz="2000" b="1" dirty="0" smtClean="0"/>
              <a:t>Vysokou míru uvědomělosti a artikulační schopnosti při těchto analýzách nelze vztahovat na postavu, ale aspoň do určité míry na autora</a:t>
            </a:r>
          </a:p>
          <a:p>
            <a:pPr lvl="1"/>
            <a:r>
              <a:rPr lang="cs-CZ" sz="2000" b="1" dirty="0" smtClean="0"/>
              <a:t>Pro charakterizační funkci směrem k postavě je nutno rozlišit a uvážit rozdíly mezi postavami</a:t>
            </a:r>
          </a:p>
          <a:p>
            <a:pPr lvl="1"/>
            <a:r>
              <a:rPr lang="cs-CZ" sz="2000" b="1" dirty="0" smtClean="0"/>
              <a:t>Musíme zohlednit jednak historickou konvenci („jak se tehdy psalo“), jednak v každém textu vlastní poetiku (</a:t>
            </a:r>
            <a:r>
              <a:rPr lang="cs-CZ" sz="2000" b="1" dirty="0" err="1" smtClean="0"/>
              <a:t>ůjak</a:t>
            </a:r>
            <a:r>
              <a:rPr lang="cs-CZ" sz="2000" b="1" dirty="0" smtClean="0"/>
              <a:t> to autor zamýšlel“ – autorská perspektiva)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28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u="sng" dirty="0" smtClean="0"/>
              <a:t>3. PŘEKRÝVÁNÍ POSTAV SITUAČNÍM ZŘETELEM</a:t>
            </a:r>
            <a:endParaRPr lang="cs-CZ" sz="2400" b="1" dirty="0" smtClean="0"/>
          </a:p>
          <a:p>
            <a:r>
              <a:rPr lang="cs-CZ" b="1" dirty="0" smtClean="0"/>
              <a:t>Jazyk postavy není určován jen její charakterovou dispozicí, ale také situací, v níž se zrovna nalézá</a:t>
            </a:r>
          </a:p>
          <a:p>
            <a:r>
              <a:rPr lang="cs-CZ" sz="2400" b="1" dirty="0" smtClean="0"/>
              <a:t>Repliky jedné postavy se (stylisticky) mění s měnící se situací a s proměňujícím se záměrem postavy („čeho chce postava dosáhnout“)</a:t>
            </a:r>
          </a:p>
          <a:p>
            <a:r>
              <a:rPr lang="cs-CZ" b="1" dirty="0" smtClean="0"/>
              <a:t>Příklady: </a:t>
            </a:r>
            <a:r>
              <a:rPr lang="cs-CZ" b="1" dirty="0" err="1" smtClean="0"/>
              <a:t>Tratuffe</a:t>
            </a:r>
            <a:r>
              <a:rPr lang="cs-CZ" b="1" dirty="0" smtClean="0"/>
              <a:t>, Richard III. – virtuózní jazykové umění – postavy se podle měnící se situace mění i způsob jazykové komunikace, svého vyjadřování atd.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45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Příklad: </a:t>
            </a:r>
            <a:r>
              <a:rPr lang="cs-CZ" b="1" dirty="0" err="1" smtClean="0"/>
              <a:t>Brabantiova</a:t>
            </a:r>
            <a:r>
              <a:rPr lang="cs-CZ" b="1" dirty="0" smtClean="0"/>
              <a:t>  reakce </a:t>
            </a:r>
            <a:r>
              <a:rPr lang="cs-CZ" b="1" dirty="0"/>
              <a:t>v </a:t>
            </a:r>
            <a:r>
              <a:rPr lang="cs-CZ" b="1" i="1" dirty="0"/>
              <a:t>Othellovi</a:t>
            </a:r>
            <a:r>
              <a:rPr lang="cs-CZ" b="1" dirty="0"/>
              <a:t> </a:t>
            </a:r>
            <a:r>
              <a:rPr lang="cs-CZ" b="1" dirty="0" smtClean="0"/>
              <a:t>na </a:t>
            </a:r>
            <a:r>
              <a:rPr lang="cs-CZ" b="1" dirty="0"/>
              <a:t>ztrátu dcery Desdemony – jednou bezprostředně a spontánně, když objeví její útěk, podruhé jako jeho </a:t>
            </a:r>
            <a:r>
              <a:rPr lang="cs-CZ" b="1" dirty="0" smtClean="0"/>
              <a:t>výpověď před benátským senátem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UTVÁŘENÍ POSTAVY PROSTŘEDNICTVÍM JAZYKA</a:t>
            </a:r>
          </a:p>
          <a:p>
            <a:r>
              <a:rPr lang="cs-CZ" b="1" dirty="0" smtClean="0"/>
              <a:t>Při </a:t>
            </a:r>
            <a:r>
              <a:rPr lang="cs-CZ" b="1" dirty="0" smtClean="0"/>
              <a:t>zkoumání způsobu, kterým je postava ve svých replikách vytvářena, musíme dbát na to, zda jazyková sebeprezentace postavy je explicitní nebo implicitní a pokud je implicitní, zda je to vědomá či nevědomá sebeprezentace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37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1. EXPLICITNÍ SEBEPREZENTACE</a:t>
            </a:r>
          </a:p>
          <a:p>
            <a:r>
              <a:rPr lang="cs-CZ" b="1" dirty="0" smtClean="0"/>
              <a:t>Postava vědomě tematizuje svoji představu o sobě, svoje vlastní vědomí – v monologu nebo v dialogu s jinou postavou</a:t>
            </a:r>
          </a:p>
          <a:p>
            <a:r>
              <a:rPr lang="cs-CZ" b="1" dirty="0" smtClean="0"/>
              <a:t>Informace, které recipient získá, nejsou objektivní a závazné – jde o subjektivně deformovanou sebeprezentaci</a:t>
            </a:r>
          </a:p>
          <a:p>
            <a:r>
              <a:rPr lang="cs-CZ" b="1" dirty="0" smtClean="0"/>
              <a:t>Informace, které dostáváme, jsou zkresleny perspektivou postavy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Jazyková komunikace a jednání</a:t>
            </a:r>
            <a:br>
              <a:rPr lang="cs-CZ" sz="2800" b="1" dirty="0" smtClean="0"/>
            </a:br>
            <a:r>
              <a:rPr lang="cs-CZ" sz="2800" b="1" dirty="0" smtClean="0"/>
              <a:t>IDENTIČNOST MLUVENÍ </a:t>
            </a:r>
            <a:br>
              <a:rPr lang="cs-CZ" sz="2800" b="1" dirty="0" smtClean="0"/>
            </a:br>
            <a:r>
              <a:rPr lang="cs-CZ" sz="2800" b="1" dirty="0" smtClean="0"/>
              <a:t>A JEDNÁNÍ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IDENTIČNOST MLUVENÍ A JEDNÁNÍ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Postavy-Vztahy-Situace</a:t>
            </a:r>
          </a:p>
          <a:p>
            <a:pPr lvl="1"/>
            <a:r>
              <a:rPr lang="cs-CZ" sz="2000" b="1" dirty="0" smtClean="0"/>
              <a:t>Postavy mají mezi sebou vztahy</a:t>
            </a:r>
          </a:p>
          <a:p>
            <a:pPr lvl="1"/>
            <a:r>
              <a:rPr lang="cs-CZ" sz="2000" b="1" dirty="0" smtClean="0"/>
              <a:t>Na základě těchto vztahů vznikají situace</a:t>
            </a:r>
          </a:p>
          <a:p>
            <a:r>
              <a:rPr lang="cs-CZ" sz="2800" b="1" dirty="0" smtClean="0"/>
              <a:t>Jednání = </a:t>
            </a:r>
          </a:p>
          <a:p>
            <a:pPr lvl="1"/>
            <a:r>
              <a:rPr lang="cs-CZ" sz="2000" b="1" dirty="0" smtClean="0"/>
              <a:t>Proměna jedné situace v jinou situaci</a:t>
            </a:r>
          </a:p>
          <a:p>
            <a:pPr lvl="1"/>
            <a:r>
              <a:rPr lang="cs-CZ" sz="2000" b="1" dirty="0" smtClean="0"/>
              <a:t>K proměně dochází na základě záměrné (intencionální) volby z více možností po zorientování se v situaci </a:t>
            </a:r>
            <a:r>
              <a:rPr lang="cs-CZ" sz="2000" dirty="0" smtClean="0"/>
              <a:t>(</a:t>
            </a:r>
            <a:r>
              <a:rPr lang="cs-CZ" sz="2000" i="1" dirty="0" smtClean="0"/>
              <a:t>tj. – postava se zorientuje v situaci – s nějakým záměrem se k něčemu  rozhodne – pak </a:t>
            </a:r>
            <a:r>
              <a:rPr lang="cs-CZ" sz="2000" i="1" u="sng" dirty="0" smtClean="0"/>
              <a:t>jedná</a:t>
            </a:r>
            <a:r>
              <a:rPr lang="cs-CZ" sz="2000" i="1" dirty="0" smtClean="0"/>
              <a:t> – dojde ke změně situace)</a:t>
            </a:r>
          </a:p>
          <a:p>
            <a:pPr lvl="1"/>
            <a:r>
              <a:rPr lang="cs-CZ" sz="2000" b="1" dirty="0" smtClean="0"/>
              <a:t>Proměna není podmíněna kauzálně</a:t>
            </a:r>
          </a:p>
          <a:p>
            <a:pPr lvl="1"/>
            <a:r>
              <a:rPr lang="cs-CZ" sz="2000" b="1" dirty="0" smtClean="0"/>
              <a:t>Proměna znamená vývoj situace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9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dirty="0" smtClean="0"/>
              <a:t>V dialogu je zkreslení posíleno ještě faktorem strategického záměru vůči druhé postavě – mluvčí má nějaký záměr a pokouší se ho realizovat, vyvolat u druhé postavy určitý dojem…</a:t>
            </a:r>
          </a:p>
          <a:p>
            <a:r>
              <a:rPr lang="cs-CZ" b="1" dirty="0" smtClean="0"/>
              <a:t>Recipient musí informace získané explicitní sebeprezentací korigovat (pomocí mechanismů řízení perspektiv) – tak dojdeme k zamýšlenému obrazu postavy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2. IMPLICITNÍ SEBEPREZENTACE</a:t>
            </a:r>
          </a:p>
          <a:p>
            <a:r>
              <a:rPr lang="cs-CZ" b="1" dirty="0" smtClean="0"/>
              <a:t>Spontánní a ze strany mluvčího nevědomá (nezáměrná) sebeprezentace</a:t>
            </a:r>
          </a:p>
          <a:p>
            <a:pPr lvl="1"/>
            <a:r>
              <a:rPr lang="cs-CZ" sz="2000" b="1" dirty="0" smtClean="0"/>
              <a:t>Není subjektivně deformovaná, není zkreslená perspektivou postavy</a:t>
            </a:r>
          </a:p>
          <a:p>
            <a:pPr lvl="1"/>
            <a:r>
              <a:rPr lang="cs-CZ" sz="2000" b="1" dirty="0" smtClean="0"/>
              <a:t>Bezprostředně odhaluje charakterové a ideologické dispozice postavy</a:t>
            </a:r>
          </a:p>
          <a:p>
            <a:pPr lvl="1"/>
            <a:r>
              <a:rPr lang="cs-CZ" sz="2000" b="1" dirty="0" smtClean="0"/>
              <a:t>Při výkladu významu implicitní sebeprezentace se dostáváme do situace, kdy není naším úkolem dekódovat znaky (nejsou explicitně dány), ale interpretovat náznaky </a:t>
            </a:r>
            <a:r>
              <a:rPr lang="cs-CZ" sz="2000" b="1" dirty="0" smtClean="0">
                <a:sym typeface="Symbol"/>
              </a:rPr>
              <a:t> viz dále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5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Paralingvistická oblast</a:t>
            </a:r>
            <a:r>
              <a:rPr lang="cs-CZ" b="1" dirty="0" smtClean="0"/>
              <a:t> – náznaky dovolující zpětný úsudek na dispozice postavy poskytuje mj.</a:t>
            </a:r>
          </a:p>
          <a:p>
            <a:pPr lvl="1"/>
            <a:r>
              <a:rPr lang="cs-CZ" sz="2000" b="1" dirty="0" smtClean="0"/>
              <a:t>Kvalita hlasu – </a:t>
            </a:r>
          </a:p>
          <a:p>
            <a:pPr lvl="2"/>
            <a:r>
              <a:rPr lang="cs-CZ" sz="2000" b="1" dirty="0" smtClean="0"/>
              <a:t>vysoký řezavý hlas (může být postava rozhodná nebo fanatická), </a:t>
            </a:r>
          </a:p>
          <a:p>
            <a:pPr lvl="2"/>
            <a:r>
              <a:rPr lang="cs-CZ" sz="2000" b="1" dirty="0" smtClean="0"/>
              <a:t>Měkký tichý hlas (může být postava citlivá, snivá)</a:t>
            </a:r>
          </a:p>
          <a:p>
            <a:pPr lvl="2"/>
            <a:r>
              <a:rPr lang="cs-CZ" sz="2000" b="1" dirty="0" smtClean="0"/>
              <a:t>V písemném vedlejším textu je kvalita hlasu zmiňována jen tu a tam, v plurimediálním realizovaném textu je přítomna nepřetržitě.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Stylistická textura</a:t>
            </a:r>
          </a:p>
          <a:p>
            <a:r>
              <a:rPr lang="cs-CZ" b="1" dirty="0" smtClean="0"/>
              <a:t>Jako náznak charakterizace je fixována už v literárním textovém substrátu. </a:t>
            </a:r>
            <a:r>
              <a:rPr lang="cs-CZ" b="1" dirty="0" err="1" smtClean="0"/>
              <a:t>Ptří</a:t>
            </a:r>
            <a:r>
              <a:rPr lang="cs-CZ" b="1" dirty="0" smtClean="0"/>
              <a:t> sem mj.:</a:t>
            </a:r>
          </a:p>
          <a:p>
            <a:pPr lvl="1"/>
            <a:r>
              <a:rPr lang="cs-CZ" sz="2000" b="1" dirty="0" smtClean="0"/>
              <a:t>Užití spisovného jazyka nebo naopak jazyka s regionálním či sociálním </a:t>
            </a:r>
            <a:r>
              <a:rPr lang="cs-CZ" sz="2000" b="1" dirty="0" err="1" smtClean="0"/>
              <a:t>subkódem</a:t>
            </a:r>
            <a:r>
              <a:rPr lang="cs-CZ" sz="2000" b="1" dirty="0" smtClean="0"/>
              <a:t> (dialekt, slang, argot..), odborný jazyk (námořník, lékař…)</a:t>
            </a:r>
          </a:p>
          <a:p>
            <a:pPr lvl="1"/>
            <a:r>
              <a:rPr lang="cs-CZ" sz="2000" b="1" dirty="0" smtClean="0"/>
              <a:t>Stavba vět – buď spíše logická výstavba, nebo asociativní spojování nebo úplná nespojitost-rozpadavost</a:t>
            </a:r>
          </a:p>
          <a:p>
            <a:pPr lvl="1"/>
            <a:r>
              <a:rPr lang="cs-CZ" sz="2000" b="1" dirty="0" smtClean="0"/>
              <a:t>Četnost určitých vět (oznamovací, rozkazovací, tázací…)</a:t>
            </a:r>
          </a:p>
          <a:p>
            <a:pPr lvl="1"/>
            <a:r>
              <a:rPr lang="cs-CZ" sz="2000" b="1" dirty="0" smtClean="0"/>
              <a:t>Aktivní nebo pasivní formulace</a:t>
            </a:r>
          </a:p>
          <a:p>
            <a:pPr lvl="1"/>
            <a:r>
              <a:rPr lang="cs-CZ" sz="2000" b="1" dirty="0" smtClean="0"/>
              <a:t>Paralelismy 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2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pPr lvl="1"/>
            <a:r>
              <a:rPr lang="cs-CZ" sz="2000" b="1" dirty="0" smtClean="0"/>
              <a:t>Převaha přeneseného a literárního vyjadřování</a:t>
            </a:r>
          </a:p>
          <a:p>
            <a:pPr lvl="1"/>
            <a:r>
              <a:rPr lang="cs-CZ" sz="2000" b="1" dirty="0" smtClean="0"/>
              <a:t>Dominance určitých slovních polí</a:t>
            </a:r>
          </a:p>
          <a:p>
            <a:pPr lvl="1"/>
            <a:r>
              <a:rPr lang="cs-CZ" sz="2000" b="1" dirty="0" smtClean="0"/>
              <a:t>Idiomatické obraty a klišé atd. atp.</a:t>
            </a:r>
          </a:p>
          <a:p>
            <a:pPr lvl="1"/>
            <a:endParaRPr lang="cs-CZ" sz="2000" b="1" dirty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Jazykové jednání postavy</a:t>
            </a:r>
          </a:p>
          <a:p>
            <a:r>
              <a:rPr lang="cs-CZ" b="1" dirty="0" smtClean="0"/>
              <a:t>Představuje vztah replik různých postav navzájem</a:t>
            </a:r>
          </a:p>
          <a:p>
            <a:pPr lvl="1"/>
            <a:r>
              <a:rPr lang="cs-CZ" sz="2000" b="1" dirty="0" smtClean="0"/>
              <a:t>Jak postava reaguje na předchozí repliku jiné postavy a na situaci v </a:t>
            </a:r>
            <a:r>
              <a:rPr lang="cs-CZ" sz="2000" b="1" dirty="0" smtClean="0"/>
              <a:t>dialogu:</a:t>
            </a:r>
            <a:endParaRPr lang="cs-CZ" sz="2000" b="1" dirty="0" smtClean="0"/>
          </a:p>
          <a:p>
            <a:pPr lvl="2"/>
            <a:r>
              <a:rPr lang="cs-CZ" sz="2000" b="1" dirty="0" smtClean="0"/>
              <a:t>Na předchozí repliku nereaguje (je v zajetí svých odlišností, svých zájmů a záměrů, je uzavřená, nekomunikativní, upadá do monologického mluvení…)</a:t>
            </a:r>
          </a:p>
          <a:p>
            <a:pPr lvl="2"/>
            <a:r>
              <a:rPr lang="cs-CZ" sz="2000" b="1" dirty="0" smtClean="0"/>
              <a:t>Postava reaguje na předchozí repliku – je schopná poslouchat a slyšet, snaží se o racionalitu, přijímá argumenty a nabízí svoje, diskutuje o názorech…</a:t>
            </a:r>
          </a:p>
          <a:p>
            <a:pPr lvl="2"/>
            <a:r>
              <a:rPr lang="cs-CZ" sz="2000" b="1" dirty="0" smtClean="0"/>
              <a:t>Délka repliky – postava upovídaná nebo opatrně rozvažující každé slovo</a:t>
            </a:r>
          </a:p>
          <a:p>
            <a:pPr lvl="2"/>
            <a:endParaRPr lang="cs-CZ" sz="2000" b="1" dirty="0" smtClean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93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postava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UTVÁŘENÍ POSTAVY PROSTŘEDNICTVÍM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Autofit/>
          </a:bodyPr>
          <a:lstStyle/>
          <a:p>
            <a:pPr lvl="1"/>
            <a:r>
              <a:rPr lang="cs-CZ" sz="2000" b="1" dirty="0" smtClean="0"/>
              <a:t>Tendence k monologickému mluvení – sklon egocentrismu apod.</a:t>
            </a:r>
          </a:p>
          <a:p>
            <a:pPr lvl="1"/>
            <a:r>
              <a:rPr lang="cs-CZ" sz="2000" b="1" dirty="0" smtClean="0"/>
              <a:t>Skákání do řeči, přerušování replik partnera – netrpělivost postavy, snaha o dominanci, jistá míra agresivity… atp.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jednání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IDENTIČNOST MLUVENÍ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A JEDNÁNÍ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/>
              <a:t>Proměna situace </a:t>
            </a:r>
            <a:r>
              <a:rPr lang="cs-CZ" sz="2000" b="1" dirty="0" smtClean="0"/>
              <a:t>v dramatickém textu se </a:t>
            </a:r>
            <a:r>
              <a:rPr lang="cs-CZ" sz="2000" b="1" dirty="0"/>
              <a:t>často realizuje na základě jazykového vyjádření </a:t>
            </a:r>
            <a:r>
              <a:rPr lang="cs-CZ" sz="2000" b="1" dirty="0" smtClean="0"/>
              <a:t>postav:</a:t>
            </a:r>
          </a:p>
          <a:p>
            <a:pPr marL="742950" lvl="2" indent="-342900"/>
            <a:r>
              <a:rPr lang="cs-CZ" sz="2000" b="1" dirty="0" smtClean="0"/>
              <a:t>nějaká postava vydá příkaz,</a:t>
            </a:r>
          </a:p>
          <a:p>
            <a:pPr marL="742950" lvl="2" indent="-342900"/>
            <a:r>
              <a:rPr lang="cs-CZ" sz="2000" b="1" dirty="0"/>
              <a:t>p</a:t>
            </a:r>
            <a:r>
              <a:rPr lang="cs-CZ" sz="2000" b="1" dirty="0" smtClean="0"/>
              <a:t>rozradí tajemství</a:t>
            </a:r>
          </a:p>
          <a:p>
            <a:pPr marL="742950" lvl="2" indent="-342900"/>
            <a:r>
              <a:rPr lang="cs-CZ" sz="2000" b="1" dirty="0"/>
              <a:t>v</a:t>
            </a:r>
            <a:r>
              <a:rPr lang="cs-CZ" sz="2000" b="1" dirty="0" smtClean="0"/>
              <a:t>ysloví hrozbu,</a:t>
            </a:r>
          </a:p>
          <a:p>
            <a:pPr marL="742950" lvl="2" indent="-342900"/>
            <a:r>
              <a:rPr lang="cs-CZ" sz="2000" b="1" dirty="0"/>
              <a:t>u</a:t>
            </a:r>
            <a:r>
              <a:rPr lang="cs-CZ" sz="2000" b="1" dirty="0" smtClean="0"/>
              <a:t>činí slib,</a:t>
            </a:r>
          </a:p>
          <a:p>
            <a:pPr marL="742950" lvl="2" indent="-342900"/>
            <a:r>
              <a:rPr lang="cs-CZ" sz="2000" b="1" dirty="0"/>
              <a:t>p</a:t>
            </a:r>
            <a:r>
              <a:rPr lang="cs-CZ" sz="2000" b="1" dirty="0" smtClean="0"/>
              <a:t>řemluví jinou postavu atd.</a:t>
            </a:r>
          </a:p>
          <a:p>
            <a:pPr marL="342900" lvl="1" indent="-342900"/>
            <a:r>
              <a:rPr lang="cs-CZ" sz="2000" b="1" dirty="0" smtClean="0"/>
              <a:t>Prostřednictvím řeči se zde realizuje jednání, jímž se intencionálně mění situace, tzn. také vzájemný vztah postav</a:t>
            </a:r>
          </a:p>
          <a:p>
            <a:pPr marL="342900" lvl="1" indent="-342900"/>
            <a:r>
              <a:rPr lang="cs-CZ" sz="2000" b="1" dirty="0" smtClean="0"/>
              <a:t>Jde o mluvní jednání (akční mluvení) – je zde zřejmá identičnost mluvení a jednání</a:t>
            </a:r>
          </a:p>
          <a:p>
            <a:pPr marL="342900" lvl="1" indent="-342900"/>
            <a:r>
              <a:rPr lang="cs-CZ" sz="2000" b="1" dirty="0" smtClean="0"/>
              <a:t>V dramatických textech jsou také jednání, která se nerealizují mluvením (objímání, probodnutí, gesta hrozby apod.)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jednání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NEIDENTIČNOST </a:t>
            </a:r>
            <a:r>
              <a:rPr lang="cs-CZ" sz="2800" b="1" dirty="0">
                <a:solidFill>
                  <a:srgbClr val="2F5897"/>
                </a:solidFill>
              </a:rPr>
              <a:t>MLUVENÍ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A JEDNÁNÍ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NEIDENTIČNOST MLUVENÍ A JEDNÁNÍ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/>
              <a:t>Mluvení </a:t>
            </a:r>
            <a:r>
              <a:rPr lang="cs-CZ" b="1" dirty="0" smtClean="0"/>
              <a:t>a jednání, které není identické, může být souvztažné a </a:t>
            </a:r>
            <a:r>
              <a:rPr lang="cs-CZ" b="1" dirty="0" smtClean="0"/>
              <a:t>nesouvztažné</a:t>
            </a: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jednání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NEIDENTIČNOST </a:t>
            </a:r>
            <a:r>
              <a:rPr lang="cs-CZ" sz="2800" b="1" dirty="0">
                <a:solidFill>
                  <a:srgbClr val="2F5897"/>
                </a:solidFill>
              </a:rPr>
              <a:t>MLUVENÍ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A JEDNÁNÍ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1</a:t>
            </a:r>
            <a:r>
              <a:rPr lang="cs-CZ" b="1" u="sng" dirty="0" smtClean="0"/>
              <a:t>. SOUVZTAŽNOST MLUVENÍ A JEDNÁNÍ</a:t>
            </a:r>
          </a:p>
          <a:p>
            <a:pPr lvl="1"/>
            <a:r>
              <a:rPr lang="cs-CZ" sz="2000" b="1" dirty="0" smtClean="0"/>
              <a:t>Při neidentičnosti mluvení a jednání jde o protiklad mluvení a jednání – mluvení není identické s jednáním, ale zůstává v bezprostředním vztahu k němu</a:t>
            </a:r>
          </a:p>
          <a:p>
            <a:pPr lvl="1"/>
            <a:r>
              <a:rPr lang="cs-CZ" sz="2000" b="1" dirty="0" smtClean="0"/>
              <a:t>Dramatické mluvení je vždy mluvení performativní (vždy představuje formu jednání), ale ne vždy platí identita mluvení a jednání a ne vždy jde o změrné jednání, které vede ke změně situace</a:t>
            </a:r>
          </a:p>
          <a:p>
            <a:pPr lvl="1"/>
            <a:r>
              <a:rPr lang="cs-CZ" sz="2000" b="1" dirty="0" smtClean="0"/>
              <a:t>Komentující zdůvodnění, ospravedlnění apod. je také jednání, ale není identické s komentovaným jednáním, které představuje intencionální změnu situace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5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jednání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NEIDENTIČNOST MLUVENÍ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A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04456"/>
          </a:xfrm>
        </p:spPr>
        <p:txBody>
          <a:bodyPr>
            <a:normAutofit lnSpcReduction="10000"/>
          </a:bodyPr>
          <a:lstStyle/>
          <a:p>
            <a:pPr marL="1200150" lvl="3" indent="-342900"/>
            <a:r>
              <a:rPr lang="cs-CZ" sz="2000" b="1" dirty="0"/>
              <a:t>Komentující zdůvodnění je protikladem mluvení a jednání – je to forma vztahu, který se v dramatu objevuje </a:t>
            </a:r>
            <a:r>
              <a:rPr lang="cs-CZ" sz="2000" b="1" dirty="0" smtClean="0"/>
              <a:t>často:</a:t>
            </a:r>
          </a:p>
          <a:p>
            <a:pPr marL="1657350" lvl="4" indent="-342900">
              <a:buFont typeface="Courier New" panose="02070309020205020404" pitchFamily="49" charset="0"/>
              <a:buChar char="o"/>
            </a:pPr>
            <a:r>
              <a:rPr lang="cs-CZ" sz="2000" b="1" dirty="0" smtClean="0"/>
              <a:t>Jednající postava komentuje svoje vlastní jednání nebo jednání jiné postavy</a:t>
            </a:r>
          </a:p>
          <a:p>
            <a:pPr marL="1657350" lvl="4" indent="-342900">
              <a:buFont typeface="Courier New" panose="02070309020205020404" pitchFamily="49" charset="0"/>
              <a:buChar char="o"/>
            </a:pPr>
            <a:r>
              <a:rPr lang="cs-CZ" sz="2000" b="1" dirty="0" smtClean="0"/>
              <a:t>Jednání je komentováno formou epického zprostředkujícího komentáře (mluví ho někdo jiný než postava ze hry)</a:t>
            </a:r>
          </a:p>
          <a:p>
            <a:pPr marL="1657350" lvl="4" indent="-342900">
              <a:buFont typeface="Courier New" panose="02070309020205020404" pitchFamily="49" charset="0"/>
              <a:buChar char="o"/>
            </a:pPr>
            <a:r>
              <a:rPr lang="cs-CZ" sz="2000" b="1" dirty="0" smtClean="0"/>
              <a:t>Mluvící postava se odděluje od situace, v níž se nachází, zaujímá k ní reflektující vztah a abstrahující odstup (při identičnosti mluvení a jednání postava setrvává v situaci, kterou chce mluvením proměnit)</a:t>
            </a:r>
            <a:endParaRPr lang="cs-CZ" sz="2000" b="1" dirty="0"/>
          </a:p>
          <a:p>
            <a:pPr>
              <a:buFont typeface="Courier New" panose="02070309020205020404" pitchFamily="49" charset="0"/>
              <a:buChar char="o"/>
            </a:pP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9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jednání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NEIDENTIČNOST MLUVENÍ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A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2. NESOUVZTAŽNOST MLUVENÍ A JEDNÁNÍ</a:t>
            </a:r>
          </a:p>
          <a:p>
            <a:pPr lvl="1"/>
            <a:r>
              <a:rPr lang="cs-CZ" sz="2000" b="1" dirty="0" smtClean="0"/>
              <a:t>Jde o vystupňovanou distanci mezi mluvením a jednáním ve srovnání s předchozí kapitolkou </a:t>
            </a:r>
            <a:r>
              <a:rPr lang="cs-CZ" sz="2000" i="1" dirty="0" smtClean="0"/>
              <a:t>(viz výše)</a:t>
            </a:r>
          </a:p>
          <a:p>
            <a:pPr lvl="1"/>
            <a:r>
              <a:rPr lang="cs-CZ" sz="2000" b="1" dirty="0" smtClean="0"/>
              <a:t>Mluvení a jednání spolu nesouvisí, jen existují vedle sebe</a:t>
            </a:r>
          </a:p>
          <a:p>
            <a:pPr lvl="1"/>
            <a:r>
              <a:rPr lang="cs-CZ" sz="2000" b="1" dirty="0" smtClean="0"/>
              <a:t>Vyskytuje se v komediích a v moderních dramatech – dialogické pasáže mají strukturu konverzace, ale rozhovor má výrazně fatickou podobu (rozhovor kvůli rozhovoru, mluvení pro mluvení)</a:t>
            </a:r>
          </a:p>
          <a:p>
            <a:pPr lvl="1"/>
            <a:r>
              <a:rPr lang="cs-CZ" sz="2000" b="1" dirty="0" smtClean="0"/>
              <a:t>Příklad – rozhovory sluhů v Shakespearových komediích, dialogy v </a:t>
            </a:r>
            <a:r>
              <a:rPr lang="cs-CZ" sz="2000" b="1" dirty="0" err="1" smtClean="0"/>
              <a:t>Beckettových</a:t>
            </a:r>
            <a:r>
              <a:rPr lang="cs-CZ" sz="2000" b="1" dirty="0" smtClean="0"/>
              <a:t> hrách…</a:t>
            </a:r>
          </a:p>
          <a:p>
            <a:pPr lvl="1"/>
            <a:r>
              <a:rPr lang="cs-CZ" sz="2000" b="1" dirty="0" smtClean="0"/>
              <a:t>Neexistující vztah mluvení a jednání neznamená nefunkčnost mluvení – dialogy nemající vztah k jednání mohou sloužit k charakterizaci postav, konkretizaci prostředí atp.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1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1407"/>
          </a:xfrm>
        </p:spPr>
        <p:txBody>
          <a:bodyPr/>
          <a:lstStyle/>
          <a:p>
            <a:r>
              <a:rPr lang="cs-CZ" sz="6000" dirty="0" smtClean="0"/>
              <a:t>JAZYKOVÁ KOMUNIKACE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216713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4</a:t>
            </a:r>
            <a:r>
              <a:rPr lang="cs-CZ" sz="3200" b="1" dirty="0" smtClean="0"/>
              <a:t>. </a:t>
            </a:r>
            <a:r>
              <a:rPr lang="cs-CZ" sz="3200" b="1" dirty="0" smtClean="0"/>
              <a:t>část</a:t>
            </a:r>
            <a:r>
              <a:rPr lang="cs-CZ" sz="3200" b="1" dirty="0" smtClean="0"/>
              <a:t> </a:t>
            </a:r>
          </a:p>
          <a:p>
            <a:r>
              <a:rPr lang="cs-CZ" sz="3200" b="1" dirty="0" smtClean="0"/>
              <a:t>JAZYKOVÁ </a:t>
            </a:r>
            <a:r>
              <a:rPr lang="cs-CZ" sz="3200" b="1" dirty="0" smtClean="0"/>
              <a:t>KOMUNIKACE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A </a:t>
            </a:r>
            <a:r>
              <a:rPr lang="cs-CZ" sz="3200" b="1" dirty="0" smtClean="0"/>
              <a:t>POSTAVA</a:t>
            </a: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66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2F5897"/>
                </a:solidFill>
              </a:rPr>
              <a:t>Jazyková komunikace a </a:t>
            </a:r>
            <a:r>
              <a:rPr lang="cs-CZ" sz="2800" b="1" dirty="0" smtClean="0">
                <a:solidFill>
                  <a:srgbClr val="2F5897"/>
                </a:solidFill>
              </a:rPr>
              <a:t>postava</a:t>
            </a:r>
            <a:r>
              <a:rPr lang="cs-CZ" sz="2800" b="1" dirty="0">
                <a:solidFill>
                  <a:srgbClr val="2F5897"/>
                </a:solidFill>
              </a:rPr>
              <a:t/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OMEZENÍ ZŘETELE 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OMEZENÍ ZŘETELE POSTAVY</a:t>
            </a:r>
          </a:p>
          <a:p>
            <a:r>
              <a:rPr lang="cs-CZ" b="1" dirty="0" smtClean="0"/>
              <a:t>Jazyk </a:t>
            </a:r>
            <a:r>
              <a:rPr lang="cs-CZ" b="1" dirty="0" smtClean="0"/>
              <a:t>má (prostřednictvím expresivní funkce) význam pro konstituci postavy</a:t>
            </a:r>
          </a:p>
          <a:p>
            <a:pPr lvl="1"/>
            <a:r>
              <a:rPr lang="cs-CZ" sz="2000" b="1" dirty="0" smtClean="0"/>
              <a:t>Tím, co postava říká, a tím, jak to říká, představuje sebe sama</a:t>
            </a:r>
          </a:p>
          <a:p>
            <a:pPr lvl="1"/>
            <a:r>
              <a:rPr lang="cs-CZ" sz="2000" b="1" dirty="0" smtClean="0"/>
              <a:t>Tato charakteristika je náhodná či záměrná, vědomá či nevědomá, explicitní či implicitní</a:t>
            </a:r>
          </a:p>
          <a:p>
            <a:pPr lvl="1"/>
            <a:r>
              <a:rPr lang="cs-CZ" sz="2000" b="1" dirty="0" smtClean="0"/>
              <a:t>Doplnění charakteristiky postavy – mimojazykové prostředky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březen-duben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CF15-843A-48BA-8AE5-68ED60BBEF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</TotalTime>
  <Words>1772</Words>
  <Application>Microsoft Office PowerPoint</Application>
  <PresentationFormat>Předvádění na obrazovce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Exekutivní</vt:lpstr>
      <vt:lpstr>JAZYKOVÁ KOMUNIKACE</vt:lpstr>
      <vt:lpstr>Jazyková komunikace a jednání IDENTIČNOST MLUVENÍ  A JEDNÁNÍ</vt:lpstr>
      <vt:lpstr>Jazyková komunikace a jednání IDENTIČNOST MLUVENÍ  A JEDNÁNÍ</vt:lpstr>
      <vt:lpstr>Jazyková komunikace a jednání NEIDENTIČNOST MLUVENÍ  A JEDNÁNÍ</vt:lpstr>
      <vt:lpstr>Jazyková komunikace a jednání NEIDENTIČNOST MLUVENÍ  A JEDNÁNÍ</vt:lpstr>
      <vt:lpstr>Jazyková komunikace a jednání NEIDENTIČNOST MLUVENÍ  A JEDNÁNÍ</vt:lpstr>
      <vt:lpstr>Jazyková komunikace a jednání NEIDENTIČNOST MLUVENÍ  A JEDNÁNÍ</vt:lpstr>
      <vt:lpstr>JAZYKOVÁ KOMUNIKACE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OMEZENÍ ZŘETELE POSTAVY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  <vt:lpstr>Jazyková komunikace a postava UTVÁŘENÍ POSTAVY PROSTŘEDNICTVÍM JAZYKA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JAZYKOVÁ KOMUNIKACE</dc:title>
  <dc:creator>Václav</dc:creator>
  <cp:lastModifiedBy>Václav</cp:lastModifiedBy>
  <cp:revision>3</cp:revision>
  <dcterms:created xsi:type="dcterms:W3CDTF">2015-04-26T18:37:21Z</dcterms:created>
  <dcterms:modified xsi:type="dcterms:W3CDTF">2015-04-26T19:26:37Z</dcterms:modified>
</cp:coreProperties>
</file>