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59" r:id="rId5"/>
    <p:sldId id="260" r:id="rId6"/>
    <p:sldId id="261" r:id="rId7"/>
    <p:sldId id="262" r:id="rId8"/>
    <p:sldId id="263" r:id="rId9"/>
    <p:sldId id="264"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3" r:id="rId36"/>
    <p:sldId id="297" r:id="rId37"/>
    <p:sldId id="294" r:id="rId38"/>
    <p:sldId id="295" r:id="rId39"/>
    <p:sldId id="296"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cs-CZ" smtClean="0"/>
              <a:t>Kliknutím lze upravit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7" name="Date Placeholder 6"/>
          <p:cNvSpPr>
            <a:spLocks noGrp="1"/>
          </p:cNvSpPr>
          <p:nvPr>
            <p:ph type="dt" sz="half" idx="10"/>
          </p:nvPr>
        </p:nvSpPr>
        <p:spPr/>
        <p:txBody>
          <a:bodyPr/>
          <a:lstStyle/>
          <a:p>
            <a:fld id="{5E136063-873D-4F3F-98C6-67A205A0C3E6}" type="datetimeFigureOut">
              <a:rPr lang="cs-CZ" smtClean="0"/>
              <a:t>1.5.2015</a:t>
            </a:fld>
            <a:endParaRPr lang="cs-CZ"/>
          </a:p>
        </p:txBody>
      </p:sp>
      <p:sp>
        <p:nvSpPr>
          <p:cNvPr id="8" name="Slide Number Placeholder 7"/>
          <p:cNvSpPr>
            <a:spLocks noGrp="1"/>
          </p:cNvSpPr>
          <p:nvPr>
            <p:ph type="sldNum" sz="quarter" idx="11"/>
          </p:nvPr>
        </p:nvSpPr>
        <p:spPr/>
        <p:txBody>
          <a:bodyPr/>
          <a:lstStyle/>
          <a:p>
            <a:fld id="{1975E2C7-6BF0-4A3A-AC6E-FA8722F9BA89}" type="slidenum">
              <a:rPr lang="cs-CZ" smtClean="0"/>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E136063-873D-4F3F-98C6-67A205A0C3E6}" type="datetimeFigureOut">
              <a:rPr lang="cs-CZ" smtClean="0"/>
              <a:t>1.5.2015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E136063-873D-4F3F-98C6-67A205A0C3E6}" type="datetimeFigureOut">
              <a:rPr lang="cs-CZ" smtClean="0"/>
              <a:t>1.5.2015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10"/>
          </p:nvPr>
        </p:nvSpPr>
        <p:spPr/>
        <p:txBody>
          <a:bodyPr/>
          <a:lstStyle/>
          <a:p>
            <a:fld id="{5E136063-873D-4F3F-98C6-67A205A0C3E6}" type="datetimeFigureOut">
              <a:rPr lang="cs-CZ" smtClean="0"/>
              <a:t>1.5.2015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E136063-873D-4F3F-98C6-67A205A0C3E6}" type="datetimeFigureOut">
              <a:rPr lang="cs-CZ" smtClean="0"/>
              <a:t>1.5.2015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75E2C7-6BF0-4A3A-AC6E-FA8722F9BA89}" type="slidenum">
              <a:rPr lang="cs-CZ" smtClean="0"/>
              <a:t>‹#›</a:t>
            </a:fld>
            <a:endParaRPr lang="cs-CZ"/>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5" name="Date Placeholder 4"/>
          <p:cNvSpPr>
            <a:spLocks noGrp="1"/>
          </p:cNvSpPr>
          <p:nvPr>
            <p:ph type="dt" sz="half" idx="10"/>
          </p:nvPr>
        </p:nvSpPr>
        <p:spPr/>
        <p:txBody>
          <a:bodyPr/>
          <a:lstStyle/>
          <a:p>
            <a:fld id="{5E136063-873D-4F3F-98C6-67A205A0C3E6}" type="datetimeFigureOut">
              <a:rPr lang="cs-CZ" smtClean="0"/>
              <a:t>1.5.2015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75E2C7-6BF0-4A3A-AC6E-FA8722F9BA89}" type="slidenum">
              <a:rPr lang="cs-CZ" smtClean="0"/>
              <a:t>‹#›</a:t>
            </a:fld>
            <a:endParaRPr lang="cs-CZ"/>
          </a:p>
        </p:txBody>
      </p:sp>
      <p:sp>
        <p:nvSpPr>
          <p:cNvPr id="9" name="Content Placeholder 8"/>
          <p:cNvSpPr>
            <a:spLocks noGrp="1"/>
          </p:cNvSpPr>
          <p:nvPr>
            <p:ph sz="quarter" idx="13"/>
          </p:nvPr>
        </p:nvSpPr>
        <p:spPr>
          <a:xfrm>
            <a:off x="365760" y="1600200"/>
            <a:ext cx="4041648" cy="45262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5E136063-873D-4F3F-98C6-67A205A0C3E6}" type="datetimeFigureOut">
              <a:rPr lang="cs-CZ" smtClean="0"/>
              <a:t>1.5.2015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975E2C7-6BF0-4A3A-AC6E-FA8722F9BA89}" type="slidenum">
              <a:rPr lang="cs-CZ" smtClean="0"/>
              <a:t>‹#›</a:t>
            </a:fld>
            <a:endParaRPr lang="cs-CZ"/>
          </a:p>
        </p:txBody>
      </p:sp>
      <p:sp>
        <p:nvSpPr>
          <p:cNvPr id="11" name="Content Placeholder 10"/>
          <p:cNvSpPr>
            <a:spLocks noGrp="1"/>
          </p:cNvSpPr>
          <p:nvPr>
            <p:ph sz="quarter" idx="13"/>
          </p:nvPr>
        </p:nvSpPr>
        <p:spPr>
          <a:xfrm>
            <a:off x="457200" y="2212848"/>
            <a:ext cx="4041648"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5E136063-873D-4F3F-98C6-67A205A0C3E6}" type="datetimeFigureOut">
              <a:rPr lang="cs-CZ" smtClean="0"/>
              <a:t>1.5.2015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36063-873D-4F3F-98C6-67A205A0C3E6}" type="datetimeFigureOut">
              <a:rPr lang="cs-CZ" smtClean="0"/>
              <a:t>1.5.2015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cs-CZ" smtClean="0"/>
              <a:t>Kliknutím lze upravit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E136063-873D-4F3F-98C6-67A205A0C3E6}" type="datetimeFigureOut">
              <a:rPr lang="cs-CZ" smtClean="0"/>
              <a:t>1.5.2015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cs-CZ" smtClean="0"/>
              <a:t>Kliknutím lze upravit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E136063-873D-4F3F-98C6-67A205A0C3E6}" type="datetimeFigureOut">
              <a:rPr lang="cs-CZ" smtClean="0"/>
              <a:t>1.5.2015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75E2C7-6BF0-4A3A-AC6E-FA8722F9BA89}"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E136063-873D-4F3F-98C6-67A205A0C3E6}" type="datetimeFigureOut">
              <a:rPr lang="cs-CZ" smtClean="0"/>
              <a:t>1.5.2015</a:t>
            </a:fld>
            <a:endParaRPr lang="cs-CZ"/>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cs-CZ"/>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975E2C7-6BF0-4A3A-AC6E-FA8722F9BA89}" type="slidenum">
              <a:rPr lang="cs-CZ" smtClean="0"/>
              <a:t>‹#›</a:t>
            </a:fld>
            <a:endParaRPr lang="cs-CZ"/>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609601"/>
            <a:ext cx="7772400" cy="2747391"/>
          </a:xfrm>
        </p:spPr>
        <p:txBody>
          <a:bodyPr/>
          <a:lstStyle/>
          <a:p>
            <a:r>
              <a:rPr lang="cs-CZ" sz="6000" dirty="0" smtClean="0"/>
              <a:t>JAZYKOVÁ KOMUNIKACE</a:t>
            </a:r>
            <a:endParaRPr lang="cs-CZ" sz="6000" dirty="0"/>
          </a:p>
        </p:txBody>
      </p:sp>
      <p:sp>
        <p:nvSpPr>
          <p:cNvPr id="3" name="Podnadpis 2"/>
          <p:cNvSpPr>
            <a:spLocks noGrp="1"/>
          </p:cNvSpPr>
          <p:nvPr>
            <p:ph type="subTitle" idx="1"/>
          </p:nvPr>
        </p:nvSpPr>
        <p:spPr>
          <a:xfrm>
            <a:off x="1371600" y="3789040"/>
            <a:ext cx="6400800" cy="2383160"/>
          </a:xfrm>
        </p:spPr>
        <p:txBody>
          <a:bodyPr>
            <a:normAutofit/>
          </a:bodyPr>
          <a:lstStyle/>
          <a:p>
            <a:r>
              <a:rPr lang="cs-CZ" sz="3200" b="1" dirty="0"/>
              <a:t>6</a:t>
            </a:r>
            <a:r>
              <a:rPr lang="cs-CZ" sz="3200" b="1" dirty="0" smtClean="0"/>
              <a:t>. část </a:t>
            </a:r>
          </a:p>
          <a:p>
            <a:r>
              <a:rPr lang="cs-CZ" sz="3200" b="1" dirty="0" smtClean="0"/>
              <a:t>DIALOGICKÉ MLUVENÍ</a:t>
            </a:r>
            <a:endParaRPr lang="cs-CZ" sz="3200" b="1" dirty="0"/>
          </a:p>
        </p:txBody>
      </p:sp>
      <p:sp>
        <p:nvSpPr>
          <p:cNvPr id="4" name="Zástupný symbol pro číslo snímku 3"/>
          <p:cNvSpPr>
            <a:spLocks noGrp="1"/>
          </p:cNvSpPr>
          <p:nvPr>
            <p:ph type="sldNum" sz="quarter" idx="11"/>
          </p:nvPr>
        </p:nvSpPr>
        <p:spPr/>
        <p:txBody>
          <a:bodyPr/>
          <a:lstStyle/>
          <a:p>
            <a:fld id="{E9C0CF15-843A-48BA-8AE5-68ED60BBEF0A}" type="slidenum">
              <a:rPr lang="cs-CZ" smtClean="0"/>
              <a:t>1</a:t>
            </a:fld>
            <a:endParaRPr lang="cs-CZ"/>
          </a:p>
        </p:txBody>
      </p:sp>
      <p:sp>
        <p:nvSpPr>
          <p:cNvPr id="5" name="Zástupný symbol pro zápatí 4"/>
          <p:cNvSpPr>
            <a:spLocks noGrp="1"/>
          </p:cNvSpPr>
          <p:nvPr>
            <p:ph type="ftr" sz="quarter" idx="12"/>
          </p:nvPr>
        </p:nvSpPr>
        <p:spPr/>
        <p:txBody>
          <a:bodyPr/>
          <a:lstStyle/>
          <a:p>
            <a:r>
              <a:rPr lang="cs-CZ" smtClean="0"/>
              <a:t>Václav Cejpek / březen-duben 2015</a:t>
            </a:r>
            <a:endParaRPr lang="cs-CZ"/>
          </a:p>
        </p:txBody>
      </p:sp>
    </p:spTree>
    <p:extLst>
      <p:ext uri="{BB962C8B-B14F-4D97-AF65-F5344CB8AC3E}">
        <p14:creationId xmlns:p14="http://schemas.microsoft.com/office/powerpoint/2010/main" val="2602903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r>
              <a:rPr lang="cs-CZ" b="1" u="sng" dirty="0" smtClean="0"/>
              <a:t>3. PROPORČNÍ ROZVRŽENÍ PODLE POSTAV</a:t>
            </a:r>
          </a:p>
          <a:p>
            <a:r>
              <a:rPr lang="cs-CZ" b="1" dirty="0" smtClean="0"/>
              <a:t>Podíl hlavního a vedlejšího textu v celém dramatickém (resp. plurimediálním) textu</a:t>
            </a:r>
          </a:p>
          <a:p>
            <a:r>
              <a:rPr lang="cs-CZ" b="1" dirty="0" smtClean="0"/>
              <a:t>Podíl počtu všech replik jedné postavy na celém dramatickém (plurimediálním) textu</a:t>
            </a:r>
          </a:p>
          <a:p>
            <a:r>
              <a:rPr lang="cs-CZ" b="1" dirty="0" smtClean="0"/>
              <a:t>Obě výše uvedené veličiny ovlivňují fokus dramatického zobrazení (= způsob pohledu autora), a proto mají funkci řízení perspektivy</a:t>
            </a:r>
          </a:p>
          <a:p>
            <a:r>
              <a:rPr lang="cs-CZ" b="1" dirty="0" smtClean="0"/>
              <a:t>Zároveň odkazují na rozdělení personálu na hlavní a vedlejší postavy</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10</a:t>
            </a:fld>
            <a:endParaRPr lang="cs-CZ"/>
          </a:p>
        </p:txBody>
      </p:sp>
    </p:spTree>
    <p:extLst>
      <p:ext uri="{BB962C8B-B14F-4D97-AF65-F5344CB8AC3E}">
        <p14:creationId xmlns:p14="http://schemas.microsoft.com/office/powerpoint/2010/main" val="3778900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r>
              <a:rPr lang="cs-CZ" b="1" dirty="0" smtClean="0"/>
              <a:t>Lze vypočítat např. průměrnou délku repliky jedné postavy – výrazné odchylky od průměrných hodnot mají silnou charakterizační výpověď (např. – postava je užvaněná, výřečná, energická, dominantní, uvážlivá, málomluvná…)</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11</a:t>
            </a:fld>
            <a:endParaRPr lang="cs-CZ"/>
          </a:p>
        </p:txBody>
      </p:sp>
    </p:spTree>
    <p:extLst>
      <p:ext uri="{BB962C8B-B14F-4D97-AF65-F5344CB8AC3E}">
        <p14:creationId xmlns:p14="http://schemas.microsoft.com/office/powerpoint/2010/main" val="2679717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r>
              <a:rPr lang="cs-CZ" b="1" dirty="0">
                <a:solidFill>
                  <a:srgbClr val="FF0000"/>
                </a:solidFill>
              </a:rPr>
              <a:t>ČASOVÉ ČLENĚNÍ: </a:t>
            </a:r>
            <a:r>
              <a:rPr lang="cs-CZ" b="1" dirty="0" smtClean="0">
                <a:solidFill>
                  <a:srgbClr val="FF0000"/>
                </a:solidFill>
              </a:rPr>
              <a:t>POSLOUPNOST </a:t>
            </a:r>
            <a:r>
              <a:rPr lang="cs-CZ" b="1" dirty="0">
                <a:solidFill>
                  <a:srgbClr val="FF0000"/>
                </a:solidFill>
              </a:rPr>
              <a:t>A SIMULTANEITA</a:t>
            </a:r>
            <a:endParaRPr lang="cs-CZ" b="1" dirty="0" smtClean="0">
              <a:solidFill>
                <a:srgbClr val="FF0000"/>
              </a:solidFill>
            </a:endParaRPr>
          </a:p>
          <a:p>
            <a:r>
              <a:rPr lang="cs-CZ" b="1" dirty="0" smtClean="0"/>
              <a:t>Normální forma časového členění jednotlivých replik a jednotlivých dialogů = posloupnost (sukcese)</a:t>
            </a:r>
          </a:p>
          <a:p>
            <a:pPr lvl="1"/>
            <a:r>
              <a:rPr lang="cs-CZ" b="1" dirty="0" smtClean="0"/>
              <a:t>Události jdou seřazeny za sebou tak, jak postupuje čas</a:t>
            </a:r>
          </a:p>
          <a:p>
            <a:r>
              <a:rPr lang="cs-CZ" b="1" dirty="0" smtClean="0"/>
              <a:t>Tento princip může být různě narušován a porušován</a:t>
            </a:r>
          </a:p>
          <a:p>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12</a:t>
            </a:fld>
            <a:endParaRPr lang="cs-CZ"/>
          </a:p>
        </p:txBody>
      </p:sp>
    </p:spTree>
    <p:extLst>
      <p:ext uri="{BB962C8B-B14F-4D97-AF65-F5344CB8AC3E}">
        <p14:creationId xmlns:p14="http://schemas.microsoft.com/office/powerpoint/2010/main" val="117208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r>
              <a:rPr lang="cs-CZ" b="1" u="sng" dirty="0" smtClean="0"/>
              <a:t>1. SPOJOVÁNÍ REPLIK</a:t>
            </a:r>
          </a:p>
          <a:p>
            <a:r>
              <a:rPr lang="cs-CZ" b="1" dirty="0" smtClean="0"/>
              <a:t>V posloupnosti replik dochází k částečnému překrývání, čímž vzniká částečná simultaneita</a:t>
            </a:r>
          </a:p>
          <a:p>
            <a:pPr lvl="1"/>
            <a:r>
              <a:rPr lang="cs-CZ" sz="2000" b="1" dirty="0" smtClean="0"/>
              <a:t>např. </a:t>
            </a:r>
            <a:r>
              <a:rPr lang="cs-CZ" sz="2000" b="1" u="sng" dirty="0" smtClean="0"/>
              <a:t>skákání do řeči</a:t>
            </a:r>
            <a:r>
              <a:rPr lang="cs-CZ" sz="2000" b="1" dirty="0" smtClean="0"/>
              <a:t> (</a:t>
            </a:r>
            <a:r>
              <a:rPr lang="cs-CZ" sz="2000" b="1" i="1" dirty="0" smtClean="0"/>
              <a:t>Tartuffe – </a:t>
            </a:r>
            <a:r>
              <a:rPr lang="cs-CZ" sz="2000" b="1" dirty="0" smtClean="0"/>
              <a:t>úvodní scéna – p. </a:t>
            </a:r>
            <a:r>
              <a:rPr lang="cs-CZ" sz="2000" b="1" dirty="0" err="1" smtClean="0"/>
              <a:t>Pernellová</a:t>
            </a:r>
            <a:r>
              <a:rPr lang="cs-CZ" sz="2000" b="1" dirty="0" smtClean="0"/>
              <a:t> několikrát přeruší repliku jiné postavy)</a:t>
            </a:r>
          </a:p>
          <a:p>
            <a:pPr lvl="1"/>
            <a:r>
              <a:rPr lang="cs-CZ" sz="2000" b="1" u="sng" dirty="0" smtClean="0"/>
              <a:t>Simultánní repliky</a:t>
            </a:r>
            <a:r>
              <a:rPr lang="cs-CZ" sz="2000" b="1" dirty="0" smtClean="0"/>
              <a:t> (postavy mluví současně) – např. </a:t>
            </a:r>
            <a:r>
              <a:rPr lang="cs-CZ" sz="2000" b="1" i="1" dirty="0" smtClean="0"/>
              <a:t>Čekání na Godota</a:t>
            </a:r>
            <a:r>
              <a:rPr lang="cs-CZ" sz="2000" b="1" dirty="0" smtClean="0"/>
              <a:t>: Vladimír a Estragon, ač si nemají co říct, chtějí najednou mluvit oba současně (komický efekt z grotesky)</a:t>
            </a:r>
          </a:p>
          <a:p>
            <a:pPr lvl="1"/>
            <a:r>
              <a:rPr lang="cs-CZ" sz="2000" b="1" dirty="0" smtClean="0"/>
              <a:t>Simultánní repliky mohou být identické (oba říkají totéž) nebo neidentické (každý říká něco jiného)</a:t>
            </a:r>
          </a:p>
          <a:p>
            <a:endParaRPr lang="cs-CZ" sz="2000" b="1" i="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13</a:t>
            </a:fld>
            <a:endParaRPr lang="cs-CZ"/>
          </a:p>
        </p:txBody>
      </p:sp>
    </p:spTree>
    <p:extLst>
      <p:ext uri="{BB962C8B-B14F-4D97-AF65-F5344CB8AC3E}">
        <p14:creationId xmlns:p14="http://schemas.microsoft.com/office/powerpoint/2010/main" val="2549203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pPr lvl="1"/>
            <a:r>
              <a:rPr lang="cs-CZ" sz="2000" b="1" dirty="0" smtClean="0"/>
              <a:t>Dalším prostředkem narušení posloupnosti je </a:t>
            </a:r>
            <a:r>
              <a:rPr lang="cs-CZ" sz="2000" b="1" u="sng" dirty="0" smtClean="0"/>
              <a:t> mlčení uvnitř repliky a mlčení mezi replikami</a:t>
            </a:r>
            <a:r>
              <a:rPr lang="cs-CZ" sz="2000" b="1" dirty="0" smtClean="0"/>
              <a:t>. </a:t>
            </a:r>
          </a:p>
          <a:p>
            <a:pPr lvl="2"/>
            <a:r>
              <a:rPr lang="cs-CZ" sz="2000" b="1" dirty="0" smtClean="0"/>
              <a:t>Pauzy uvnitř replik, pauzy mezi replikami, pauzy vyplněné mimicko-gestickou hrou i pauzy nevyplňované ani mimojazykovými prostředky – všechny svědčí o narušené komunikaci, o neschopnosti kontaktu, o jazykové bezmoci.</a:t>
            </a:r>
          </a:p>
          <a:p>
            <a:pPr lvl="2"/>
            <a:r>
              <a:rPr lang="cs-CZ" sz="2000" b="1" dirty="0" smtClean="0"/>
              <a:t>Mlčení v klasickém dramatu je jiné – pauza tam mívá většinou funkci „výmluvného mlčení“ (</a:t>
            </a:r>
            <a:r>
              <a:rPr lang="cs-CZ" sz="2000" b="1" dirty="0"/>
              <a:t>je výrazem emfáze </a:t>
            </a:r>
            <a:r>
              <a:rPr lang="cs-CZ" sz="2000" b="1" dirty="0" smtClean="0"/>
              <a:t>postavy, vzbuzuje napětí, poskytuje prostor na reakci publika…)</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14</a:t>
            </a:fld>
            <a:endParaRPr lang="cs-CZ"/>
          </a:p>
        </p:txBody>
      </p:sp>
    </p:spTree>
    <p:extLst>
      <p:ext uri="{BB962C8B-B14F-4D97-AF65-F5344CB8AC3E}">
        <p14:creationId xmlns:p14="http://schemas.microsoft.com/office/powerpoint/2010/main" val="4068975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smtClean="0"/>
              <a:t>Mlčení v moderním dramatu často tematizuje nemožnost či neschopnost mluvení – viz např. Franz Xaver </a:t>
            </a:r>
            <a:r>
              <a:rPr lang="cs-CZ" b="1" dirty="0" err="1" smtClean="0"/>
              <a:t>Kroetz</a:t>
            </a:r>
            <a:r>
              <a:rPr lang="cs-CZ" b="1" dirty="0" smtClean="0"/>
              <a:t> </a:t>
            </a:r>
            <a:r>
              <a:rPr lang="cs-CZ" dirty="0" smtClean="0"/>
              <a:t>(</a:t>
            </a:r>
            <a:r>
              <a:rPr lang="cs-CZ" dirty="0" smtClean="0">
                <a:sym typeface="Symbol"/>
              </a:rPr>
              <a:t>1946, německý dramatik):</a:t>
            </a:r>
          </a:p>
          <a:p>
            <a:r>
              <a:rPr lang="cs-CZ" b="1" dirty="0" smtClean="0"/>
              <a:t>„Chtěl </a:t>
            </a:r>
            <a:r>
              <a:rPr lang="cs-CZ" b="1" dirty="0"/>
              <a:t>jsem prolomit jednu divadelní konvenci, která je nerealistická: užvaněnost. To nejvyhrocenější jednání mých postav spočívá v mlčení; neboť jejich jazyk nefunguje. (...) Jejich problémy leží tak hluboko v minulosti a pokročily tak daleko, že už nejsou s to, aby je </a:t>
            </a:r>
            <a:r>
              <a:rPr lang="cs-CZ" b="1" dirty="0" smtClean="0"/>
              <a:t>dokázaly vyjádřit slovy.“</a:t>
            </a:r>
            <a:endParaRPr lang="cs-CZ" sz="24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15</a:t>
            </a:fld>
            <a:endParaRPr lang="cs-CZ"/>
          </a:p>
        </p:txBody>
      </p:sp>
    </p:spTree>
    <p:extLst>
      <p:ext uri="{BB962C8B-B14F-4D97-AF65-F5344CB8AC3E}">
        <p14:creationId xmlns:p14="http://schemas.microsoft.com/office/powerpoint/2010/main" val="3734242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smtClean="0"/>
              <a:t>Mlčení se zde vztahuje k metajazykové a fatické funkci jazyka</a:t>
            </a:r>
          </a:p>
          <a:p>
            <a:r>
              <a:rPr lang="cs-CZ" sz="2400" b="1" dirty="0" smtClean="0"/>
              <a:t>Jak zaznamenat pauzu? B</a:t>
            </a:r>
            <a:r>
              <a:rPr lang="cs-CZ" sz="2400" b="1" dirty="0" smtClean="0">
                <a:sym typeface="Symbol"/>
              </a:rPr>
              <a:t>izarně vyhrocené stanovisko a bizarní způsob </a:t>
            </a:r>
            <a:r>
              <a:rPr lang="cs-CZ" b="1" dirty="0">
                <a:sym typeface="Symbol"/>
              </a:rPr>
              <a:t>záznamu pauzy </a:t>
            </a:r>
            <a:r>
              <a:rPr lang="cs-CZ" b="1" dirty="0" smtClean="0">
                <a:sym typeface="Symbol"/>
              </a:rPr>
              <a:t>viz </a:t>
            </a:r>
            <a:r>
              <a:rPr lang="cs-CZ" b="1" dirty="0" err="1">
                <a:sym typeface="Symbol"/>
              </a:rPr>
              <a:t>Kroetz</a:t>
            </a:r>
            <a:r>
              <a:rPr lang="cs-CZ" b="1" dirty="0">
                <a:sym typeface="Symbol"/>
              </a:rPr>
              <a:t> </a:t>
            </a:r>
            <a:r>
              <a:rPr lang="cs-CZ" sz="2400" b="1" dirty="0" smtClean="0">
                <a:sym typeface="Symbol"/>
              </a:rPr>
              <a:t>(předmluva ke hře </a:t>
            </a:r>
            <a:r>
              <a:rPr lang="cs-CZ" sz="2400" b="1" i="1" dirty="0" err="1" smtClean="0">
                <a:sym typeface="Symbol"/>
              </a:rPr>
              <a:t>Lienz</a:t>
            </a:r>
            <a:r>
              <a:rPr lang="cs-CZ" sz="2400" b="1" i="1" dirty="0" smtClean="0">
                <a:sym typeface="Symbol"/>
              </a:rPr>
              <a:t> - m</a:t>
            </a:r>
            <a:r>
              <a:rPr lang="cs-CZ" b="1" i="1" dirty="0" smtClean="0">
                <a:sym typeface="Symbol"/>
              </a:rPr>
              <a:t>ěsto v Dolomitech</a:t>
            </a:r>
            <a:r>
              <a:rPr lang="cs-CZ" b="1" dirty="0" smtClean="0">
                <a:sym typeface="Symbol"/>
              </a:rPr>
              <a:t>): </a:t>
            </a:r>
            <a:r>
              <a:rPr lang="cs-CZ" b="1" i="1" dirty="0" smtClean="0">
                <a:sym typeface="Symbol"/>
              </a:rPr>
              <a:t>viz následující snímek </a:t>
            </a:r>
            <a:r>
              <a:rPr lang="cs-CZ" b="1" dirty="0" smtClean="0">
                <a:sym typeface="Symbol"/>
              </a:rPr>
              <a:t></a:t>
            </a:r>
            <a:r>
              <a:rPr lang="cs-CZ" b="1" dirty="0">
                <a:sym typeface="Symbol"/>
              </a:rPr>
              <a:t> </a:t>
            </a:r>
            <a:r>
              <a:rPr lang="cs-CZ" b="1" dirty="0" smtClean="0">
                <a:sym typeface="Symbol"/>
              </a:rPr>
              <a:t></a:t>
            </a:r>
          </a:p>
          <a:p>
            <a:endParaRPr lang="cs-CZ" sz="24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16</a:t>
            </a:fld>
            <a:endParaRPr lang="cs-CZ"/>
          </a:p>
        </p:txBody>
      </p:sp>
    </p:spTree>
    <p:extLst>
      <p:ext uri="{BB962C8B-B14F-4D97-AF65-F5344CB8AC3E}">
        <p14:creationId xmlns:p14="http://schemas.microsoft.com/office/powerpoint/2010/main" val="1609173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smtClean="0"/>
              <a:t>„Lidské </a:t>
            </a:r>
            <a:r>
              <a:rPr lang="cs-CZ" b="1" dirty="0"/>
              <a:t>vztahy, které se musí uskutečňovat za zvlášť špatných okolností, je zvlášť složité napsat. Okamžiky, v nichž někdo něco říká, nebo něco </a:t>
            </a:r>
            <a:r>
              <a:rPr lang="cs-CZ" b="1" dirty="0" smtClean="0"/>
              <a:t>dělá </a:t>
            </a:r>
            <a:r>
              <a:rPr lang="cs-CZ" b="1" dirty="0"/>
              <a:t>a nic neříká, nebo nic nedělá a nic neříká, jsou pak zvlášť </a:t>
            </a:r>
            <a:r>
              <a:rPr lang="cs-CZ" b="1" dirty="0" smtClean="0"/>
              <a:t>důležité.</a:t>
            </a:r>
            <a:br>
              <a:rPr lang="cs-CZ" b="1" dirty="0" smtClean="0"/>
            </a:br>
            <a:r>
              <a:rPr lang="cs-CZ" b="1" dirty="0" smtClean="0"/>
              <a:t>Proto </a:t>
            </a:r>
            <a:r>
              <a:rPr lang="cs-CZ" b="1" dirty="0"/>
              <a:t>se mi konvenční řešení zdálo nevhodné: napsat prostě malá nebo velká pauza. Proto jsem si vymyslel něco jiného. Úplně jednoduše: když je něco na papíře, pak se to říká, a když tam nic není, mlčí se. Jedna strana tedy odpovídá jedné časové jednotce, každá strana stejné</a:t>
            </a:r>
            <a:r>
              <a:rPr lang="cs-CZ" b="1" dirty="0" smtClean="0"/>
              <a:t>.“</a:t>
            </a:r>
            <a:endParaRPr lang="cs-CZ" sz="24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17</a:t>
            </a:fld>
            <a:endParaRPr lang="cs-CZ"/>
          </a:p>
        </p:txBody>
      </p:sp>
    </p:spTree>
    <p:extLst>
      <p:ext uri="{BB962C8B-B14F-4D97-AF65-F5344CB8AC3E}">
        <p14:creationId xmlns:p14="http://schemas.microsoft.com/office/powerpoint/2010/main" val="261717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u="sng" dirty="0" smtClean="0"/>
              <a:t>2. SPOJOVÁNÍ DIALOGŮ</a:t>
            </a:r>
          </a:p>
          <a:p>
            <a:r>
              <a:rPr lang="cs-CZ" sz="2400" b="1" dirty="0" smtClean="0"/>
              <a:t>Časové řazení dialogů posloupně za sebou je bezpříznakové (obvyklé, normální)</a:t>
            </a:r>
          </a:p>
          <a:p>
            <a:r>
              <a:rPr lang="cs-CZ" b="1" dirty="0" smtClean="0"/>
              <a:t>Narušování směrem k simultaneitě:</a:t>
            </a:r>
          </a:p>
          <a:p>
            <a:pPr lvl="1"/>
            <a:r>
              <a:rPr lang="cs-CZ" sz="2000" b="1" u="sng" dirty="0" smtClean="0"/>
              <a:t>Překrývání dvou dialogů</a:t>
            </a:r>
            <a:r>
              <a:rPr lang="cs-CZ" sz="2000" b="1" dirty="0" smtClean="0"/>
              <a:t> – např. při </a:t>
            </a:r>
            <a:r>
              <a:rPr lang="cs-CZ" sz="2000" b="1" u="sng" dirty="0" smtClean="0"/>
              <a:t>promluvě stranou</a:t>
            </a:r>
            <a:r>
              <a:rPr lang="cs-CZ" sz="2000" b="1" dirty="0" smtClean="0"/>
              <a:t> – jde o dialog pronášený stranou v situaci skrytého naslouchání</a:t>
            </a:r>
          </a:p>
          <a:p>
            <a:pPr lvl="2"/>
            <a:r>
              <a:rPr lang="cs-CZ" sz="2000" b="1" dirty="0" smtClean="0"/>
              <a:t>Tento dialog stranou slouží jako komentář primárního dialogu nebo monologu</a:t>
            </a:r>
          </a:p>
          <a:p>
            <a:endParaRPr lang="cs-CZ" sz="24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18</a:t>
            </a:fld>
            <a:endParaRPr lang="cs-CZ"/>
          </a:p>
        </p:txBody>
      </p:sp>
    </p:spTree>
    <p:extLst>
      <p:ext uri="{BB962C8B-B14F-4D97-AF65-F5344CB8AC3E}">
        <p14:creationId xmlns:p14="http://schemas.microsoft.com/office/powerpoint/2010/main" val="1661114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pPr lvl="1"/>
            <a:r>
              <a:rPr lang="cs-CZ" sz="2000" b="1" dirty="0" smtClean="0"/>
              <a:t>Překrývání dvou či více dialogů se vyskytuje dále </a:t>
            </a:r>
            <a:r>
              <a:rPr lang="cs-CZ" sz="2000" b="1" u="sng" dirty="0" smtClean="0"/>
              <a:t>ve scénách s mnoha postavami</a:t>
            </a:r>
            <a:r>
              <a:rPr lang="cs-CZ" sz="2000" b="1" dirty="0" smtClean="0"/>
              <a:t> </a:t>
            </a:r>
          </a:p>
          <a:p>
            <a:pPr lvl="2"/>
            <a:r>
              <a:rPr lang="cs-CZ" sz="2000" b="1" dirty="0" smtClean="0"/>
              <a:t>jejich rozmluva (polylog) se rozpadá na několik rozhovorů, </a:t>
            </a:r>
          </a:p>
          <a:p>
            <a:pPr lvl="2"/>
            <a:r>
              <a:rPr lang="cs-CZ" sz="2000" b="1" dirty="0" smtClean="0"/>
              <a:t>je i scénicky naznačena rozmístěním postav v prostoru </a:t>
            </a:r>
          </a:p>
          <a:p>
            <a:pPr lvl="2"/>
            <a:r>
              <a:rPr lang="cs-CZ" sz="2000" b="1" dirty="0" smtClean="0"/>
              <a:t>Peter </a:t>
            </a:r>
            <a:r>
              <a:rPr lang="cs-CZ" sz="2000" b="1" dirty="0" err="1" smtClean="0"/>
              <a:t>Handke</a:t>
            </a:r>
            <a:r>
              <a:rPr lang="cs-CZ" sz="2000" b="1" dirty="0" smtClean="0"/>
              <a:t>: </a:t>
            </a:r>
            <a:r>
              <a:rPr lang="cs-CZ" sz="2000" b="1" i="1" dirty="0" err="1" smtClean="0"/>
              <a:t>Ouodlibet</a:t>
            </a:r>
            <a:r>
              <a:rPr lang="cs-CZ" sz="2000" b="1" i="1" dirty="0" smtClean="0"/>
              <a:t> – </a:t>
            </a:r>
            <a:r>
              <a:rPr lang="cs-CZ" sz="2000" b="1" dirty="0" smtClean="0"/>
              <a:t>11 mluvících </a:t>
            </a:r>
            <a:r>
              <a:rPr lang="cs-CZ" sz="2000" b="1" dirty="0" err="1" smtClean="0"/>
              <a:t>npostav</a:t>
            </a:r>
            <a:r>
              <a:rPr lang="cs-CZ" sz="2000" b="1" dirty="0" smtClean="0"/>
              <a:t> přechází sem a tam v rámci jakési večerní party a rozmlouvají ve střídajících se skupinách. Dialogy se překrývají – na základě simultaneity se odkrývají nové sémantická spojení (např. </a:t>
            </a:r>
            <a:r>
              <a:rPr lang="cs-CZ" sz="2000" b="1" dirty="0" smtClean="0">
                <a:solidFill>
                  <a:srgbClr val="00B0F0"/>
                </a:solidFill>
              </a:rPr>
              <a:t>zlatý zub, sprcha, nakládací rampa, mýdlo…</a:t>
            </a:r>
            <a:r>
              <a:rPr lang="cs-CZ" sz="2000" b="1" dirty="0" smtClean="0"/>
              <a:t> = evokace koncentračního tábora; atp.)</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19</a:t>
            </a:fld>
            <a:endParaRPr lang="cs-CZ"/>
          </a:p>
        </p:txBody>
      </p:sp>
    </p:spTree>
    <p:extLst>
      <p:ext uri="{BB962C8B-B14F-4D97-AF65-F5344CB8AC3E}">
        <p14:creationId xmlns:p14="http://schemas.microsoft.com/office/powerpoint/2010/main" val="628819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smtClean="0"/>
              <a:t>Dialogické mluvení</a:t>
            </a:r>
            <a:br>
              <a:rPr lang="cs-CZ" sz="2800" b="1" dirty="0" smtClean="0"/>
            </a:br>
            <a:r>
              <a:rPr lang="cs-CZ" sz="2800" b="1" dirty="0" smtClean="0"/>
              <a:t>NORMÁLNÍ VERSUS DESKRIPTIVNÍ POETIKA DIALOGU</a:t>
            </a:r>
            <a:endParaRPr lang="cs-CZ" sz="2800" b="1" dirty="0"/>
          </a:p>
        </p:txBody>
      </p:sp>
      <p:sp>
        <p:nvSpPr>
          <p:cNvPr id="3" name="Zástupný symbol pro obsah 2"/>
          <p:cNvSpPr>
            <a:spLocks noGrp="1"/>
          </p:cNvSpPr>
          <p:nvPr>
            <p:ph idx="1"/>
          </p:nvPr>
        </p:nvSpPr>
        <p:spPr/>
        <p:txBody>
          <a:bodyPr>
            <a:normAutofit/>
          </a:bodyPr>
          <a:lstStyle/>
          <a:p>
            <a:r>
              <a:rPr lang="cs-CZ" b="1" dirty="0" smtClean="0">
                <a:solidFill>
                  <a:srgbClr val="FF0000"/>
                </a:solidFill>
              </a:rPr>
              <a:t>NORMATIVNÍ VERSUS DESKRIPTIVNÍ POETIKA DIALOGU</a:t>
            </a:r>
          </a:p>
          <a:p>
            <a:r>
              <a:rPr lang="cs-CZ" b="1" dirty="0" smtClean="0"/>
              <a:t>Normativní poetika</a:t>
            </a:r>
          </a:p>
          <a:p>
            <a:pPr lvl="1"/>
            <a:r>
              <a:rPr lang="cs-CZ" sz="2000" b="1" dirty="0" smtClean="0"/>
              <a:t>Dialog = základní forma dramatu (monolog a epické komunikační struktury = „přídavky“ základní formy)</a:t>
            </a:r>
          </a:p>
          <a:p>
            <a:pPr lvl="1"/>
            <a:r>
              <a:rPr lang="cs-CZ" sz="2000" b="1" dirty="0" err="1" smtClean="0"/>
              <a:t>Hegel</a:t>
            </a:r>
            <a:r>
              <a:rPr lang="cs-CZ" sz="2000" b="1" dirty="0" smtClean="0"/>
              <a:t>: „Úplná dramatická forma je dialog.“</a:t>
            </a:r>
          </a:p>
          <a:p>
            <a:pPr lvl="1"/>
            <a:r>
              <a:rPr lang="cs-CZ" sz="2000" b="1" dirty="0" err="1" smtClean="0"/>
              <a:t>Berrghahn</a:t>
            </a:r>
            <a:r>
              <a:rPr lang="cs-CZ" sz="2000" b="1" dirty="0" smtClean="0"/>
              <a:t>: „Drama je jednání prostřednictvím řeči v dialogu.“</a:t>
            </a:r>
          </a:p>
          <a:p>
            <a:pPr lvl="1"/>
            <a:r>
              <a:rPr lang="cs-CZ" sz="2000" b="1" dirty="0" smtClean="0"/>
              <a:t>Normativní absolutizace dialogu vede k orientaci na konflikt: v protikladu (střetu) dialogických replik se konkretizuje dramatický konflikt</a:t>
            </a:r>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a:t>
            </a:fld>
            <a:endParaRPr lang="cs-CZ"/>
          </a:p>
        </p:txBody>
      </p:sp>
    </p:spTree>
    <p:extLst>
      <p:ext uri="{BB962C8B-B14F-4D97-AF65-F5344CB8AC3E}">
        <p14:creationId xmlns:p14="http://schemas.microsoft.com/office/powerpoint/2010/main" val="1144346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ČASOVÉ ČLENĚNÍ: </a:t>
            </a:r>
            <a:br>
              <a:rPr lang="cs-CZ" sz="2800" b="1" dirty="0" smtClean="0">
                <a:solidFill>
                  <a:srgbClr val="2F5897"/>
                </a:solidFill>
              </a:rPr>
            </a:br>
            <a:r>
              <a:rPr lang="cs-CZ" sz="2800" b="1" dirty="0" smtClean="0">
                <a:solidFill>
                  <a:srgbClr val="2F5897"/>
                </a:solidFill>
              </a:rPr>
              <a:t>POSLOUPNOST A SIMULTANEITA</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smtClean="0"/>
              <a:t>Negace konvenčních postupů v moderních dramatech </a:t>
            </a:r>
            <a:r>
              <a:rPr lang="cs-CZ" b="1" dirty="0"/>
              <a:t>(např. </a:t>
            </a:r>
            <a:r>
              <a:rPr lang="cs-CZ" b="1" dirty="0" smtClean="0"/>
              <a:t>porušování posloupnosti </a:t>
            </a:r>
            <a:r>
              <a:rPr lang="cs-CZ" b="1" dirty="0"/>
              <a:t>replik a dialogů) </a:t>
            </a:r>
            <a:r>
              <a:rPr lang="cs-CZ" b="1" dirty="0" smtClean="0"/>
              <a:t>= výraz protestu proti obvyklým prostředkům, snaha o inovaci, změnu, protest…</a:t>
            </a:r>
            <a:endParaRPr lang="cs-CZ" sz="24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20</a:t>
            </a:fld>
            <a:endParaRPr lang="cs-CZ"/>
          </a:p>
        </p:txBody>
      </p:sp>
    </p:spTree>
    <p:extLst>
      <p:ext uri="{BB962C8B-B14F-4D97-AF65-F5344CB8AC3E}">
        <p14:creationId xmlns:p14="http://schemas.microsoft.com/office/powerpoint/2010/main" val="2998498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a:solidFill>
                  <a:srgbClr val="FF0000"/>
                </a:solidFill>
              </a:rPr>
              <a:t>SYNTAKTIKA </a:t>
            </a:r>
            <a:r>
              <a:rPr lang="cs-CZ" b="1" dirty="0" smtClean="0">
                <a:solidFill>
                  <a:srgbClr val="FF0000"/>
                </a:solidFill>
              </a:rPr>
              <a:t>DIALOGU</a:t>
            </a:r>
          </a:p>
          <a:p>
            <a:r>
              <a:rPr lang="cs-CZ" b="1" dirty="0" smtClean="0"/>
              <a:t>Pro analýzu syntaktiky dialogu – 3 analytické perspektivy:</a:t>
            </a:r>
          </a:p>
          <a:p>
            <a:pPr lvl="1"/>
            <a:r>
              <a:rPr lang="cs-CZ" sz="2000" b="1" dirty="0" smtClean="0"/>
              <a:t>Vztah jednotlivých částí repliky samotné</a:t>
            </a:r>
          </a:p>
          <a:p>
            <a:pPr lvl="1"/>
            <a:r>
              <a:rPr lang="cs-CZ" sz="2000" b="1" dirty="0" smtClean="0"/>
              <a:t>Vztah repliky k předcházejícím replikám stejné postavy</a:t>
            </a:r>
          </a:p>
          <a:p>
            <a:pPr lvl="1"/>
            <a:r>
              <a:rPr lang="cs-CZ" sz="2000" b="1" dirty="0" smtClean="0"/>
              <a:t>Vztah repliky k předcházejícím replikám jiných postav</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21</a:t>
            </a:fld>
            <a:endParaRPr lang="cs-CZ"/>
          </a:p>
        </p:txBody>
      </p:sp>
    </p:spTree>
    <p:extLst>
      <p:ext uri="{BB962C8B-B14F-4D97-AF65-F5344CB8AC3E}">
        <p14:creationId xmlns:p14="http://schemas.microsoft.com/office/powerpoint/2010/main" val="4161738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u="sng" dirty="0" smtClean="0"/>
              <a:t>1. VZTAH ČÁSTÍ JEDNÉ REPLIKY</a:t>
            </a:r>
          </a:p>
          <a:p>
            <a:r>
              <a:rPr lang="cs-CZ" b="1" dirty="0" smtClean="0"/>
              <a:t>Adekvátně platí, co bylo řečeno k replikám monologu (viz)</a:t>
            </a:r>
          </a:p>
          <a:p>
            <a:r>
              <a:rPr lang="cs-CZ" b="1" dirty="0" smtClean="0"/>
              <a:t>Jedna replika dialogu může být ve vztahu k situaci:</a:t>
            </a:r>
          </a:p>
          <a:p>
            <a:pPr lvl="1"/>
            <a:r>
              <a:rPr lang="cs-CZ" sz="2000" b="1" dirty="0" smtClean="0"/>
              <a:t>Koherentní (spojitá, jednolitá…)</a:t>
            </a:r>
          </a:p>
          <a:p>
            <a:pPr lvl="1"/>
            <a:r>
              <a:rPr lang="cs-CZ" sz="2000" b="1" dirty="0" smtClean="0"/>
              <a:t>Nekoherentní (nespojitá, rozštěpená…)</a:t>
            </a:r>
          </a:p>
          <a:p>
            <a:pPr lvl="2"/>
            <a:r>
              <a:rPr lang="cs-CZ" sz="2000" b="1" dirty="0" smtClean="0"/>
              <a:t>Projevuje se zde sémantická změna směru a změna vztahu k situaci</a:t>
            </a:r>
          </a:p>
          <a:p>
            <a:pPr lvl="2"/>
            <a:r>
              <a:rPr lang="cs-CZ" sz="2000" b="1" dirty="0" smtClean="0"/>
              <a:t>Taková replika v sobě už sama </a:t>
            </a:r>
            <a:r>
              <a:rPr lang="cs-CZ" sz="2000" b="1" dirty="0"/>
              <a:t>obsahuje </a:t>
            </a:r>
            <a:r>
              <a:rPr lang="cs-CZ" sz="2000" b="1" dirty="0" smtClean="0"/>
              <a:t>dialogický charakter – její jednotlivé části lze přiřadit různým vrstvám vědomí mluvčího, různým jeho (vnitřním) rolím atp.</a:t>
            </a:r>
          </a:p>
          <a:p>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22</a:t>
            </a:fld>
            <a:endParaRPr lang="cs-CZ"/>
          </a:p>
        </p:txBody>
      </p:sp>
    </p:spTree>
    <p:extLst>
      <p:ext uri="{BB962C8B-B14F-4D97-AF65-F5344CB8AC3E}">
        <p14:creationId xmlns:p14="http://schemas.microsoft.com/office/powerpoint/2010/main" val="4042000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pPr lvl="1"/>
            <a:r>
              <a:rPr lang="cs-CZ" sz="2000" b="1" dirty="0" smtClean="0"/>
              <a:t>Sémantické změny směru mohou být:</a:t>
            </a:r>
          </a:p>
          <a:p>
            <a:pPr lvl="1"/>
            <a:r>
              <a:rPr lang="cs-CZ" sz="2000" b="1" dirty="0" smtClean="0"/>
              <a:t>Logické, jasně argumentované</a:t>
            </a:r>
          </a:p>
          <a:p>
            <a:pPr lvl="2"/>
            <a:r>
              <a:rPr lang="cs-CZ" sz="2000" b="1" dirty="0" smtClean="0"/>
              <a:t>Používají se podřadné věty a spojky (</a:t>
            </a:r>
            <a:r>
              <a:rPr lang="cs-CZ" sz="2000" b="1" i="1" dirty="0" smtClean="0"/>
              <a:t>protože, že…)</a:t>
            </a:r>
            <a:r>
              <a:rPr lang="cs-CZ" sz="2000" b="1" dirty="0" smtClean="0"/>
              <a:t>,</a:t>
            </a:r>
          </a:p>
          <a:p>
            <a:pPr lvl="2"/>
            <a:r>
              <a:rPr lang="cs-CZ" sz="2000" b="1" dirty="0" smtClean="0"/>
              <a:t>Větná spojení s logickými vazbami</a:t>
            </a:r>
          </a:p>
          <a:p>
            <a:pPr lvl="1"/>
            <a:r>
              <a:rPr lang="cs-CZ" sz="2000" b="1" dirty="0" smtClean="0"/>
              <a:t>Asociativní, řazené intuitivně, nahodile </a:t>
            </a:r>
          </a:p>
          <a:p>
            <a:pPr lvl="2"/>
            <a:r>
              <a:rPr lang="cs-CZ" sz="2000" b="1" dirty="0" smtClean="0"/>
              <a:t>používají se souřadné věty a spojení (</a:t>
            </a:r>
            <a:r>
              <a:rPr lang="cs-CZ" sz="2000" b="1" i="1" dirty="0" smtClean="0"/>
              <a:t>a, i…), </a:t>
            </a:r>
          </a:p>
          <a:p>
            <a:pPr lvl="2"/>
            <a:r>
              <a:rPr lang="cs-CZ" sz="2000" b="1" dirty="0" smtClean="0"/>
              <a:t>anakoluty (anakolut = vyšinutí z větné vazby, kde jedna část věty nenavazuje na druhou, např.: „</a:t>
            </a:r>
            <a:r>
              <a:rPr lang="cs-CZ" sz="2000" i="1" dirty="0" smtClean="0"/>
              <a:t>Zkoušku, kterou studenti složili, ukázala jejich dobrou úroveň.“ </a:t>
            </a:r>
          </a:p>
          <a:p>
            <a:pPr lvl="2"/>
            <a:r>
              <a:rPr lang="cs-CZ" sz="2000" b="1" dirty="0" smtClean="0"/>
              <a:t>pauzy, </a:t>
            </a:r>
          </a:p>
          <a:p>
            <a:pPr lvl="2"/>
            <a:r>
              <a:rPr lang="cs-CZ" sz="2000" b="1" dirty="0" smtClean="0"/>
              <a:t>řazení vět za sebou bez spojek,</a:t>
            </a:r>
          </a:p>
          <a:p>
            <a:pPr lvl="2"/>
            <a:r>
              <a:rPr lang="cs-CZ" sz="2000" b="1" dirty="0" smtClean="0"/>
              <a:t>logicky víceznačná spojení se spojkou </a:t>
            </a:r>
            <a:r>
              <a:rPr lang="cs-CZ" sz="2000" b="1" i="1" dirty="0" smtClean="0"/>
              <a:t>a.</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23</a:t>
            </a:fld>
            <a:endParaRPr lang="cs-CZ"/>
          </a:p>
        </p:txBody>
      </p:sp>
    </p:spTree>
    <p:extLst>
      <p:ext uri="{BB962C8B-B14F-4D97-AF65-F5344CB8AC3E}">
        <p14:creationId xmlns:p14="http://schemas.microsoft.com/office/powerpoint/2010/main" val="3719134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824536"/>
          </a:xfrm>
        </p:spPr>
        <p:txBody>
          <a:bodyPr>
            <a:noAutofit/>
          </a:bodyPr>
          <a:lstStyle/>
          <a:p>
            <a:r>
              <a:rPr lang="cs-CZ" b="1" u="sng" dirty="0" smtClean="0"/>
              <a:t>2. VZTAH REPLIKY K PŘEDCHÁZEJÍCÍM REPLIKÁM TÉŽE POSTAVY</a:t>
            </a:r>
          </a:p>
          <a:p>
            <a:r>
              <a:rPr lang="cs-CZ" b="1" dirty="0" smtClean="0"/>
              <a:t>Sémantická koherence (spojitost) a stylistická homogenita souhrnu všech replik jedné postavy v dialogu i v celku textu – má význam pro jazykové formování (vytváření) postavy</a:t>
            </a:r>
          </a:p>
          <a:p>
            <a:r>
              <a:rPr lang="cs-CZ" b="1" dirty="0" smtClean="0"/>
              <a:t>V sémantických vztazích mezi replikami jedné postavy vzniká její perspektiva</a:t>
            </a:r>
          </a:p>
          <a:p>
            <a:r>
              <a:rPr lang="cs-CZ" b="1" dirty="0" smtClean="0"/>
              <a:t>Opakováním určitých stylistických znaků je postava odlišena ve své identitě od jiných postav (postava opakuje určité rčení, jako např. „To je klasika“, „To se přece nesluší“, „Jak jsem </a:t>
            </a:r>
            <a:r>
              <a:rPr lang="cs-CZ" b="1" dirty="0" err="1" smtClean="0"/>
              <a:t>čet´a</a:t>
            </a:r>
            <a:r>
              <a:rPr lang="cs-CZ" b="1" dirty="0" smtClean="0"/>
              <a:t> četu“ atp.)</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24</a:t>
            </a:fld>
            <a:endParaRPr lang="cs-CZ"/>
          </a:p>
        </p:txBody>
      </p:sp>
    </p:spTree>
    <p:extLst>
      <p:ext uri="{BB962C8B-B14F-4D97-AF65-F5344CB8AC3E}">
        <p14:creationId xmlns:p14="http://schemas.microsoft.com/office/powerpoint/2010/main" val="3914319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smtClean="0"/>
              <a:t>Na opačném pólu se nachází absolutní prosazení principu variování, totální sémantická a stylistická inkoherence a diskontinuita replik jedné postavy.</a:t>
            </a:r>
          </a:p>
          <a:p>
            <a:pPr marL="0" indent="0">
              <a:buNone/>
            </a:pPr>
            <a:endParaRPr lang="cs-CZ" b="1" dirty="0" smtClean="0"/>
          </a:p>
          <a:p>
            <a:r>
              <a:rPr lang="cs-CZ" b="1" u="sng" dirty="0" smtClean="0"/>
              <a:t>Shrnutí: </a:t>
            </a:r>
          </a:p>
          <a:p>
            <a:r>
              <a:rPr lang="cs-CZ" b="1" dirty="0" smtClean="0"/>
              <a:t>Předcházející repliky stejné postavy fungují vždy jako pozadí, na němž recipient vnímá novou repliku</a:t>
            </a:r>
          </a:p>
          <a:p>
            <a:r>
              <a:rPr lang="cs-CZ" b="1" dirty="0" smtClean="0"/>
              <a:t>V obvyklém případě tato nová replika rámec očekávání dosud zjištěných sémantických vazeb a stylistických opakování částečně potvrzuje a částečně vyvrací </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25</a:t>
            </a:fld>
            <a:endParaRPr lang="cs-CZ"/>
          </a:p>
        </p:txBody>
      </p:sp>
    </p:spTree>
    <p:extLst>
      <p:ext uri="{BB962C8B-B14F-4D97-AF65-F5344CB8AC3E}">
        <p14:creationId xmlns:p14="http://schemas.microsoft.com/office/powerpoint/2010/main" val="16592326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824536"/>
          </a:xfrm>
        </p:spPr>
        <p:txBody>
          <a:bodyPr>
            <a:noAutofit/>
          </a:bodyPr>
          <a:lstStyle/>
          <a:p>
            <a:r>
              <a:rPr lang="cs-CZ" b="1" u="sng" dirty="0" smtClean="0"/>
              <a:t>3. VZTAH REPLIKY K PŘEDCHÁZEJÍICÍM REPLIKÁM JINÝCH POSTAV</a:t>
            </a:r>
            <a:endParaRPr lang="cs-CZ" b="1" dirty="0" smtClean="0"/>
          </a:p>
          <a:p>
            <a:r>
              <a:rPr lang="cs-CZ" b="1" dirty="0" smtClean="0"/>
              <a:t>Pro analýzu dialogů je toto kritérium nejdůležitější </a:t>
            </a:r>
          </a:p>
          <a:p>
            <a:pPr lvl="1"/>
            <a:r>
              <a:rPr lang="cs-CZ" sz="2000" b="1" dirty="0" smtClean="0"/>
              <a:t>Důležitý je vztah aktuální repliky k předchozím replikám jiné postavy nebo jiných postav – ale pro zjednodušení analýzy zde uvažujeme vztah aktuální repliky pouze k bezprostředně předcházející replice jiné postavy. (V praxi je třeba uvažovat tuto perspektivu komplexně!)</a:t>
            </a:r>
          </a:p>
          <a:p>
            <a:r>
              <a:rPr lang="cs-CZ" b="1" dirty="0" smtClean="0"/>
              <a:t>Škála vztahů repliky k předcházející replice jiné postavy - Extrémní pozice (krajní body škály) jsou:</a:t>
            </a:r>
          </a:p>
          <a:p>
            <a:pPr lvl="1"/>
            <a:r>
              <a:rPr lang="cs-CZ" sz="2000" b="1" dirty="0" smtClean="0"/>
              <a:t>Identita</a:t>
            </a:r>
          </a:p>
          <a:p>
            <a:pPr lvl="1"/>
            <a:r>
              <a:rPr lang="cs-CZ" sz="2000" b="1" dirty="0" smtClean="0"/>
              <a:t>Bezkontaktnost, </a:t>
            </a:r>
            <a:r>
              <a:rPr lang="cs-CZ" sz="2000" b="1" dirty="0" err="1" smtClean="0"/>
              <a:t>bezvztahovost</a:t>
            </a:r>
            <a:r>
              <a:rPr lang="cs-CZ" sz="2000" b="1" dirty="0" smtClean="0"/>
              <a:t> (nulová vztahovost) </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26</a:t>
            </a:fld>
            <a:endParaRPr lang="cs-CZ"/>
          </a:p>
        </p:txBody>
      </p:sp>
    </p:spTree>
    <p:extLst>
      <p:ext uri="{BB962C8B-B14F-4D97-AF65-F5344CB8AC3E}">
        <p14:creationId xmlns:p14="http://schemas.microsoft.com/office/powerpoint/2010/main" val="1840474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smtClean="0"/>
              <a:t>Identita ve vztahu repliky k předcházející replice jiné postavy</a:t>
            </a:r>
          </a:p>
          <a:p>
            <a:pPr lvl="1"/>
            <a:r>
              <a:rPr lang="cs-CZ" sz="2000" b="1" dirty="0" smtClean="0"/>
              <a:t>Nedochází k žádné sémantické změně orientace mezi aktuální replikou a předchozí replikou jiné postavy – oba partneři dialogu disponují stejnými informacemi a jejich postoj k situaci je stejný </a:t>
            </a:r>
            <a:r>
              <a:rPr lang="cs-CZ" sz="2000" b="1" dirty="0" smtClean="0">
                <a:sym typeface="Symbol"/>
              </a:rPr>
              <a:t> vzniká </a:t>
            </a:r>
            <a:r>
              <a:rPr lang="cs-CZ" sz="2000" b="1" u="sng" dirty="0" smtClean="0">
                <a:sym typeface="Symbol"/>
              </a:rPr>
              <a:t>konsensuální dialog</a:t>
            </a:r>
          </a:p>
          <a:p>
            <a:r>
              <a:rPr lang="cs-CZ" b="1" dirty="0" smtClean="0">
                <a:sym typeface="Symbol"/>
              </a:rPr>
              <a:t>Žádný vztah repliky k předchozí replice jiné postavy (nulová vztahovost)</a:t>
            </a:r>
          </a:p>
          <a:p>
            <a:pPr lvl="1"/>
            <a:r>
              <a:rPr lang="cs-CZ" sz="2000" b="1" dirty="0" smtClean="0">
                <a:sym typeface="Symbol"/>
              </a:rPr>
              <a:t>Totální sémantická inkoherence obou po sobě následujících replik</a:t>
            </a:r>
          </a:p>
          <a:p>
            <a:pPr lvl="1"/>
            <a:r>
              <a:rPr lang="cs-CZ" sz="2000" b="1" dirty="0" smtClean="0">
                <a:sym typeface="Symbol"/>
              </a:rPr>
              <a:t>Postavy nespojuje žádný kanál, mají rozdílné komunikační kódy (narušená komunikace)</a:t>
            </a:r>
          </a:p>
          <a:p>
            <a:pPr lvl="1"/>
            <a:r>
              <a:rPr lang="cs-CZ" sz="2000" b="1" dirty="0" smtClean="0">
                <a:sym typeface="Symbol"/>
              </a:rPr>
              <a:t>Postavy mluví o zcela různých věcech</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27</a:t>
            </a:fld>
            <a:endParaRPr lang="cs-CZ"/>
          </a:p>
        </p:txBody>
      </p:sp>
    </p:spTree>
    <p:extLst>
      <p:ext uri="{BB962C8B-B14F-4D97-AF65-F5344CB8AC3E}">
        <p14:creationId xmlns:p14="http://schemas.microsoft.com/office/powerpoint/2010/main" val="16365819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52736"/>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196752"/>
            <a:ext cx="8229600" cy="5184576"/>
          </a:xfrm>
        </p:spPr>
        <p:txBody>
          <a:bodyPr>
            <a:noAutofit/>
          </a:bodyPr>
          <a:lstStyle/>
          <a:p>
            <a:r>
              <a:rPr lang="cs-CZ" b="1" dirty="0" smtClean="0"/>
              <a:t>Příklad – Čechov: </a:t>
            </a:r>
            <a:r>
              <a:rPr lang="cs-CZ" b="1" i="1" dirty="0" smtClean="0"/>
              <a:t>Višňový sad (II, 2)</a:t>
            </a:r>
          </a:p>
          <a:p>
            <a:pPr marL="0" indent="0">
              <a:buNone/>
            </a:pPr>
            <a:endParaRPr lang="cs-CZ" b="1" i="1" dirty="0" smtClean="0"/>
          </a:p>
          <a:p>
            <a:pPr marL="0" indent="0">
              <a:buNone/>
            </a:pPr>
            <a:r>
              <a:rPr lang="cs-CZ" sz="2200" b="1" u="sng" dirty="0" smtClean="0"/>
              <a:t>LOPACHIN</a:t>
            </a:r>
            <a:r>
              <a:rPr lang="cs-CZ" sz="2200" b="1" u="sng" dirty="0"/>
              <a:t>:</a:t>
            </a:r>
            <a:r>
              <a:rPr lang="cs-CZ" sz="2200" b="1" dirty="0"/>
              <a:t> Musíte se definitivně rozhodnout – čas </a:t>
            </a:r>
            <a:r>
              <a:rPr lang="cs-CZ" sz="2200" b="1" dirty="0" smtClean="0"/>
              <a:t>letí. </a:t>
            </a:r>
            <a:r>
              <a:rPr lang="cs-CZ" sz="2200" b="1" dirty="0"/>
              <a:t>Otázka je </a:t>
            </a:r>
            <a:r>
              <a:rPr lang="cs-CZ" sz="2200" b="1" dirty="0" smtClean="0"/>
              <a:t>naprosto jasná. </a:t>
            </a:r>
            <a:r>
              <a:rPr lang="cs-CZ" sz="2200" b="1" dirty="0"/>
              <a:t>Jste </a:t>
            </a:r>
            <a:r>
              <a:rPr lang="cs-CZ" sz="2200" b="1" dirty="0" smtClean="0"/>
              <a:t>ochotný </a:t>
            </a:r>
            <a:r>
              <a:rPr lang="cs-CZ" sz="2200" b="1" dirty="0"/>
              <a:t>pronajmout </a:t>
            </a:r>
            <a:r>
              <a:rPr lang="cs-CZ" sz="2200" b="1" dirty="0" smtClean="0"/>
              <a:t>parcely na chaty nebo </a:t>
            </a:r>
            <a:r>
              <a:rPr lang="cs-CZ" sz="2200" b="1" dirty="0"/>
              <a:t>ne? </a:t>
            </a:r>
            <a:r>
              <a:rPr lang="cs-CZ" sz="2200" b="1" dirty="0" smtClean="0"/>
              <a:t>Řekněte jediný slovo: </a:t>
            </a:r>
            <a:r>
              <a:rPr lang="cs-CZ" sz="2200" b="1" dirty="0"/>
              <a:t>ano nebo ne? Jedno </a:t>
            </a:r>
            <a:r>
              <a:rPr lang="cs-CZ" sz="2200" b="1" dirty="0" smtClean="0"/>
              <a:t>jediný </a:t>
            </a:r>
            <a:r>
              <a:rPr lang="cs-CZ" sz="2200" b="1" dirty="0"/>
              <a:t>slovo.</a:t>
            </a:r>
          </a:p>
          <a:p>
            <a:pPr marL="0" indent="0">
              <a:buNone/>
            </a:pPr>
            <a:r>
              <a:rPr lang="cs-CZ" sz="2200" b="1" u="sng" dirty="0"/>
              <a:t>LJUBOV ANDREJEVNA:</a:t>
            </a:r>
            <a:r>
              <a:rPr lang="cs-CZ" sz="2200" b="1" dirty="0"/>
              <a:t> </a:t>
            </a:r>
            <a:r>
              <a:rPr lang="cs-CZ" sz="2200" b="1" dirty="0" smtClean="0"/>
              <a:t>Kdo to </a:t>
            </a:r>
            <a:r>
              <a:rPr lang="cs-CZ" sz="2200" b="1" dirty="0"/>
              <a:t>tady kouří </a:t>
            </a:r>
            <a:r>
              <a:rPr lang="cs-CZ" sz="2200" b="1" dirty="0" smtClean="0"/>
              <a:t>ty ohavné </a:t>
            </a:r>
            <a:r>
              <a:rPr lang="cs-CZ" sz="2200" b="1" dirty="0"/>
              <a:t>doutníky… </a:t>
            </a:r>
            <a:r>
              <a:rPr lang="cs-CZ" sz="2200" b="1" i="1" dirty="0" smtClean="0"/>
              <a:t>(Posadí se.)</a:t>
            </a:r>
            <a:endParaRPr lang="cs-CZ" sz="2200" b="1" dirty="0"/>
          </a:p>
          <a:p>
            <a:pPr marL="0" indent="0">
              <a:buNone/>
            </a:pPr>
            <a:r>
              <a:rPr lang="cs-CZ" sz="2200" b="1" u="sng" dirty="0"/>
              <a:t>GAJEV:</a:t>
            </a:r>
            <a:r>
              <a:rPr lang="cs-CZ" sz="2200" b="1" dirty="0"/>
              <a:t> </a:t>
            </a:r>
            <a:r>
              <a:rPr lang="cs-CZ" sz="2200" b="1" dirty="0" smtClean="0"/>
              <a:t>Taková železnice, já vám řeknu, to je pohodlí. </a:t>
            </a:r>
            <a:r>
              <a:rPr lang="cs-CZ" sz="2200" b="1" i="1" dirty="0" smtClean="0"/>
              <a:t>(Posadí se.)</a:t>
            </a:r>
            <a:r>
              <a:rPr lang="cs-CZ" sz="2200" b="1" dirty="0" smtClean="0"/>
              <a:t> Zajedete si do </a:t>
            </a:r>
            <a:r>
              <a:rPr lang="cs-CZ" sz="2200" b="1" dirty="0"/>
              <a:t>města </a:t>
            </a:r>
            <a:r>
              <a:rPr lang="cs-CZ" sz="2200" b="1" dirty="0" smtClean="0"/>
              <a:t>na snídani… červenou na plnou kouli! Měl </a:t>
            </a:r>
            <a:r>
              <a:rPr lang="cs-CZ" sz="2200" b="1" dirty="0"/>
              <a:t>bych si </a:t>
            </a:r>
            <a:r>
              <a:rPr lang="cs-CZ" sz="2200" b="1" dirty="0" smtClean="0"/>
              <a:t>nejdřív </a:t>
            </a:r>
            <a:r>
              <a:rPr lang="cs-CZ" sz="2200" b="1" dirty="0"/>
              <a:t>zajít </a:t>
            </a:r>
            <a:r>
              <a:rPr lang="cs-CZ" sz="2200" b="1" dirty="0" smtClean="0"/>
              <a:t>domů, </a:t>
            </a:r>
            <a:r>
              <a:rPr lang="cs-CZ" sz="2200" b="1" dirty="0"/>
              <a:t>zahrát </a:t>
            </a:r>
            <a:r>
              <a:rPr lang="cs-CZ" sz="2200" b="1" dirty="0" smtClean="0"/>
              <a:t>partičku</a:t>
            </a:r>
            <a:r>
              <a:rPr lang="cs-CZ" sz="2200" b="1" dirty="0"/>
              <a:t> …  </a:t>
            </a:r>
            <a:endParaRPr lang="cs-CZ" sz="2200" b="1" dirty="0" smtClean="0"/>
          </a:p>
          <a:p>
            <a:pPr marL="0" indent="0">
              <a:buNone/>
            </a:pPr>
            <a:r>
              <a:rPr lang="cs-CZ" sz="2000" b="1" i="1" dirty="0" smtClean="0"/>
              <a:t>(Překlad Leoš </a:t>
            </a:r>
            <a:r>
              <a:rPr lang="cs-CZ" sz="2000" b="1" i="1" dirty="0" err="1" smtClean="0"/>
              <a:t>Suchařípa</a:t>
            </a:r>
            <a:r>
              <a:rPr lang="cs-CZ" sz="2000" b="1" i="1" dirty="0" smtClean="0"/>
              <a:t>, Praha 1969, s. 26-27)</a:t>
            </a:r>
          </a:p>
          <a:p>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28</a:t>
            </a:fld>
            <a:endParaRPr lang="cs-CZ"/>
          </a:p>
        </p:txBody>
      </p:sp>
    </p:spTree>
    <p:extLst>
      <p:ext uri="{BB962C8B-B14F-4D97-AF65-F5344CB8AC3E}">
        <p14:creationId xmlns:p14="http://schemas.microsoft.com/office/powerpoint/2010/main" val="30608027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smtClean="0"/>
              <a:t>Vnitřní struktura jedné repliky (viz první kritérium analýzy) na příkladu z </a:t>
            </a:r>
            <a:r>
              <a:rPr lang="cs-CZ" b="1" i="1" dirty="0" smtClean="0"/>
              <a:t>Višňového sadu</a:t>
            </a:r>
            <a:endParaRPr lang="cs-CZ" b="1" dirty="0" smtClean="0"/>
          </a:p>
          <a:p>
            <a:pPr lvl="1"/>
            <a:r>
              <a:rPr lang="cs-CZ" sz="2000" b="1" dirty="0" smtClean="0"/>
              <a:t>Lopachinova replika je kompaktní, zcela koherentní, logicky vystavěná</a:t>
            </a:r>
          </a:p>
          <a:p>
            <a:pPr lvl="1"/>
            <a:r>
              <a:rPr lang="cs-CZ" sz="2000" b="1" dirty="0" err="1" smtClean="0"/>
              <a:t>Gajevova</a:t>
            </a:r>
            <a:r>
              <a:rPr lang="cs-CZ" sz="2000" b="1" dirty="0" smtClean="0"/>
              <a:t> replika je inkoherentní, obsahuje úplný sémantický zlom po prvních dvou větách – zlom je vyznačen pauzou</a:t>
            </a:r>
          </a:p>
          <a:p>
            <a:pPr lvl="1"/>
            <a:r>
              <a:rPr lang="cs-CZ" sz="2000" b="1" dirty="0" smtClean="0"/>
              <a:t>Rozdílná struktura replik funguje jako prostředek charakterizace: </a:t>
            </a:r>
            <a:r>
              <a:rPr lang="cs-CZ" sz="2000" b="1" dirty="0" err="1" smtClean="0"/>
              <a:t>Lopachin</a:t>
            </a:r>
            <a:r>
              <a:rPr lang="cs-CZ" sz="2000" b="1" dirty="0" smtClean="0"/>
              <a:t> – důsledný, racionální, pracovitý, výkonný, věcný; </a:t>
            </a:r>
            <a:r>
              <a:rPr lang="cs-CZ" sz="2000" b="1" dirty="0" err="1" smtClean="0"/>
              <a:t>Gajev</a:t>
            </a:r>
            <a:r>
              <a:rPr lang="cs-CZ" sz="2000" b="1" dirty="0" smtClean="0"/>
              <a:t> – nedůsledný, citově labilní, činu neschopný, těkající…</a:t>
            </a:r>
          </a:p>
          <a:p>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29</a:t>
            </a:fld>
            <a:endParaRPr lang="cs-CZ"/>
          </a:p>
        </p:txBody>
      </p:sp>
    </p:spTree>
    <p:extLst>
      <p:ext uri="{BB962C8B-B14F-4D97-AF65-F5344CB8AC3E}">
        <p14:creationId xmlns:p14="http://schemas.microsoft.com/office/powerpoint/2010/main" val="2056825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296144"/>
          </a:xfrm>
        </p:spPr>
        <p:txBody>
          <a:bodyPr/>
          <a:lstStyle/>
          <a:p>
            <a:pPr>
              <a:lnSpc>
                <a:spcPct val="100000"/>
              </a:lnSpc>
            </a:pPr>
            <a:r>
              <a:rPr lang="cs-CZ" sz="2800" b="1" dirty="0" smtClean="0"/>
              <a:t>Dialogické mluvení</a:t>
            </a:r>
            <a:br>
              <a:rPr lang="cs-CZ" sz="2800" b="1" dirty="0" smtClean="0"/>
            </a:br>
            <a:r>
              <a:rPr lang="cs-CZ" sz="2800" b="1" dirty="0" smtClean="0"/>
              <a:t>NORMÁLNÍ VERSUS DESKRIPTIVNÍ POETIKA DIALOGU</a:t>
            </a:r>
            <a:endParaRPr lang="cs-CZ" sz="2800" b="1" dirty="0"/>
          </a:p>
        </p:txBody>
      </p:sp>
      <p:sp>
        <p:nvSpPr>
          <p:cNvPr id="3" name="Zástupný symbol pro obsah 2"/>
          <p:cNvSpPr>
            <a:spLocks noGrp="1"/>
          </p:cNvSpPr>
          <p:nvPr>
            <p:ph idx="1"/>
          </p:nvPr>
        </p:nvSpPr>
        <p:spPr>
          <a:xfrm>
            <a:off x="457200" y="2276872"/>
            <a:ext cx="8229600" cy="3849291"/>
          </a:xfrm>
        </p:spPr>
        <p:txBody>
          <a:bodyPr/>
          <a:lstStyle/>
          <a:p>
            <a:pPr lvl="1"/>
            <a:r>
              <a:rPr lang="cs-CZ" sz="2000" b="1" dirty="0" smtClean="0"/>
              <a:t>Normativní poetika má platnost jen pro (malou) část historického korpusu textů</a:t>
            </a:r>
          </a:p>
          <a:p>
            <a:pPr lvl="1"/>
            <a:r>
              <a:rPr lang="cs-CZ" sz="2000" b="1" dirty="0" smtClean="0"/>
              <a:t>Deskriptivní poetika zohledňuje funkční popis nejdůležitějších strukturálních typů dialogu</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a:t>
            </a:fld>
            <a:endParaRPr lang="cs-CZ"/>
          </a:p>
        </p:txBody>
      </p:sp>
    </p:spTree>
    <p:extLst>
      <p:ext uri="{BB962C8B-B14F-4D97-AF65-F5344CB8AC3E}">
        <p14:creationId xmlns:p14="http://schemas.microsoft.com/office/powerpoint/2010/main" val="1543782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smtClean="0"/>
              <a:t>Vztah aktuální repliky k replice předcházející na příkladu z </a:t>
            </a:r>
            <a:r>
              <a:rPr lang="cs-CZ" b="1" i="1" dirty="0" smtClean="0"/>
              <a:t>Višňového sadu</a:t>
            </a:r>
            <a:endParaRPr lang="cs-CZ" b="1" dirty="0" smtClean="0"/>
          </a:p>
          <a:p>
            <a:pPr lvl="1"/>
            <a:r>
              <a:rPr lang="cs-CZ" sz="2000" b="1" dirty="0" smtClean="0"/>
              <a:t>Nevznikají zde žádné sémantické vazby</a:t>
            </a:r>
          </a:p>
          <a:p>
            <a:pPr lvl="1"/>
            <a:r>
              <a:rPr lang="cs-CZ" sz="2000" b="1" dirty="0" smtClean="0"/>
              <a:t>Postavy mluví a navzájem se nevnímají, nereagují na partnera v dialogu, ale nastolí nové téma</a:t>
            </a:r>
          </a:p>
          <a:p>
            <a:pPr lvl="1"/>
            <a:r>
              <a:rPr lang="cs-CZ" sz="2000" b="1" dirty="0" err="1" smtClean="0"/>
              <a:t>Ljbov</a:t>
            </a:r>
            <a:r>
              <a:rPr lang="cs-CZ" sz="2000" b="1" dirty="0" smtClean="0"/>
              <a:t> </a:t>
            </a:r>
            <a:r>
              <a:rPr lang="cs-CZ" sz="2000" b="1" dirty="0" err="1" smtClean="0"/>
              <a:t>Andrejevna</a:t>
            </a:r>
            <a:r>
              <a:rPr lang="cs-CZ" sz="2000" b="1" dirty="0" smtClean="0"/>
              <a:t> (</a:t>
            </a:r>
            <a:r>
              <a:rPr lang="cs-CZ" sz="2000" b="1" dirty="0" err="1" smtClean="0"/>
              <a:t>Raněvská</a:t>
            </a:r>
            <a:r>
              <a:rPr lang="cs-CZ" sz="2000" b="1" dirty="0" smtClean="0"/>
              <a:t>) neodpoví na přímou otázku, ač je k tomu explicitně vyzvána, ale naváže na kontext vnější situace, totiž na zápach Jašova doutníku</a:t>
            </a:r>
          </a:p>
          <a:p>
            <a:pPr lvl="1"/>
            <a:r>
              <a:rPr lang="cs-CZ" sz="2000" b="1" dirty="0" smtClean="0"/>
              <a:t>Replika </a:t>
            </a:r>
            <a:r>
              <a:rPr lang="cs-CZ" sz="2000" b="1" dirty="0" err="1" smtClean="0"/>
              <a:t>Raněvské</a:t>
            </a:r>
            <a:r>
              <a:rPr lang="cs-CZ" sz="2000" b="1" dirty="0" smtClean="0"/>
              <a:t> se však přesto k předchozí </a:t>
            </a:r>
            <a:r>
              <a:rPr lang="cs-CZ" sz="2000" b="1" dirty="0" err="1" smtClean="0"/>
              <a:t>Lopachinově</a:t>
            </a:r>
            <a:r>
              <a:rPr lang="cs-CZ" sz="2000" b="1" dirty="0" smtClean="0"/>
              <a:t> replice vztahuje – totální sémantický zlom znamená naprosté odmítnutí komunikace, je to výraz nevole a nechuti tuto otázku zodpovědět – je to tedy reakce na </a:t>
            </a:r>
            <a:r>
              <a:rPr lang="cs-CZ" sz="2000" b="1" dirty="0" err="1" smtClean="0"/>
              <a:t>Lopachinovu</a:t>
            </a:r>
            <a:r>
              <a:rPr lang="cs-CZ" sz="2000" b="1" dirty="0" smtClean="0"/>
              <a:t> repliku</a:t>
            </a:r>
          </a:p>
          <a:p>
            <a:endParaRPr lang="cs-CZ" b="1" dirty="0" smtClean="0"/>
          </a:p>
          <a:p>
            <a:endParaRPr lang="cs-CZ" b="1" dirty="0" smtClean="0"/>
          </a:p>
          <a:p>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30</a:t>
            </a:fld>
            <a:endParaRPr lang="cs-CZ"/>
          </a:p>
        </p:txBody>
      </p:sp>
    </p:spTree>
    <p:extLst>
      <p:ext uri="{BB962C8B-B14F-4D97-AF65-F5344CB8AC3E}">
        <p14:creationId xmlns:p14="http://schemas.microsoft.com/office/powerpoint/2010/main" val="36328409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pPr lvl="1"/>
            <a:r>
              <a:rPr lang="cs-CZ" sz="2000" b="1" dirty="0" smtClean="0"/>
              <a:t>Mluvení, když jedna postava nevnímá druhou, není tedy vždy čistě monologické, ale je to často nepřímo a mimoděk formulované gesto chybějící ochoty komunikovat (resp. schopnosti komunikovat)</a:t>
            </a:r>
          </a:p>
          <a:p>
            <a:pPr lvl="1"/>
            <a:r>
              <a:rPr lang="cs-CZ" sz="2000" b="1" dirty="0" err="1" smtClean="0"/>
              <a:t>Gajevova</a:t>
            </a:r>
            <a:r>
              <a:rPr lang="cs-CZ" sz="2000" b="1" dirty="0" smtClean="0"/>
              <a:t> replika se nevztahuje ani k replice </a:t>
            </a:r>
            <a:r>
              <a:rPr lang="cs-CZ" sz="2000" b="1" dirty="0" err="1" smtClean="0"/>
              <a:t>Lopachina</a:t>
            </a:r>
            <a:r>
              <a:rPr lang="cs-CZ" sz="2000" b="1" dirty="0" smtClean="0"/>
              <a:t>, ani k replice </a:t>
            </a:r>
            <a:r>
              <a:rPr lang="cs-CZ" sz="2000" b="1" dirty="0" err="1" smtClean="0"/>
              <a:t>Raněvské</a:t>
            </a:r>
            <a:r>
              <a:rPr lang="cs-CZ" sz="2000" b="1" dirty="0" smtClean="0"/>
              <a:t> – navazuje také na vnější kontext (železnice a město na horizontu, kam lze vlakem zajet…); je zde však vazba na jeho dřívější repliky (plán jet do města kvůli bankovnímu úvěru a jeho neustálé odkazy na kulečník) – takto silná zpětná vazba na vlastní repliky a ignorace  partnerovy repliky ukazuje na monologický mluvní postoj – je to narušená komunikace</a:t>
            </a:r>
          </a:p>
          <a:p>
            <a:pPr lvl="1"/>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31</a:t>
            </a:fld>
            <a:endParaRPr lang="cs-CZ"/>
          </a:p>
        </p:txBody>
      </p:sp>
    </p:spTree>
    <p:extLst>
      <p:ext uri="{BB962C8B-B14F-4D97-AF65-F5344CB8AC3E}">
        <p14:creationId xmlns:p14="http://schemas.microsoft.com/office/powerpoint/2010/main" val="5029171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err="1" smtClean="0"/>
              <a:t>Strindberg</a:t>
            </a:r>
            <a:r>
              <a:rPr lang="cs-CZ" b="1" dirty="0" smtClean="0"/>
              <a:t> popsal v předmluvě ke </a:t>
            </a:r>
            <a:r>
              <a:rPr lang="cs-CZ" b="1" i="1" dirty="0" smtClean="0"/>
              <a:t>Slečně Julii</a:t>
            </a:r>
            <a:r>
              <a:rPr lang="cs-CZ" b="1" dirty="0" smtClean="0"/>
              <a:t> strukturu dialogu v naturalistickém dramatu:</a:t>
            </a:r>
          </a:p>
          <a:p>
            <a:r>
              <a:rPr lang="cs-CZ" b="1" dirty="0" smtClean="0"/>
              <a:t>„A konečně co se týká </a:t>
            </a:r>
            <a:r>
              <a:rPr lang="cs-CZ" b="1" dirty="0"/>
              <a:t>dialogu, pak jsem se v tomto ohledu poněkud rozešel s tradicí, když jsem neudělal ze svých postav katechety, kteří položí hloupou otázku, aby vyprovokovali duchaplnou odpověď. Vyhnul jsem se symetričnosti a matematičnosti, které jsou obvyklé ve vykonstruovaném francouzském dialogu, a nechal jsem mozkové závity pracovat nepravidelně, tak jak to činí ve skutečnosti. (…) A proto také dialog bloumá sem a tam (… </a:t>
            </a:r>
            <a:r>
              <a:rPr lang="cs-CZ" b="1" dirty="0" smtClean="0"/>
              <a:t>)“</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32</a:t>
            </a:fld>
            <a:endParaRPr lang="cs-CZ"/>
          </a:p>
        </p:txBody>
      </p:sp>
    </p:spTree>
    <p:extLst>
      <p:ext uri="{BB962C8B-B14F-4D97-AF65-F5344CB8AC3E}">
        <p14:creationId xmlns:p14="http://schemas.microsoft.com/office/powerpoint/2010/main" val="1314620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484784"/>
            <a:ext cx="8229600" cy="4824536"/>
          </a:xfrm>
        </p:spPr>
        <p:txBody>
          <a:bodyPr>
            <a:noAutofit/>
          </a:bodyPr>
          <a:lstStyle/>
          <a:p>
            <a:r>
              <a:rPr lang="cs-CZ" b="1" dirty="0" smtClean="0"/>
              <a:t>Vztah repliky k předcházející replice se realizuje obvykle mezi oběma krajními extrémy – mezi pozicí identity a pozicí bezkontaktnosti</a:t>
            </a:r>
          </a:p>
          <a:p>
            <a:r>
              <a:rPr lang="cs-CZ" b="1" dirty="0" smtClean="0"/>
              <a:t>Následující replika přejímá určité momenty předchozí promluvy, ale dává je do pozměněného kontextu. Často se vyskytující vztahová schémata:</a:t>
            </a:r>
          </a:p>
          <a:p>
            <a:pPr lvl="1"/>
            <a:r>
              <a:rPr lang="cs-CZ" sz="2000" b="1" dirty="0" smtClean="0"/>
              <a:t>Otázka a odpověď (příp. odmítnutí odpovědi)</a:t>
            </a:r>
          </a:p>
          <a:p>
            <a:pPr lvl="1"/>
            <a:r>
              <a:rPr lang="cs-CZ" sz="2000" b="1" dirty="0" smtClean="0"/>
              <a:t>Příkaz a jeho splnění (příp. odmítnutí příkazu)</a:t>
            </a:r>
          </a:p>
          <a:p>
            <a:pPr lvl="1"/>
            <a:r>
              <a:rPr lang="cs-CZ" sz="2000" b="1" dirty="0" smtClean="0"/>
              <a:t>Sdělení a pozitivní (negativní) reakce na sdělení</a:t>
            </a:r>
          </a:p>
          <a:p>
            <a:pPr lvl="1"/>
            <a:r>
              <a:rPr lang="cs-CZ" sz="2000" b="1" dirty="0" smtClean="0"/>
              <a:t>Tvrzení a jeho přijetí (příp. vyvrácení)</a:t>
            </a:r>
          </a:p>
          <a:p>
            <a:pPr lvl="1"/>
            <a:r>
              <a:rPr lang="cs-CZ" sz="2000" b="1" dirty="0" smtClean="0"/>
              <a:t>Předchozí promluva otvírá mluvčímu vždy možnost volby ze dvou alternativ – vždy jde o reakci na repliku předřečníka</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33</a:t>
            </a:fld>
            <a:endParaRPr lang="cs-CZ"/>
          </a:p>
        </p:txBody>
      </p:sp>
    </p:spTree>
    <p:extLst>
      <p:ext uri="{BB962C8B-B14F-4D97-AF65-F5344CB8AC3E}">
        <p14:creationId xmlns:p14="http://schemas.microsoft.com/office/powerpoint/2010/main" val="21625857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r>
              <a:rPr lang="cs-CZ" b="1" dirty="0" smtClean="0"/>
              <a:t>V moderním dramatu se vazba aktuální repliky na repliku předchozí často porušuje – postavy se sice vztahují ve své replice k replice předcházející, ale tento vztah porušuje určitá sémantická a pragmatická pravidla.</a:t>
            </a:r>
          </a:p>
          <a:p>
            <a:r>
              <a:rPr lang="cs-CZ" b="1" u="sng" dirty="0" smtClean="0"/>
              <a:t>Porušování pravidel presupozice</a:t>
            </a:r>
          </a:p>
          <a:p>
            <a:r>
              <a:rPr lang="cs-CZ" b="1" dirty="0"/>
              <a:t>Pravidlo presupozice obecně:</a:t>
            </a:r>
          </a:p>
          <a:p>
            <a:pPr lvl="1"/>
            <a:r>
              <a:rPr lang="cs-CZ" sz="2000" b="1" dirty="0"/>
              <a:t>Aby se mohlo něco stát, musí být něco předem dáno, splněno. Pokud to není splněno, nemůže se stát (příp. nemohlo se stát, nebude se moci stát) to, co je žádáno, přikazováno, tvrzeno…</a:t>
            </a:r>
          </a:p>
          <a:p>
            <a:endParaRPr lang="cs-CZ" b="1" dirty="0"/>
          </a:p>
          <a:p>
            <a:endParaRPr lang="cs-CZ" b="1" u="sng" dirty="0" smtClean="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34</a:t>
            </a:fld>
            <a:endParaRPr lang="cs-CZ"/>
          </a:p>
        </p:txBody>
      </p:sp>
    </p:spTree>
    <p:extLst>
      <p:ext uri="{BB962C8B-B14F-4D97-AF65-F5344CB8AC3E}">
        <p14:creationId xmlns:p14="http://schemas.microsoft.com/office/powerpoint/2010/main" val="31971921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556792"/>
            <a:ext cx="8229600" cy="4569371"/>
          </a:xfrm>
        </p:spPr>
        <p:txBody>
          <a:bodyPr>
            <a:noAutofit/>
          </a:bodyPr>
          <a:lstStyle/>
          <a:p>
            <a:pPr lvl="1"/>
            <a:r>
              <a:rPr lang="cs-CZ" sz="2000" b="1" dirty="0" smtClean="0"/>
              <a:t>Příklad: „Podej mi knihu ze stolu!“ Existující presupozice zde jsou, že:</a:t>
            </a:r>
          </a:p>
          <a:p>
            <a:pPr lvl="2"/>
            <a:r>
              <a:rPr lang="cs-CZ" sz="2000" b="1" dirty="0" smtClean="0"/>
              <a:t>Na stole leží kniha.</a:t>
            </a:r>
          </a:p>
          <a:p>
            <a:pPr lvl="2"/>
            <a:r>
              <a:rPr lang="cs-CZ" sz="2000" b="1" dirty="0" smtClean="0"/>
              <a:t>Mluvčí je oprávněn oslovenému něco přikazovat.</a:t>
            </a:r>
          </a:p>
          <a:p>
            <a:pPr lvl="3"/>
            <a:r>
              <a:rPr lang="cs-CZ" sz="2000" b="1" dirty="0" smtClean="0"/>
              <a:t>Jestliže jedna nebo obě tyto presupozice neplatí, pak je výrok „Podej mi knihu ze stolu“ nesmyslný.</a:t>
            </a:r>
          </a:p>
          <a:p>
            <a:pPr lvl="3"/>
            <a:r>
              <a:rPr lang="cs-CZ" sz="2000" b="1" dirty="0" smtClean="0"/>
              <a:t>Oslovený na něho může reagovat smysluplně jedině tak, že tematizuje porušení presupozice (učiní porušení presupozice tématem dialogu).</a:t>
            </a:r>
          </a:p>
          <a:p>
            <a:pPr lvl="3"/>
            <a:r>
              <a:rPr lang="cs-CZ" sz="2000" b="1" dirty="0" smtClean="0"/>
              <a:t>Časté je porušení presupozice v absurdním dramatu, např. v </a:t>
            </a:r>
            <a:r>
              <a:rPr lang="cs-CZ" sz="2000" b="1" dirty="0" err="1" smtClean="0"/>
              <a:t>Ionescově</a:t>
            </a:r>
            <a:r>
              <a:rPr lang="cs-CZ" sz="2000" b="1" dirty="0" smtClean="0"/>
              <a:t> </a:t>
            </a:r>
            <a:r>
              <a:rPr lang="cs-CZ" sz="2000" b="1" i="1" dirty="0" smtClean="0"/>
              <a:t>Plešaté zpěvačce </a:t>
            </a:r>
            <a:r>
              <a:rPr lang="cs-CZ" sz="2000" b="1" dirty="0" smtClean="0"/>
              <a:t>(viz následující snímek) </a:t>
            </a:r>
            <a:r>
              <a:rPr lang="cs-CZ" sz="2000" b="1" dirty="0" smtClean="0">
                <a:sym typeface="Symbol"/>
              </a:rPr>
              <a:t></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35</a:t>
            </a:fld>
            <a:endParaRPr lang="cs-CZ"/>
          </a:p>
        </p:txBody>
      </p:sp>
    </p:spTree>
    <p:extLst>
      <p:ext uri="{BB962C8B-B14F-4D97-AF65-F5344CB8AC3E}">
        <p14:creationId xmlns:p14="http://schemas.microsoft.com/office/powerpoint/2010/main" val="26062773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268760"/>
            <a:ext cx="8229600" cy="4752528"/>
          </a:xfrm>
        </p:spPr>
        <p:txBody>
          <a:bodyPr>
            <a:noAutofit/>
          </a:bodyPr>
          <a:lstStyle/>
          <a:p>
            <a:pPr marL="0" indent="0">
              <a:buNone/>
            </a:pPr>
            <a:r>
              <a:rPr lang="cs-CZ" sz="2200" b="1" dirty="0" smtClean="0"/>
              <a:t>PAN SMITH </a:t>
            </a:r>
            <a:r>
              <a:rPr lang="cs-CZ" sz="2200" b="1" i="1" dirty="0" smtClean="0"/>
              <a:t>(stále pohroužen do svých novin): </a:t>
            </a:r>
            <a:r>
              <a:rPr lang="cs-CZ" sz="2200" b="1" dirty="0" smtClean="0"/>
              <a:t>Tak</a:t>
            </a:r>
            <a:r>
              <a:rPr lang="cs-CZ" sz="2200" b="1" dirty="0"/>
              <a:t>, tady stojí, že </a:t>
            </a:r>
            <a:r>
              <a:rPr lang="cs-CZ" sz="2200" b="1" dirty="0" err="1"/>
              <a:t>Bobby</a:t>
            </a:r>
            <a:r>
              <a:rPr lang="cs-CZ" sz="2200" b="1" dirty="0"/>
              <a:t> Watson má po smrti. </a:t>
            </a:r>
            <a:r>
              <a:rPr lang="cs-CZ" sz="2200" b="1" dirty="0" smtClean="0"/>
              <a:t/>
            </a:r>
            <a:br>
              <a:rPr lang="cs-CZ" sz="2200" b="1" dirty="0" smtClean="0"/>
            </a:br>
            <a:r>
              <a:rPr lang="cs-CZ" sz="2200" b="1" dirty="0" smtClean="0"/>
              <a:t>PANÍ </a:t>
            </a:r>
            <a:r>
              <a:rPr lang="cs-CZ" sz="2200" b="1" dirty="0"/>
              <a:t>SMITHOVÁ: Ach, Bože, chudinka! Kdy se to stalo? </a:t>
            </a:r>
            <a:r>
              <a:rPr lang="cs-CZ" sz="2200" b="1" dirty="0" smtClean="0"/>
              <a:t/>
            </a:r>
            <a:br>
              <a:rPr lang="cs-CZ" sz="2200" b="1" dirty="0" smtClean="0"/>
            </a:br>
            <a:r>
              <a:rPr lang="cs-CZ" sz="2200" b="1" dirty="0" smtClean="0"/>
              <a:t>PAN </a:t>
            </a:r>
            <a:r>
              <a:rPr lang="cs-CZ" sz="2200" b="1" dirty="0"/>
              <a:t>SMITH: Proč děláš, jako by ses divila? Víš velmi dobře, že jsou tomu už dva roky. Jistě si pamatuješ, že jsme byli na pohřbu před půldruhým rokem. </a:t>
            </a:r>
            <a:r>
              <a:rPr lang="cs-CZ" sz="2200" b="1" dirty="0" smtClean="0"/>
              <a:t/>
            </a:r>
            <a:br>
              <a:rPr lang="cs-CZ" sz="2200" b="1" dirty="0" smtClean="0"/>
            </a:br>
            <a:r>
              <a:rPr lang="cs-CZ" sz="2200" b="1" dirty="0" smtClean="0"/>
              <a:t>PANÍ </a:t>
            </a:r>
            <a:r>
              <a:rPr lang="cs-CZ" sz="2200" b="1" dirty="0"/>
              <a:t>SMITHOVÁ: Ano, ovšem, vzpomínám si. Vzpomněla jsem si na to hned, ale nechápala jsem, proč ty sám jsi byl tak překvapen, když jsi to uviděl v novinách. </a:t>
            </a:r>
            <a:r>
              <a:rPr lang="cs-CZ" sz="2200" b="1" dirty="0" smtClean="0"/>
              <a:t/>
            </a:r>
            <a:br>
              <a:rPr lang="cs-CZ" sz="2200" b="1" dirty="0" smtClean="0"/>
            </a:br>
            <a:r>
              <a:rPr lang="cs-CZ" sz="2200" b="1" dirty="0" smtClean="0"/>
              <a:t>PAN </a:t>
            </a:r>
            <a:r>
              <a:rPr lang="cs-CZ" sz="2200" b="1" dirty="0"/>
              <a:t>SMITH: To nebylo v novinách. Už jsou tomu tři roky, co psali o tom úmrtí. To mi tak přišlo na mysl asociací myšlenek. </a:t>
            </a:r>
            <a:r>
              <a:rPr lang="cs-CZ" sz="2200" b="1" dirty="0" smtClean="0"/>
              <a:t/>
            </a:r>
            <a:br>
              <a:rPr lang="cs-CZ" sz="2200" b="1" dirty="0" smtClean="0"/>
            </a:br>
            <a:r>
              <a:rPr lang="cs-CZ" sz="1800" b="1" i="1" dirty="0" smtClean="0"/>
              <a:t>(Překlad: Jiří </a:t>
            </a:r>
            <a:r>
              <a:rPr lang="cs-CZ" sz="1800" b="1" i="1" dirty="0" err="1" smtClean="0"/>
              <a:t>Konůpek</a:t>
            </a:r>
            <a:r>
              <a:rPr lang="cs-CZ" sz="1800" b="1" i="1" dirty="0" smtClean="0"/>
              <a:t>, Praha 1964, s.4)</a:t>
            </a:r>
            <a:endParaRPr lang="cs-CZ" sz="18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36</a:t>
            </a:fld>
            <a:endParaRPr lang="cs-CZ"/>
          </a:p>
        </p:txBody>
      </p:sp>
    </p:spTree>
    <p:extLst>
      <p:ext uri="{BB962C8B-B14F-4D97-AF65-F5344CB8AC3E}">
        <p14:creationId xmlns:p14="http://schemas.microsoft.com/office/powerpoint/2010/main" val="29876297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412776"/>
            <a:ext cx="8229600" cy="4824536"/>
          </a:xfrm>
        </p:spPr>
        <p:txBody>
          <a:bodyPr>
            <a:noAutofit/>
          </a:bodyPr>
          <a:lstStyle/>
          <a:p>
            <a:pPr lvl="1"/>
            <a:r>
              <a:rPr lang="cs-CZ" sz="2000" b="1" dirty="0" smtClean="0"/>
              <a:t>Na základě mimojazykově realizovaných okolností (pan Smith si čte noviny), musí paní Smithová předpokládat, že její manžel se zprávu o smrt Bobbyho Watsona dozvídá z novin.</a:t>
            </a:r>
          </a:p>
          <a:p>
            <a:pPr lvl="1"/>
            <a:r>
              <a:rPr lang="cs-CZ" sz="2000" b="1" dirty="0" smtClean="0"/>
              <a:t>Tato presupozice je panem Smithem negována.</a:t>
            </a:r>
          </a:p>
          <a:p>
            <a:pPr lvl="1"/>
            <a:r>
              <a:rPr lang="cs-CZ" sz="2000" b="1" dirty="0" smtClean="0"/>
              <a:t>Její udivená reakce je založena na presupozici, že je to pro ni novinka – ale také tato presupozice je dementována („Proč děláš, jako by ses divila“?“</a:t>
            </a:r>
          </a:p>
          <a:p>
            <a:pPr lvl="1"/>
            <a:r>
              <a:rPr lang="cs-CZ" sz="2000" b="1" dirty="0" smtClean="0"/>
              <a:t>Ona sama s tím souhlasí a tvrdí, že nebyla udivena smrtí Bobbyho Watsona, ale tím, že o tom teprve teď píšou v novinách. </a:t>
            </a:r>
            <a:r>
              <a:rPr lang="cs-CZ" sz="2000" b="1" dirty="0" smtClean="0">
                <a:sym typeface="Symbol"/>
              </a:rPr>
              <a:t> Vzniká tím ovšem neřešitelný rozpor s její první otázkou po době úmrtí.</a:t>
            </a:r>
          </a:p>
          <a:p>
            <a:pPr lvl="1"/>
            <a:r>
              <a:rPr lang="cs-CZ" sz="2000" b="1" dirty="0" smtClean="0">
                <a:sym typeface="Symbol"/>
              </a:rPr>
              <a:t>Podobných porušení presupozic je v </a:t>
            </a:r>
            <a:r>
              <a:rPr lang="cs-CZ" sz="2000" b="1" i="1" dirty="0" smtClean="0">
                <a:sym typeface="Symbol"/>
              </a:rPr>
              <a:t>Plešaté zpěvačce</a:t>
            </a:r>
            <a:r>
              <a:rPr lang="cs-CZ" sz="2000" b="1" dirty="0" smtClean="0">
                <a:sym typeface="Symbol"/>
              </a:rPr>
              <a:t> celá řada.</a:t>
            </a:r>
          </a:p>
          <a:p>
            <a:pPr lvl="1"/>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37</a:t>
            </a:fld>
            <a:endParaRPr lang="cs-CZ"/>
          </a:p>
        </p:txBody>
      </p:sp>
    </p:spTree>
    <p:extLst>
      <p:ext uri="{BB962C8B-B14F-4D97-AF65-F5344CB8AC3E}">
        <p14:creationId xmlns:p14="http://schemas.microsoft.com/office/powerpoint/2010/main" val="8202482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SYNTAKTIKA DIALOGU</a:t>
            </a:r>
            <a:endParaRPr lang="cs-CZ" dirty="0"/>
          </a:p>
        </p:txBody>
      </p:sp>
      <p:sp>
        <p:nvSpPr>
          <p:cNvPr id="3" name="Zástupný symbol pro obsah 2"/>
          <p:cNvSpPr>
            <a:spLocks noGrp="1"/>
          </p:cNvSpPr>
          <p:nvPr>
            <p:ph idx="1"/>
          </p:nvPr>
        </p:nvSpPr>
        <p:spPr>
          <a:xfrm>
            <a:off x="457200" y="1412776"/>
            <a:ext cx="8229600" cy="4824536"/>
          </a:xfrm>
        </p:spPr>
        <p:txBody>
          <a:bodyPr>
            <a:noAutofit/>
          </a:bodyPr>
          <a:lstStyle/>
          <a:p>
            <a:r>
              <a:rPr lang="cs-CZ" b="1" dirty="0" smtClean="0"/>
              <a:t>Porušování presupozic je zde centrálním jazykovým prostředkem k vytvoření absurdity, jak o ní mluví </a:t>
            </a:r>
            <a:r>
              <a:rPr lang="cs-CZ" b="1" dirty="0" err="1" smtClean="0"/>
              <a:t>Ionesco</a:t>
            </a:r>
            <a:r>
              <a:rPr lang="cs-CZ" b="1" dirty="0" smtClean="0"/>
              <a:t> ve svých teoretických úvahách.</a:t>
            </a:r>
          </a:p>
          <a:p>
            <a:r>
              <a:rPr lang="cs-CZ" b="1" dirty="0" smtClean="0"/>
              <a:t>Absurdní divadlo se tak jeví jako historická transformace komična – </a:t>
            </a:r>
          </a:p>
          <a:p>
            <a:pPr lvl="1"/>
            <a:r>
              <a:rPr lang="cs-CZ" sz="2000" b="1" dirty="0" smtClean="0"/>
              <a:t>Komično je také založeno na rozporu. Zde jde o rozpor:</a:t>
            </a:r>
          </a:p>
          <a:p>
            <a:pPr lvl="2"/>
            <a:r>
              <a:rPr lang="cs-CZ" sz="2000" b="1" dirty="0" smtClean="0"/>
              <a:t>mezi odlišnými presupozicemi postav</a:t>
            </a:r>
          </a:p>
          <a:p>
            <a:pPr lvl="2"/>
            <a:r>
              <a:rPr lang="cs-CZ" sz="2000" b="1" dirty="0" smtClean="0"/>
              <a:t>a / nebo mezi presupozicemi recipienta a presupozicemi postav.</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38</a:t>
            </a:fld>
            <a:endParaRPr lang="cs-CZ"/>
          </a:p>
        </p:txBody>
      </p:sp>
    </p:spTree>
    <p:extLst>
      <p:ext uri="{BB962C8B-B14F-4D97-AF65-F5344CB8AC3E}">
        <p14:creationId xmlns:p14="http://schemas.microsoft.com/office/powerpoint/2010/main" val="1854757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RÉTORIKAIKA DIALOGU</a:t>
            </a:r>
            <a:endParaRPr lang="cs-CZ" dirty="0"/>
          </a:p>
        </p:txBody>
      </p:sp>
      <p:sp>
        <p:nvSpPr>
          <p:cNvPr id="3" name="Zástupný symbol pro obsah 2"/>
          <p:cNvSpPr>
            <a:spLocks noGrp="1"/>
          </p:cNvSpPr>
          <p:nvPr>
            <p:ph idx="1"/>
          </p:nvPr>
        </p:nvSpPr>
        <p:spPr>
          <a:xfrm>
            <a:off x="457200" y="1988840"/>
            <a:ext cx="8229600" cy="4137323"/>
          </a:xfrm>
        </p:spPr>
        <p:txBody>
          <a:bodyPr>
            <a:noAutofit/>
          </a:bodyPr>
          <a:lstStyle/>
          <a:p>
            <a:r>
              <a:rPr lang="cs-CZ" b="1" dirty="0" smtClean="0">
                <a:solidFill>
                  <a:srgbClr val="FF0000"/>
                </a:solidFill>
              </a:rPr>
              <a:t>RÉTORIKA DIALOGU</a:t>
            </a:r>
          </a:p>
          <a:p>
            <a:r>
              <a:rPr lang="cs-CZ" b="1" dirty="0" smtClean="0"/>
              <a:t>1. </a:t>
            </a:r>
            <a:r>
              <a:rPr lang="cs-CZ" b="1" u="sng" dirty="0" smtClean="0"/>
              <a:t>DRAMA A RÉTORIKA</a:t>
            </a:r>
          </a:p>
          <a:p>
            <a:endParaRPr lang="cs-CZ" b="1" dirty="0" smtClean="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39</a:t>
            </a:fld>
            <a:endParaRPr lang="cs-CZ"/>
          </a:p>
        </p:txBody>
      </p:sp>
    </p:spTree>
    <p:extLst>
      <p:ext uri="{BB962C8B-B14F-4D97-AF65-F5344CB8AC3E}">
        <p14:creationId xmlns:p14="http://schemas.microsoft.com/office/powerpoint/2010/main" val="547773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p:txBody>
          <a:bodyPr/>
          <a:lstStyle/>
          <a:p>
            <a:endParaRPr lang="cs-CZ" b="1" dirty="0" smtClean="0"/>
          </a:p>
          <a:p>
            <a:r>
              <a:rPr lang="cs-CZ" b="1" dirty="0" smtClean="0">
                <a:solidFill>
                  <a:srgbClr val="FF0000"/>
                </a:solidFill>
              </a:rPr>
              <a:t>KVANTITATIVNÍ VZTAHY</a:t>
            </a:r>
          </a:p>
          <a:p>
            <a:r>
              <a:rPr lang="cs-CZ" b="1" dirty="0" smtClean="0"/>
              <a:t>Analýza kvantitativních vztahů mezi replikami dialogu</a:t>
            </a:r>
          </a:p>
          <a:p>
            <a:r>
              <a:rPr lang="cs-CZ" b="1" dirty="0" smtClean="0"/>
              <a:t>Nejde o pouhé povrchní fenomény – kvantitativní vztahy jsou ovlivněny hloubkovou sémantickou (obsahovou) strukturou textu a samy ji zase ovlivňují</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4</a:t>
            </a:fld>
            <a:endParaRPr lang="cs-CZ"/>
          </a:p>
        </p:txBody>
      </p:sp>
    </p:spTree>
    <p:extLst>
      <p:ext uri="{BB962C8B-B14F-4D97-AF65-F5344CB8AC3E}">
        <p14:creationId xmlns:p14="http://schemas.microsoft.com/office/powerpoint/2010/main" val="3875653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a:xfrm>
            <a:off x="457200" y="1844824"/>
            <a:ext cx="8229600" cy="4281339"/>
          </a:xfrm>
        </p:spPr>
        <p:txBody>
          <a:bodyPr>
            <a:normAutofit/>
          </a:bodyPr>
          <a:lstStyle/>
          <a:p>
            <a:r>
              <a:rPr lang="cs-CZ" b="1" u="sng" dirty="0" smtClean="0"/>
              <a:t>1. ROZMULVA VE DVOU A ROZMLUVA VÍCE POSTAV</a:t>
            </a:r>
          </a:p>
          <a:p>
            <a:r>
              <a:rPr lang="cs-CZ" b="1" dirty="0" smtClean="0"/>
              <a:t>Rozdíl mezi dialogem dvou postav (duolog) a dialogem více postav (polylog) není jen kvantitativní </a:t>
            </a:r>
          </a:p>
          <a:p>
            <a:r>
              <a:rPr lang="cs-CZ" b="1" dirty="0" smtClean="0"/>
              <a:t>Rozmluva více postav přináší větší množství variant vztahů, které nejsou možné ve dvou</a:t>
            </a:r>
          </a:p>
          <a:p>
            <a:pPr lvl="1"/>
            <a:r>
              <a:rPr lang="cs-CZ" sz="2000" b="1" dirty="0" smtClean="0"/>
              <a:t>Např. triadický vztah mezi dvěma postavami, které vedou spor, a postavou zprostředkovatele nebo komentátora</a:t>
            </a:r>
          </a:p>
          <a:p>
            <a:pPr lvl="1"/>
            <a:r>
              <a:rPr lang="cs-CZ" sz="2000" b="1" dirty="0" smtClean="0"/>
              <a:t>Rozmluvy více postav jsou sémanticky komplexnější</a:t>
            </a:r>
          </a:p>
          <a:p>
            <a:pPr lvl="1"/>
            <a:r>
              <a:rPr lang="cs-CZ" sz="2000" b="1" dirty="0" smtClean="0"/>
              <a:t>Historický vývoj v řecké tragédii</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5</a:t>
            </a:fld>
            <a:endParaRPr lang="cs-CZ"/>
          </a:p>
        </p:txBody>
      </p:sp>
    </p:spTree>
    <p:extLst>
      <p:ext uri="{BB962C8B-B14F-4D97-AF65-F5344CB8AC3E}">
        <p14:creationId xmlns:p14="http://schemas.microsoft.com/office/powerpoint/2010/main" val="2224618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p:txBody>
          <a:bodyPr>
            <a:normAutofit/>
          </a:bodyPr>
          <a:lstStyle/>
          <a:p>
            <a:endParaRPr lang="cs-CZ" b="1" dirty="0" smtClean="0"/>
          </a:p>
          <a:p>
            <a:r>
              <a:rPr lang="cs-CZ" b="1" dirty="0" smtClean="0"/>
              <a:t>Historický vývoj v řecké tragédii</a:t>
            </a:r>
          </a:p>
          <a:p>
            <a:pPr lvl="1"/>
            <a:r>
              <a:rPr lang="cs-CZ" sz="2000" b="1" dirty="0" smtClean="0"/>
              <a:t>Jeden herec (tj. jedna postava)</a:t>
            </a:r>
          </a:p>
          <a:p>
            <a:pPr lvl="1"/>
            <a:r>
              <a:rPr lang="cs-CZ" sz="2000" b="1" dirty="0" smtClean="0"/>
              <a:t>Druhý herec (tj. druhá postava) – zavedl </a:t>
            </a:r>
            <a:r>
              <a:rPr lang="cs-CZ" sz="2000" b="1" dirty="0" err="1" smtClean="0"/>
              <a:t>Aischylos</a:t>
            </a:r>
            <a:endParaRPr lang="cs-CZ" sz="2000" b="1" dirty="0" smtClean="0"/>
          </a:p>
          <a:p>
            <a:pPr lvl="1"/>
            <a:r>
              <a:rPr lang="cs-CZ" sz="2000" b="1" dirty="0" smtClean="0"/>
              <a:t>Třetí herec (tj. třetí postava) – zavedl Sofokles</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6</a:t>
            </a:fld>
            <a:endParaRPr lang="cs-CZ"/>
          </a:p>
        </p:txBody>
      </p:sp>
    </p:spTree>
    <p:extLst>
      <p:ext uri="{BB962C8B-B14F-4D97-AF65-F5344CB8AC3E}">
        <p14:creationId xmlns:p14="http://schemas.microsoft.com/office/powerpoint/2010/main" val="3414977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a:xfrm>
            <a:off x="457200" y="1772816"/>
            <a:ext cx="8229600" cy="4353347"/>
          </a:xfrm>
        </p:spPr>
        <p:txBody>
          <a:bodyPr>
            <a:normAutofit lnSpcReduction="10000"/>
          </a:bodyPr>
          <a:lstStyle/>
          <a:p>
            <a:r>
              <a:rPr lang="cs-CZ" b="1" u="sng" dirty="0" smtClean="0"/>
              <a:t>2. FREKVENCE PŘERUŠOVÁNÍ A DÉLKA REPLIK</a:t>
            </a:r>
          </a:p>
          <a:p>
            <a:r>
              <a:rPr lang="cs-CZ" b="1" dirty="0" smtClean="0"/>
              <a:t>Délka jednotlivých replik určuje frekvenci jejich přerušování </a:t>
            </a:r>
          </a:p>
          <a:p>
            <a:r>
              <a:rPr lang="cs-CZ" b="1" dirty="0" smtClean="0"/>
              <a:t>Při každém přerušení a se změnou mluvčího se mění sémantický směr textu</a:t>
            </a:r>
          </a:p>
          <a:p>
            <a:r>
              <a:rPr lang="cs-CZ" b="1" dirty="0" smtClean="0"/>
              <a:t>Variabilita přerušování</a:t>
            </a:r>
          </a:p>
          <a:p>
            <a:pPr lvl="1"/>
            <a:r>
              <a:rPr lang="cs-CZ" sz="2000" b="1" dirty="0" smtClean="0"/>
              <a:t>Častá frekvence </a:t>
            </a:r>
            <a:br>
              <a:rPr lang="cs-CZ" sz="2000" b="1" dirty="0" smtClean="0"/>
            </a:br>
            <a:r>
              <a:rPr lang="cs-CZ" sz="2000" b="1" dirty="0" smtClean="0"/>
              <a:t>např. stichomytie = promluva dvou postav, kde každé postavě je přiřčena jedna jednoveršová promluva (krátká replika)</a:t>
            </a:r>
          </a:p>
          <a:p>
            <a:pPr lvl="1"/>
            <a:r>
              <a:rPr lang="cs-CZ" sz="2000" b="1" dirty="0" smtClean="0"/>
              <a:t>Malá frekvence </a:t>
            </a:r>
            <a:br>
              <a:rPr lang="cs-CZ" sz="2000" b="1" dirty="0" smtClean="0"/>
            </a:br>
            <a:r>
              <a:rPr lang="cs-CZ" sz="2000" b="1" dirty="0" smtClean="0"/>
              <a:t>znamená dlouhé repliky, např. replika o 110 verších (Euripides)</a:t>
            </a:r>
            <a:endParaRPr lang="cs-CZ" sz="20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7</a:t>
            </a:fld>
            <a:endParaRPr lang="cs-CZ"/>
          </a:p>
        </p:txBody>
      </p:sp>
    </p:spTree>
    <p:extLst>
      <p:ext uri="{BB962C8B-B14F-4D97-AF65-F5344CB8AC3E}">
        <p14:creationId xmlns:p14="http://schemas.microsoft.com/office/powerpoint/2010/main" val="2892449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340768"/>
          </a:xfrm>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p:txBody>
          <a:bodyPr>
            <a:normAutofit/>
          </a:bodyPr>
          <a:lstStyle/>
          <a:p>
            <a:r>
              <a:rPr lang="cs-CZ" b="1" dirty="0" smtClean="0"/>
              <a:t>Frekvence přerušování se mění uvnitř každého textu, není (většinou) pro celý text stejná</a:t>
            </a:r>
          </a:p>
          <a:p>
            <a:r>
              <a:rPr lang="cs-CZ" b="1" dirty="0" smtClean="0"/>
              <a:t>Frekvence se proměňuje také historicky a typologicky</a:t>
            </a:r>
          </a:p>
          <a:p>
            <a:pPr lvl="1"/>
            <a:r>
              <a:rPr lang="cs-CZ" sz="2000" b="1" dirty="0" smtClean="0"/>
              <a:t>Komedie – tíhne k vyšší frekvenci přerušování</a:t>
            </a:r>
          </a:p>
          <a:p>
            <a:pPr lvl="1"/>
            <a:r>
              <a:rPr lang="cs-CZ" sz="2000" b="1" dirty="0" smtClean="0"/>
              <a:t>Průměrná frekvence přerušování – může podat svědectví o charakteru textu… atd.</a:t>
            </a:r>
          </a:p>
          <a:p>
            <a:r>
              <a:rPr lang="cs-CZ" b="1" dirty="0" smtClean="0"/>
              <a:t>Dialogy s vysokou frekvencí přerušování (např. stichomytické dialogy)</a:t>
            </a:r>
          </a:p>
          <a:p>
            <a:pPr lvl="1"/>
            <a:r>
              <a:rPr lang="cs-CZ" sz="2000" b="1" dirty="0" smtClean="0"/>
              <a:t>partneři dialogu mají úzký vztah, převažuje akční mluvení</a:t>
            </a:r>
          </a:p>
          <a:p>
            <a:pPr lvl="1"/>
            <a:r>
              <a:rPr lang="cs-CZ" sz="2000" b="1" dirty="0" smtClean="0"/>
              <a:t>Nelze však absolutizovat, stichomytie neznamená vždy konfliktní mluvení a vyhrocenou dramatickou situaci</a:t>
            </a:r>
          </a:p>
          <a:p>
            <a:pPr lvl="1"/>
            <a:endParaRPr lang="cs-CZ" sz="1200"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8</a:t>
            </a:fld>
            <a:endParaRPr lang="cs-CZ"/>
          </a:p>
        </p:txBody>
      </p:sp>
    </p:spTree>
    <p:extLst>
      <p:ext uri="{BB962C8B-B14F-4D97-AF65-F5344CB8AC3E}">
        <p14:creationId xmlns:p14="http://schemas.microsoft.com/office/powerpoint/2010/main" val="2892715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pPr>
            <a:r>
              <a:rPr lang="cs-CZ" sz="2800" b="1" dirty="0">
                <a:solidFill>
                  <a:srgbClr val="2F5897"/>
                </a:solidFill>
              </a:rPr>
              <a:t>Dialogické mluvení</a:t>
            </a:r>
            <a:br>
              <a:rPr lang="cs-CZ" sz="2800" b="1" dirty="0">
                <a:solidFill>
                  <a:srgbClr val="2F5897"/>
                </a:solidFill>
              </a:rPr>
            </a:br>
            <a:r>
              <a:rPr lang="cs-CZ" sz="2800" b="1" dirty="0" smtClean="0">
                <a:solidFill>
                  <a:srgbClr val="2F5897"/>
                </a:solidFill>
              </a:rPr>
              <a:t>KVANTITATIVNÍ VZTAHY</a:t>
            </a:r>
            <a:endParaRPr lang="cs-CZ" dirty="0"/>
          </a:p>
        </p:txBody>
      </p:sp>
      <p:sp>
        <p:nvSpPr>
          <p:cNvPr id="3" name="Zástupný symbol pro obsah 2"/>
          <p:cNvSpPr>
            <a:spLocks noGrp="1"/>
          </p:cNvSpPr>
          <p:nvPr>
            <p:ph idx="1"/>
          </p:nvPr>
        </p:nvSpPr>
        <p:spPr>
          <a:xfrm>
            <a:off x="457200" y="1988840"/>
            <a:ext cx="8229600" cy="4137323"/>
          </a:xfrm>
        </p:spPr>
        <p:txBody>
          <a:bodyPr>
            <a:normAutofit/>
          </a:bodyPr>
          <a:lstStyle/>
          <a:p>
            <a:r>
              <a:rPr lang="cs-CZ" b="1" dirty="0" smtClean="0"/>
              <a:t>V dialozích s malou frekvencí přerušování (dlouhé repliky) – tendence k monologické orientaci mluvčího na sebe sama</a:t>
            </a:r>
          </a:p>
          <a:p>
            <a:r>
              <a:rPr lang="cs-CZ" b="1" dirty="0" smtClean="0"/>
              <a:t>Funkce frekvence přerušování vynikne tam, kde během jedné scény dochází k výrazné proměně frekvence – k častému střídání mluvčích (např. úvodní scéna </a:t>
            </a:r>
            <a:r>
              <a:rPr lang="cs-CZ" b="1" i="1" dirty="0" smtClean="0"/>
              <a:t>Tartuffa)</a:t>
            </a:r>
            <a:endParaRPr lang="cs-CZ" b="1" dirty="0"/>
          </a:p>
        </p:txBody>
      </p:sp>
      <p:sp>
        <p:nvSpPr>
          <p:cNvPr id="4" name="Zástupný symbol pro zápatí 3"/>
          <p:cNvSpPr>
            <a:spLocks noGrp="1"/>
          </p:cNvSpPr>
          <p:nvPr>
            <p:ph type="ftr" sz="quarter" idx="11"/>
          </p:nvPr>
        </p:nvSpPr>
        <p:spPr/>
        <p:txBody>
          <a:bodyPr/>
          <a:lstStyle/>
          <a:p>
            <a:r>
              <a:rPr lang="cs-CZ" smtClean="0"/>
              <a:t>Václav Cejpek / březen-duben 2015</a:t>
            </a:r>
            <a:endParaRPr lang="cs-CZ"/>
          </a:p>
        </p:txBody>
      </p:sp>
      <p:sp>
        <p:nvSpPr>
          <p:cNvPr id="5" name="Zástupný symbol pro číslo snímku 4"/>
          <p:cNvSpPr>
            <a:spLocks noGrp="1"/>
          </p:cNvSpPr>
          <p:nvPr>
            <p:ph type="sldNum" sz="quarter" idx="12"/>
          </p:nvPr>
        </p:nvSpPr>
        <p:spPr/>
        <p:txBody>
          <a:bodyPr/>
          <a:lstStyle/>
          <a:p>
            <a:fld id="{E9C0CF15-843A-48BA-8AE5-68ED60BBEF0A}" type="slidenum">
              <a:rPr lang="cs-CZ" smtClean="0"/>
              <a:t>9</a:t>
            </a:fld>
            <a:endParaRPr lang="cs-CZ"/>
          </a:p>
        </p:txBody>
      </p:sp>
    </p:spTree>
    <p:extLst>
      <p:ext uri="{BB962C8B-B14F-4D97-AF65-F5344CB8AC3E}">
        <p14:creationId xmlns:p14="http://schemas.microsoft.com/office/powerpoint/2010/main" val="447201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ku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kutivní">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kutivn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363</TotalTime>
  <Words>2719</Words>
  <Application>Microsoft Office PowerPoint</Application>
  <PresentationFormat>Předvádění na obrazovce (4:3)</PresentationFormat>
  <Paragraphs>283</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Exekutivní</vt:lpstr>
      <vt:lpstr>JAZYKOVÁ KOMUNIKACE</vt:lpstr>
      <vt:lpstr>Dialogické mluvení NORMÁLNÍ VERSUS DESKRIPTIVNÍ POETIKA DIALOGU</vt:lpstr>
      <vt:lpstr>Dialogické mluvení NORMÁLNÍ VERSUS DESKRIPTIVNÍ POETIKA DIALOGU</vt:lpstr>
      <vt:lpstr>Dialogické mluvení KVANTITATIVNÍ VZTAHY</vt:lpstr>
      <vt:lpstr>Dialogické mluvení KVANTITATIVNÍ VZTAHY</vt:lpstr>
      <vt:lpstr>Dialogické mluvení KVANTITATIVNÍ VZTAHY</vt:lpstr>
      <vt:lpstr>Dialogické mluvení KVANTITATIVNÍ VZTAHY</vt:lpstr>
      <vt:lpstr>Dialogické mluvení KVANTITATIVNÍ VZTAHY</vt:lpstr>
      <vt:lpstr>Dialogické mluvení KVANTITATIVNÍ VZTAHY</vt:lpstr>
      <vt:lpstr>Dialogické mluvení KVANTITATIVNÍ VZTAHY</vt:lpstr>
      <vt:lpstr>Dialogické mluvení KVANTITATIVNÍ VZTAHY</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ČASOVÉ ČLENĚNÍ:  POSLOUPNOST A SIMULTANEITA</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SYNTAKTIKA DIALOGU</vt:lpstr>
      <vt:lpstr>Dialogické mluvení RÉTORIKAIKA DIALOGU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JAZYKOVÁ KOMUNIKACE</dc:title>
  <dc:creator>Václav</dc:creator>
  <cp:lastModifiedBy>Václav</cp:lastModifiedBy>
  <cp:revision>35</cp:revision>
  <dcterms:created xsi:type="dcterms:W3CDTF">2015-04-23T22:42:49Z</dcterms:created>
  <dcterms:modified xsi:type="dcterms:W3CDTF">2015-05-01T17:46:54Z</dcterms:modified>
</cp:coreProperties>
</file>