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323" r:id="rId2"/>
    <p:sldId id="325" r:id="rId3"/>
    <p:sldId id="326" r:id="rId4"/>
    <p:sldId id="327" r:id="rId5"/>
    <p:sldId id="328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8" r:id="rId20"/>
    <p:sldId id="343" r:id="rId21"/>
    <p:sldId id="344" r:id="rId22"/>
    <p:sldId id="345" r:id="rId23"/>
    <p:sldId id="346" r:id="rId24"/>
    <p:sldId id="349" r:id="rId25"/>
    <p:sldId id="347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7" r:id="rId36"/>
    <p:sldId id="30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7BBB6-1F93-446D-A3A2-6CE6624A001B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2C0BB-0B95-486D-BC7F-F8F9E9119B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5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A7A-1CAE-49B8-8991-E1E93FC81C76}" type="datetime1">
              <a:rPr lang="cs-CZ" smtClean="0"/>
              <a:t>2.5.2015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66C0-49A2-4D30-8579-A6CDDD983D1D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5E3A6-6FC7-45B6-BFDA-37427F662828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D1D06-58E4-445A-9A15-BDE905743A46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8CD-88B6-44CC-852F-582D02C2EFB8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113C-A23F-4015-83D6-930DF30F8746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224A-6EA6-4347-81D4-EBE87255777B}" type="datetime1">
              <a:rPr lang="cs-CZ" smtClean="0"/>
              <a:t>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2C5E-774A-459F-B836-C118ED84ECE8}" type="datetime1">
              <a:rPr lang="cs-CZ" smtClean="0"/>
              <a:t>2.5.2015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3633-1426-4054-B10B-CD564C9E05D5}" type="datetime1">
              <a:rPr lang="cs-CZ" smtClean="0"/>
              <a:t>2.5.2015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79BF-7626-4309-AFA1-D2C5F2A20B93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1EAB-2847-47F3-9C3B-DC1FC2B2619E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30A0D4-2BD2-444A-8A3C-68A881232692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531367"/>
          </a:xfrm>
        </p:spPr>
        <p:txBody>
          <a:bodyPr/>
          <a:lstStyle/>
          <a:p>
            <a:r>
              <a:rPr lang="cs-CZ" sz="6000" dirty="0" smtClean="0"/>
              <a:t>JAZYKOVÁ KOMUNIKACE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31115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5. část </a:t>
            </a:r>
          </a:p>
          <a:p>
            <a:r>
              <a:rPr lang="cs-CZ" sz="3200" b="1" dirty="0" smtClean="0"/>
              <a:t>MONOLOGICKÉ MLUVENÍ</a:t>
            </a: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3. MONOLOGIZACE DIALOGU</a:t>
            </a:r>
            <a:endParaRPr lang="cs-CZ" b="1" dirty="0" smtClean="0"/>
          </a:p>
          <a:p>
            <a:r>
              <a:rPr lang="cs-CZ" b="1" dirty="0" smtClean="0"/>
              <a:t>„Dialogický dialog“ (tj. dialog se silně vyhraněnou dialogickou tendencí) – nerušená dvou- či vícecestná komunikace mezi dvěma či více postavami</a:t>
            </a:r>
          </a:p>
          <a:p>
            <a:pPr lvl="1"/>
            <a:r>
              <a:rPr lang="cs-CZ" sz="2000" b="1" dirty="0" smtClean="0"/>
              <a:t>Postavy mají navzájem vztah polarity a napětí</a:t>
            </a:r>
          </a:p>
          <a:p>
            <a:pPr lvl="1"/>
            <a:r>
              <a:rPr lang="cs-CZ" sz="2000" b="1" dirty="0" smtClean="0"/>
              <a:t>Ve svých replikách neustále berou ohled na sebe navzájem (tj. poslouchají se a reagují na sebe) </a:t>
            </a:r>
          </a:p>
          <a:p>
            <a:pPr lvl="1"/>
            <a:r>
              <a:rPr lang="cs-CZ" sz="2000" b="1" dirty="0" smtClean="0"/>
              <a:t>Na základě principiální rovnosti se mohou kdykoli přerušit - vzniká kvantitativně vyvážený vztah jejich replik</a:t>
            </a:r>
          </a:p>
          <a:p>
            <a:r>
              <a:rPr lang="cs-CZ" b="1" dirty="0" smtClean="0"/>
              <a:t>K monologizaci tohoto dialogu mohou přispět některé příčiny </a:t>
            </a:r>
            <a:r>
              <a:rPr lang="cs-CZ" b="1" dirty="0" smtClean="0">
                <a:sym typeface="Symbol"/>
              </a:rPr>
              <a:t>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0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Narušená komunikace</a:t>
            </a:r>
            <a:r>
              <a:rPr lang="cs-CZ" b="1" dirty="0" smtClean="0"/>
              <a:t> – mezi partnery dialogu neexistuje žádný nebo jen silně narušený komunikační kanál </a:t>
            </a:r>
          </a:p>
          <a:p>
            <a:pPr lvl="1"/>
            <a:r>
              <a:rPr lang="cs-CZ" sz="2000" b="1" dirty="0" smtClean="0"/>
              <a:t>Jsou fyzicky nebo psychicky neschopni spolu komunikovat</a:t>
            </a:r>
          </a:p>
          <a:p>
            <a:pPr lvl="1"/>
            <a:r>
              <a:rPr lang="cs-CZ" sz="2000" b="1" dirty="0" smtClean="0"/>
              <a:t>Užívají silně odlišný kód (jazyk) komunikace</a:t>
            </a:r>
          </a:p>
          <a:p>
            <a:pPr lvl="1"/>
            <a:r>
              <a:rPr lang="cs-CZ" sz="2000" b="1" dirty="0" smtClean="0"/>
              <a:t>Jejich referenční kontexty jsou tak odlišné, že neexistuje žádný konsensus (viz moderní dramatika)</a:t>
            </a:r>
          </a:p>
          <a:p>
            <a:r>
              <a:rPr lang="cs-CZ" b="1" u="sng" dirty="0" smtClean="0"/>
              <a:t>Zrušení napětí mezi postavami – ideální konsensus mezi nimi</a:t>
            </a:r>
          </a:p>
          <a:p>
            <a:pPr lvl="1"/>
            <a:r>
              <a:rPr lang="cs-CZ" sz="2000" b="1" dirty="0" smtClean="0"/>
              <a:t>Nedochází k žádným sémantickým proměnám směru – vzniká monolog s rozdělenými úlohami (viz následující snímek)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61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Cizinec</a:t>
            </a:r>
            <a:r>
              <a:rPr lang="cs-CZ" b="1" dirty="0"/>
              <a:t>: V tomto okamžiku se lidé ve světnici mlčky </a:t>
            </a:r>
            <a:r>
              <a:rPr lang="cs-CZ" b="1" dirty="0" smtClean="0"/>
              <a:t>usmívají…</a:t>
            </a:r>
            <a:br>
              <a:rPr lang="cs-CZ" b="1" dirty="0" smtClean="0"/>
            </a:br>
            <a:r>
              <a:rPr lang="cs-CZ" b="1" u="sng" dirty="0" smtClean="0"/>
              <a:t>Stařec</a:t>
            </a:r>
            <a:r>
              <a:rPr lang="cs-CZ" b="1" dirty="0"/>
              <a:t>: Jsou klidní… </a:t>
            </a:r>
            <a:r>
              <a:rPr lang="cs-CZ" b="1" dirty="0" smtClean="0"/>
              <a:t>Dnes </a:t>
            </a:r>
            <a:r>
              <a:rPr lang="cs-CZ" b="1" dirty="0"/>
              <a:t>ho </a:t>
            </a:r>
            <a:r>
              <a:rPr lang="cs-CZ" b="1" dirty="0" smtClean="0"/>
              <a:t>nečekají…</a:t>
            </a:r>
            <a:br>
              <a:rPr lang="cs-CZ" b="1" dirty="0" smtClean="0"/>
            </a:br>
            <a:r>
              <a:rPr lang="cs-CZ" b="1" u="sng" dirty="0" smtClean="0"/>
              <a:t>Cizinec</a:t>
            </a:r>
            <a:r>
              <a:rPr lang="cs-CZ" b="1" dirty="0"/>
              <a:t>: Usmívají </a:t>
            </a:r>
            <a:r>
              <a:rPr lang="cs-CZ" b="1" dirty="0" smtClean="0"/>
              <a:t>se, nehýbou se… </a:t>
            </a:r>
            <a:r>
              <a:rPr lang="cs-CZ" b="1" dirty="0"/>
              <a:t>ale podívej, otec má prst na </a:t>
            </a:r>
            <a:r>
              <a:rPr lang="cs-CZ" b="1" dirty="0" smtClean="0"/>
              <a:t>ústech…</a:t>
            </a:r>
            <a:br>
              <a:rPr lang="cs-CZ" b="1" dirty="0" smtClean="0"/>
            </a:br>
            <a:r>
              <a:rPr lang="cs-CZ" b="1" u="sng" dirty="0" smtClean="0"/>
              <a:t>Stařec</a:t>
            </a:r>
            <a:r>
              <a:rPr lang="cs-CZ" b="1" dirty="0"/>
              <a:t>: Ukazuje na dítě, které </a:t>
            </a:r>
            <a:r>
              <a:rPr lang="cs-CZ" b="1" dirty="0" smtClean="0"/>
              <a:t>usnulo </a:t>
            </a:r>
            <a:r>
              <a:rPr lang="cs-CZ" b="1" dirty="0"/>
              <a:t>matce na </a:t>
            </a:r>
            <a:r>
              <a:rPr lang="cs-CZ" b="1" dirty="0" smtClean="0"/>
              <a:t>srdci…</a:t>
            </a:r>
            <a:br>
              <a:rPr lang="cs-CZ" b="1" dirty="0" smtClean="0"/>
            </a:br>
            <a:r>
              <a:rPr lang="cs-CZ" b="1" u="sng" dirty="0" smtClean="0"/>
              <a:t>Cizinec</a:t>
            </a:r>
            <a:r>
              <a:rPr lang="cs-CZ" b="1" dirty="0"/>
              <a:t>: Matka se neodvažuje zvednout </a:t>
            </a:r>
            <a:r>
              <a:rPr lang="cs-CZ" b="1" dirty="0" smtClean="0"/>
              <a:t>oči, protože se bojí, </a:t>
            </a:r>
            <a:r>
              <a:rPr lang="cs-CZ" b="1" dirty="0"/>
              <a:t>že by mohla dítě probudit z </a:t>
            </a:r>
            <a:r>
              <a:rPr lang="cs-CZ" b="1" dirty="0" smtClean="0"/>
              <a:t>dřímoty…</a:t>
            </a:r>
            <a:br>
              <a:rPr lang="cs-CZ" b="1" dirty="0" smtClean="0"/>
            </a:br>
            <a:r>
              <a:rPr lang="cs-CZ" b="1" u="sng" dirty="0" smtClean="0"/>
              <a:t>Stařec</a:t>
            </a:r>
            <a:r>
              <a:rPr lang="cs-CZ" b="1" dirty="0"/>
              <a:t>: Už nepracují… Panuje hluboké ticho</a:t>
            </a:r>
            <a:r>
              <a:rPr lang="cs-CZ" b="1" dirty="0" smtClean="0"/>
              <a:t>.</a:t>
            </a:r>
          </a:p>
          <a:p>
            <a:r>
              <a:rPr lang="cs-CZ" sz="1800" b="1" i="1" dirty="0" smtClean="0"/>
              <a:t>Maurice </a:t>
            </a:r>
            <a:r>
              <a:rPr lang="cs-CZ" sz="1800" b="1" i="1" dirty="0" err="1" smtClean="0"/>
              <a:t>Maeterlinck</a:t>
            </a:r>
            <a:r>
              <a:rPr lang="cs-CZ" sz="1800" b="1" i="1" dirty="0" smtClean="0"/>
              <a:t>: Interiér</a:t>
            </a:r>
            <a:endParaRPr lang="cs-CZ" sz="1800" b="1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dirty="0" smtClean="0"/>
              <a:t>Existuje zde jediný kontext</a:t>
            </a:r>
          </a:p>
          <a:p>
            <a:r>
              <a:rPr lang="cs-CZ" b="1" dirty="0" smtClean="0"/>
              <a:t>Mluví dvě postavy, ale repliky by bylo možno přiřadit opačně a také hranice replik by bylo možno posunout – a nic by se nezměnilo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0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dirty="0" smtClean="0"/>
              <a:t>Další prostředek vedoucí k monologizaci dialogu – </a:t>
            </a:r>
            <a:r>
              <a:rPr lang="cs-CZ" b="1" u="sng" dirty="0" smtClean="0"/>
              <a:t>repliky bez vzájemného vztahu. </a:t>
            </a:r>
            <a:endParaRPr lang="cs-CZ" b="1" dirty="0" smtClean="0"/>
          </a:p>
          <a:p>
            <a:pPr lvl="1"/>
            <a:r>
              <a:rPr lang="cs-CZ" sz="2000" b="1" dirty="0" smtClean="0"/>
              <a:t>Mluvčí se vůbec neberou na vědomí, resp. berou se na vědomí jen velmi málo  </a:t>
            </a:r>
          </a:p>
          <a:p>
            <a:pPr lvl="1"/>
            <a:r>
              <a:rPr lang="cs-CZ" sz="2000" b="1" dirty="0" smtClean="0"/>
              <a:t>Každý mluví o něčem jiném</a:t>
            </a:r>
          </a:p>
          <a:p>
            <a:pPr lvl="1"/>
            <a:r>
              <a:rPr lang="cs-CZ" sz="2000" b="1" dirty="0" smtClean="0"/>
              <a:t>Vznikají vlastně dva monology plynoucí vedle sebe (Thomas Bernhard)</a:t>
            </a:r>
          </a:p>
          <a:p>
            <a:r>
              <a:rPr lang="cs-CZ" b="1" u="sng" dirty="0" smtClean="0"/>
              <a:t>Porušení podmínky rovnosti</a:t>
            </a:r>
            <a:r>
              <a:rPr lang="cs-CZ" b="1" dirty="0" smtClean="0"/>
              <a:t> (jedna postava „se zmocní slova“) – opět vede k monologizaci, protože kontext dominantní postavy kvantitativně a kvalitativně převáží ostatní kontexty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cs-CZ" b="1" dirty="0" smtClean="0"/>
              <a:t>Tato situace nastává např. ve veřejném projevu, kdy jedna postava pronáší proslov, ostatní mají naslouchat (Shakespeare </a:t>
            </a:r>
            <a:r>
              <a:rPr lang="cs-CZ" b="1" i="1" dirty="0" smtClean="0"/>
              <a:t>Julius Caesar, III, 2 – oba pohřební projevy)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05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4. DIALOGIZACE MONOLOGU</a:t>
            </a:r>
          </a:p>
          <a:p>
            <a:r>
              <a:rPr lang="cs-CZ" b="1" dirty="0" smtClean="0"/>
              <a:t>Spočívá v tom, že identita mluvčího a posluchače (podle situačního kritéria jedna postava) je zrušena</a:t>
            </a:r>
          </a:p>
          <a:p>
            <a:r>
              <a:rPr lang="cs-CZ" b="1" dirty="0" smtClean="0"/>
              <a:t>Objevuje se protiklad mluvčího a osloveného – dochází k protikladu sémantických kontextů</a:t>
            </a:r>
          </a:p>
          <a:p>
            <a:r>
              <a:rPr lang="cs-CZ" b="1" dirty="0" smtClean="0"/>
              <a:t>Možné způsoby dialogizace:</a:t>
            </a:r>
          </a:p>
          <a:p>
            <a:r>
              <a:rPr lang="cs-CZ" b="1" u="sng" dirty="0" smtClean="0"/>
              <a:t>Apostrofa</a:t>
            </a:r>
            <a:r>
              <a:rPr lang="cs-CZ" b="1" dirty="0" smtClean="0"/>
              <a:t> – oslovení nějakého božstva, objektu, imaginární bytosti (technika užívaná v řecké tragédii)</a:t>
            </a:r>
          </a:p>
          <a:p>
            <a:pPr lvl="1"/>
            <a:r>
              <a:rPr lang="cs-CZ" sz="2000" b="1" dirty="0" smtClean="0"/>
              <a:t>Oslovená bytost sice neodpovídá, ale i tek vznikají sémantické proměny směru (mluvčí reakce oslovené bytosti imaginativně předstírá)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Vnitřní dialog</a:t>
            </a:r>
            <a:r>
              <a:rPr lang="cs-CZ" b="1" dirty="0" smtClean="0"/>
              <a:t> – mluvčí se rozštěpí na dva či více subjektů, které si vzájemně protiřečí</a:t>
            </a:r>
          </a:p>
          <a:p>
            <a:r>
              <a:rPr lang="cs-CZ" b="1" u="sng" dirty="0" smtClean="0"/>
              <a:t>Obracení se k publiku</a:t>
            </a:r>
          </a:p>
          <a:p>
            <a:r>
              <a:rPr lang="cs-CZ" b="1" dirty="0" smtClean="0"/>
              <a:t>Situační kritérium monologu zůstává zachováno (mluvčí se neobrací k žádnému protějšku na jevišti jako v předchozích příkladech)</a:t>
            </a:r>
          </a:p>
          <a:p>
            <a:r>
              <a:rPr lang="cs-CZ" b="1" dirty="0" smtClean="0"/>
              <a:t>Mluvčí opouští vnitřní komunikační systém a obrací se </a:t>
            </a:r>
            <a:r>
              <a:rPr lang="cs-CZ" b="1" i="1" dirty="0" smtClean="0"/>
              <a:t>ad </a:t>
            </a:r>
            <a:r>
              <a:rPr lang="cs-CZ" b="1" i="1" dirty="0" err="1" smtClean="0"/>
              <a:t>spectatores</a:t>
            </a:r>
            <a:r>
              <a:rPr lang="cs-CZ" b="1" dirty="0" smtClean="0"/>
              <a:t> (na publikum)</a:t>
            </a:r>
          </a:p>
          <a:p>
            <a:r>
              <a:rPr lang="cs-CZ" b="1" dirty="0" smtClean="0"/>
              <a:t>Vzniká epicky zprostředkující komunikační systém</a:t>
            </a:r>
          </a:p>
          <a:p>
            <a:r>
              <a:rPr lang="cs-CZ" b="1" dirty="0" smtClean="0"/>
              <a:t>K dialogizaci dochází i v případě, že publikum nereaguje (potleskem, smíchem, voláním atp.)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7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MONOLOG</a:t>
            </a:r>
          </a:p>
          <a:p>
            <a:r>
              <a:rPr lang="cs-CZ" b="1" dirty="0" smtClean="0"/>
              <a:t>Typologický rastr pro různé historické formy monologu – doplňuje první typovou škálu, která nevyplývá ze stupně dialogizace monologu (viz předchozí snímky)  </a:t>
            </a:r>
            <a:r>
              <a:rPr lang="cs-CZ" b="1" dirty="0" smtClean="0">
                <a:sym typeface="Symbol"/>
              </a:rPr>
              <a:t></a:t>
            </a: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7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82453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1</a:t>
            </a:r>
            <a:r>
              <a:rPr lang="cs-CZ" b="1" u="sng" dirty="0" smtClean="0"/>
              <a:t>. KONVENCE VERSUS MOTIVACE</a:t>
            </a:r>
          </a:p>
          <a:p>
            <a:r>
              <a:rPr lang="cs-CZ" b="1" dirty="0" smtClean="0"/>
              <a:t>Monolog je založen na konvenci – na nepsané dohodě autora a recipienta, že dramatická postava mluví sama se sebou.</a:t>
            </a:r>
          </a:p>
          <a:p>
            <a:r>
              <a:rPr lang="cs-CZ" b="1" dirty="0" smtClean="0"/>
              <a:t>V realitě – vyskytuje se také samomluva, je však omezena na krátká zvolání apod. </a:t>
            </a:r>
          </a:p>
          <a:p>
            <a:pPr lvl="1"/>
            <a:r>
              <a:rPr lang="cs-CZ" sz="2000" b="1" dirty="0" smtClean="0"/>
              <a:t>Každá delší samomluva je v realitě chápána jako zvláštní až patologický jev</a:t>
            </a:r>
            <a:r>
              <a:rPr lang="cs-CZ" sz="2000" b="1" dirty="0" smtClean="0"/>
              <a:t>.</a:t>
            </a:r>
          </a:p>
          <a:p>
            <a:r>
              <a:rPr lang="cs-CZ" b="1" dirty="0"/>
              <a:t>Monolog má v dramatickém textu své oprávnění v tom, že dokáže naplnit určité funkce, které jsou pro průběh dramatického textu výhodné.</a:t>
            </a:r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1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MONOLOG A DIALOG</a:t>
            </a:r>
          </a:p>
          <a:p>
            <a:r>
              <a:rPr lang="cs-CZ" b="1" u="sng" dirty="0" smtClean="0"/>
              <a:t>1. SITUAČNÍ A STRUKTURÁLNÍ DIFERENCIAČNÍ KRITÉRIA</a:t>
            </a:r>
          </a:p>
          <a:p>
            <a:r>
              <a:rPr lang="cs-CZ" b="1" dirty="0" smtClean="0"/>
              <a:t>Pojem monolog – jeden z nejběžnějších pojmů teorie dramatu</a:t>
            </a:r>
          </a:p>
          <a:p>
            <a:r>
              <a:rPr lang="cs-CZ" b="1" dirty="0" smtClean="0"/>
              <a:t>Je však v různých definicích víceznačný</a:t>
            </a:r>
          </a:p>
          <a:p>
            <a:r>
              <a:rPr lang="cs-CZ" b="1" dirty="0" smtClean="0"/>
              <a:t>Společné kritérium všech definicí je jediné – monolog je opakem dialogu</a:t>
            </a:r>
          </a:p>
          <a:p>
            <a:r>
              <a:rPr lang="cs-CZ" b="1" dirty="0" smtClean="0"/>
              <a:t>Pro definici monologu můžeme použít dvě kritéria:</a:t>
            </a:r>
          </a:p>
          <a:p>
            <a:pPr lvl="1"/>
            <a:r>
              <a:rPr lang="cs-CZ" sz="2000" b="1" dirty="0" smtClean="0"/>
              <a:t>Situační kritérium osamělosti mluvčího</a:t>
            </a:r>
          </a:p>
          <a:p>
            <a:pPr lvl="1"/>
            <a:r>
              <a:rPr lang="cs-CZ" sz="2000" b="1" dirty="0" smtClean="0"/>
              <a:t>Strukturální kritérium rozsahu a do sebe uzavřené celistvosti jedné repliky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6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r>
              <a:rPr lang="cs-CZ" b="1" dirty="0" smtClean="0"/>
              <a:t>Tyto </a:t>
            </a:r>
            <a:r>
              <a:rPr lang="cs-CZ" b="1" dirty="0" smtClean="0"/>
              <a:t>funkce nahrazují ty prostředky, které jsou v narativním textu realizovány zprostředkujícím komunikačním systémem (např. vypravěčem).</a:t>
            </a:r>
            <a:endParaRPr lang="cs-CZ" b="1" dirty="0"/>
          </a:p>
          <a:p>
            <a:r>
              <a:rPr lang="cs-CZ" b="1" dirty="0" smtClean="0"/>
              <a:t>Monolog zprostředkuje často ve zhuštěné podobě</a:t>
            </a:r>
          </a:p>
          <a:p>
            <a:pPr lvl="1"/>
            <a:r>
              <a:rPr lang="cs-CZ" sz="2000" b="1" dirty="0" smtClean="0"/>
              <a:t>informace o prehistorii děje, </a:t>
            </a:r>
          </a:p>
          <a:p>
            <a:pPr lvl="1"/>
            <a:r>
              <a:rPr lang="cs-CZ" sz="2000" b="1" dirty="0" smtClean="0"/>
              <a:t>komentáře, které usnadňují pochopení zápletky, </a:t>
            </a:r>
          </a:p>
          <a:p>
            <a:pPr lvl="1"/>
            <a:r>
              <a:rPr lang="cs-CZ" sz="2000" b="1" dirty="0" smtClean="0"/>
              <a:t>vnitřní vědomí postav (co si myslí a neříkají v dialogu s jinými postavami), </a:t>
            </a:r>
            <a:endParaRPr lang="cs-CZ" sz="2000" b="1" dirty="0" smtClean="0"/>
          </a:p>
          <a:p>
            <a:pPr lvl="1" indent="-342900"/>
            <a:r>
              <a:rPr lang="cs-CZ" sz="2000" b="1" dirty="0"/>
              <a:t> překlenutí mezi scénami, aby nevzniklo prázdné jeviště,</a:t>
            </a:r>
          </a:p>
          <a:p>
            <a:pPr lvl="1"/>
            <a:r>
              <a:rPr lang="cs-CZ" sz="2000" b="1" dirty="0"/>
              <a:t>reflexivní monolog, který zpomaluje temporytmus, aby došlo k potřebné retardaci děje atp.</a:t>
            </a:r>
          </a:p>
          <a:p>
            <a:pPr lvl="1"/>
            <a:endParaRPr lang="cs-CZ" sz="2000" b="1" dirty="0" smtClean="0"/>
          </a:p>
          <a:p>
            <a:pPr algn="ctr"/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4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r>
              <a:rPr lang="cs-CZ" b="1" dirty="0" smtClean="0"/>
              <a:t>Konvenci </a:t>
            </a:r>
            <a:r>
              <a:rPr lang="cs-CZ" b="1" dirty="0" smtClean="0"/>
              <a:t>monologu odmítá naturalismus – Ibsen např. píše</a:t>
            </a:r>
            <a:r>
              <a:rPr lang="cs-CZ" b="1" dirty="0" smtClean="0"/>
              <a:t>: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b="1" dirty="0" smtClean="0"/>
              <a:t>Formu jsem pojednal pečlivě a toto dílo jsem dokončil, aniž jsem si musel vypomoci jedním jediným monologem, ba dokonce jednou jedinou replikou ‚stranou‘“</a:t>
            </a:r>
            <a:r>
              <a:rPr lang="cs-CZ" sz="2800" b="1" dirty="0" smtClean="0"/>
              <a:t>.</a:t>
            </a:r>
          </a:p>
          <a:p>
            <a:r>
              <a:rPr lang="cs-CZ" b="1" dirty="0" smtClean="0"/>
              <a:t>V naturalismu bývá monolog užíván jako</a:t>
            </a:r>
          </a:p>
          <a:p>
            <a:pPr lvl="1"/>
            <a:r>
              <a:rPr lang="cs-CZ" sz="2000" b="1" dirty="0" smtClean="0"/>
              <a:t>stručné spontánní zvolání nebo výkřik</a:t>
            </a:r>
          </a:p>
          <a:p>
            <a:pPr lvl="1"/>
            <a:r>
              <a:rPr lang="cs-CZ" sz="2000" b="1" dirty="0" smtClean="0"/>
              <a:t>samomluva patologického jedince</a:t>
            </a:r>
          </a:p>
          <a:p>
            <a:pPr lvl="1"/>
            <a:r>
              <a:rPr lang="cs-CZ" sz="2000" b="1" dirty="0" smtClean="0"/>
              <a:t>mluvení v extrémní únavě, polospánku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8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536504"/>
          </a:xfrm>
        </p:spPr>
        <p:txBody>
          <a:bodyPr>
            <a:noAutofit/>
          </a:bodyPr>
          <a:lstStyle/>
          <a:p>
            <a:r>
              <a:rPr lang="cs-CZ" b="1" dirty="0" err="1" smtClean="0"/>
              <a:t>Strindberg</a:t>
            </a:r>
            <a:r>
              <a:rPr lang="cs-CZ" b="1" dirty="0" smtClean="0"/>
              <a:t> píše v předmluvě ke </a:t>
            </a:r>
            <a:r>
              <a:rPr lang="cs-CZ" b="1" i="1" dirty="0" smtClean="0"/>
              <a:t>Slečně Julii:</a:t>
            </a:r>
          </a:p>
          <a:p>
            <a:pPr marL="400050" lvl="1" indent="0">
              <a:buNone/>
            </a:pPr>
            <a:r>
              <a:rPr lang="cs-CZ" sz="2200" b="1" dirty="0" smtClean="0"/>
              <a:t>„Monolog byl </a:t>
            </a:r>
            <a:r>
              <a:rPr lang="cs-CZ" sz="2200" b="1" dirty="0"/>
              <a:t>(dnes) našimi realisty zavržen jako nepravděpodobný. Ale když ho motivuji, stává se věrohodným, a já ho proto mohu výhodně použít. Je přece pravděpodobné, že řečník chodí sám po svém pokoji a hlasitě si předčítá svůj projev, stejně jako že herec nahlas memoruje svou roli, služka mluví s kočkou, matka žertuje se svým dítětem, stará panna žvatlá se svým papouškem, spáč mluví ze spaní</a:t>
            </a:r>
            <a:r>
              <a:rPr lang="cs-CZ" sz="2200" b="1" dirty="0" smtClean="0"/>
              <a:t>.“</a:t>
            </a:r>
            <a:br>
              <a:rPr lang="cs-CZ" sz="2200" b="1" dirty="0" smtClean="0"/>
            </a:br>
            <a:endParaRPr lang="cs-CZ" sz="22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2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464496"/>
          </a:xfrm>
        </p:spPr>
        <p:txBody>
          <a:bodyPr>
            <a:noAutofit/>
          </a:bodyPr>
          <a:lstStyle/>
          <a:p>
            <a:r>
              <a:rPr lang="cs-CZ" b="1" dirty="0"/>
              <a:t>Monolog jako konvence a monolog motivovaný jsou dvě kategoriálně odlišné struktury.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MONOLOG </a:t>
            </a:r>
            <a:r>
              <a:rPr lang="cs-CZ" b="1" dirty="0" smtClean="0"/>
              <a:t>JAKO KONVENCE je součástí sekundárních kódů, které upravují komunikaci mezi autorem a recipientem </a:t>
            </a:r>
            <a:r>
              <a:rPr lang="cs-CZ" b="1" i="1" u="sng" dirty="0" smtClean="0"/>
              <a:t>ve vnějším komunikačním systému</a:t>
            </a:r>
            <a:r>
              <a:rPr lang="cs-CZ" b="1" dirty="0" smtClean="0"/>
              <a:t> </a:t>
            </a:r>
            <a:r>
              <a:rPr lang="cs-CZ" b="1" dirty="0" smtClean="0"/>
              <a:t>.</a:t>
            </a: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4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cs-CZ" sz="2400" b="1" dirty="0" smtClean="0"/>
              <a:t>MOTIVOVANÝ </a:t>
            </a:r>
            <a:r>
              <a:rPr lang="cs-CZ" sz="2400" b="1" dirty="0" smtClean="0"/>
              <a:t>MONOLOG má základ v komunikativních podmínkách </a:t>
            </a:r>
            <a:r>
              <a:rPr lang="cs-CZ" sz="2400" b="1" i="1" u="sng" dirty="0" smtClean="0"/>
              <a:t>vnitřního komunikačního systému.</a:t>
            </a:r>
            <a:r>
              <a:rPr lang="cs-CZ" sz="2400" b="1" i="1" dirty="0" smtClean="0"/>
              <a:t> Při motivovaném monologu má postava vždy nějaký důvod, proč mluví </a:t>
            </a:r>
            <a:r>
              <a:rPr lang="cs-CZ" sz="2400" b="1" i="1" dirty="0" err="1" smtClean="0"/>
              <a:t>monologicky</a:t>
            </a:r>
            <a:r>
              <a:rPr lang="cs-CZ" sz="2400" b="1" i="1" dirty="0" smtClean="0"/>
              <a:t>.</a:t>
            </a:r>
          </a:p>
          <a:p>
            <a:pPr marL="800100" lvl="2" indent="0">
              <a:buNone/>
            </a:pPr>
            <a:r>
              <a:rPr lang="cs-CZ" sz="2000" b="1" dirty="0" smtClean="0"/>
              <a:t>Motivovaný monolog získává ve vnějším komunikačním systému (pro diváka) charakter náznaku – postava mluvící v motivovaném monologu je z nějakých příčin zřejmě neschopná dialogu nebo k němu není ochotná.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89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752528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cs-CZ" sz="2000" b="1" dirty="0" smtClean="0"/>
          </a:p>
          <a:p>
            <a:r>
              <a:rPr lang="cs-CZ" b="1" dirty="0"/>
              <a:t>Protiklad mezi konvenčním a motivovaným monologem není absolutní – existují přechodné formy (např. u Shakespeara aj.)</a:t>
            </a:r>
          </a:p>
          <a:p>
            <a:pPr lvl="1" indent="-342900"/>
            <a:r>
              <a:rPr lang="cs-CZ" sz="2000" b="1" dirty="0" smtClean="0"/>
              <a:t>Hamlet říká monology což je technický prostředek k odhalení jeho vědomí, ale zároveň to (formou motivovaného monologu) odráží jeho izolovanost, jeho problematickou individualitu a sklon k introspekci.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67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>
                <a:solidFill>
                  <a:srgbClr val="2F5897"/>
                </a:solidFill>
              </a:rPr>
              <a:t>Monologické mluvení</a:t>
            </a:r>
            <a:r>
              <a:rPr lang="cs-CZ" sz="2800" b="1" dirty="0">
                <a:solidFill>
                  <a:srgbClr val="2F5897"/>
                </a:solidFill>
              </a:rPr>
              <a:t/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MONOLOG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b="1" u="sng" dirty="0" smtClean="0"/>
              <a:t>2. DISPOZICE VERSUS SPONTANEITA</a:t>
            </a:r>
          </a:p>
          <a:p>
            <a:r>
              <a:rPr lang="cs-CZ" b="1" dirty="0" smtClean="0"/>
              <a:t>Monolog s jasnou dispozicí</a:t>
            </a:r>
          </a:p>
          <a:p>
            <a:pPr lvl="1"/>
            <a:r>
              <a:rPr lang="cs-CZ" sz="2000" b="1" dirty="0" smtClean="0"/>
              <a:t>Racionální odstup</a:t>
            </a:r>
          </a:p>
          <a:p>
            <a:pPr lvl="1"/>
            <a:r>
              <a:rPr lang="cs-CZ" sz="2000" b="1" dirty="0" smtClean="0"/>
              <a:t>Obsahová a formální uzavřenost a celistvost</a:t>
            </a:r>
          </a:p>
          <a:p>
            <a:pPr lvl="1"/>
            <a:r>
              <a:rPr lang="cs-CZ" sz="2000" b="1" dirty="0" smtClean="0"/>
              <a:t>Podoba „připraveného“ proslovu</a:t>
            </a:r>
          </a:p>
          <a:p>
            <a:pPr lvl="1"/>
            <a:r>
              <a:rPr lang="cs-CZ" sz="2000" b="1" dirty="0" smtClean="0"/>
              <a:t>1. monolog Dona </a:t>
            </a:r>
            <a:r>
              <a:rPr lang="cs-CZ" sz="2000" b="1" dirty="0" err="1" smtClean="0"/>
              <a:t>Rodriga</a:t>
            </a:r>
            <a:r>
              <a:rPr lang="cs-CZ" sz="2000" b="1" dirty="0" smtClean="0"/>
              <a:t> v </a:t>
            </a:r>
            <a:r>
              <a:rPr lang="cs-CZ" sz="2000" b="1" i="1" dirty="0" err="1" smtClean="0"/>
              <a:t>Cidovi</a:t>
            </a:r>
            <a:r>
              <a:rPr lang="cs-CZ" sz="2000" b="1" i="1" dirty="0" smtClean="0"/>
              <a:t> (I, 7) – </a:t>
            </a:r>
            <a:r>
              <a:rPr lang="cs-CZ" sz="2000" b="1" dirty="0" smtClean="0"/>
              <a:t>šest stancí, jasná stavba, symetrické členění…</a:t>
            </a:r>
          </a:p>
          <a:p>
            <a:pPr lvl="1"/>
            <a:r>
              <a:rPr lang="cs-CZ" sz="2000" b="1" dirty="0" smtClean="0"/>
              <a:t>Vyváženost formy stojí přitom v protikladu k psychickému rozpoložení postavy (</a:t>
            </a:r>
            <a:r>
              <a:rPr lang="cs-CZ" sz="2000" b="1" dirty="0" err="1" smtClean="0"/>
              <a:t>Rodrigo</a:t>
            </a:r>
            <a:r>
              <a:rPr lang="cs-CZ" sz="2000" b="1" dirty="0" smtClean="0"/>
              <a:t> je v dané situaci krajně rozrušen)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5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MONOLOG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Monolog </a:t>
            </a:r>
            <a:r>
              <a:rPr lang="cs-CZ" b="1" dirty="0"/>
              <a:t>s asociativní a kumulační stavbou</a:t>
            </a:r>
          </a:p>
          <a:p>
            <a:pPr lvl="1"/>
            <a:r>
              <a:rPr lang="cs-CZ" sz="2000" b="1" dirty="0"/>
              <a:t>Naléhavá současnost cítění, myšlení a </a:t>
            </a:r>
            <a:r>
              <a:rPr lang="cs-CZ" sz="2000" b="1" dirty="0" smtClean="0"/>
              <a:t>mluvení</a:t>
            </a:r>
          </a:p>
          <a:p>
            <a:pPr lvl="1"/>
            <a:r>
              <a:rPr lang="cs-CZ" sz="2000" b="1" dirty="0" smtClean="0"/>
              <a:t>Monolog </a:t>
            </a:r>
            <a:r>
              <a:rPr lang="cs-CZ" sz="2000" b="1" dirty="0" err="1" smtClean="0"/>
              <a:t>Vojcka</a:t>
            </a:r>
            <a:r>
              <a:rPr lang="cs-CZ" sz="2000" b="1" dirty="0" smtClean="0"/>
              <a:t> (viz následující snímek)</a:t>
            </a:r>
          </a:p>
          <a:p>
            <a:pPr lvl="1"/>
            <a:r>
              <a:rPr lang="cs-CZ" sz="2000" b="1" dirty="0" err="1" smtClean="0"/>
              <a:t>Vojcek</a:t>
            </a:r>
            <a:r>
              <a:rPr lang="cs-CZ" sz="2000" b="1" dirty="0" smtClean="0"/>
              <a:t> je vydán všanc své přirozenosti, chybí mu odpovědnost, je blízký šílenství…</a:t>
            </a:r>
          </a:p>
          <a:p>
            <a:pPr lvl="1"/>
            <a:r>
              <a:rPr lang="cs-CZ" sz="2000" b="1" dirty="0" smtClean="0"/>
              <a:t>Monolog nemá metrické členění</a:t>
            </a:r>
          </a:p>
          <a:p>
            <a:pPr lvl="1"/>
            <a:r>
              <a:rPr lang="cs-CZ" sz="2000" b="1" dirty="0" smtClean="0"/>
              <a:t>Hypotaktické (podřadné) větné konstrukce</a:t>
            </a:r>
          </a:p>
          <a:p>
            <a:pPr lvl="1"/>
            <a:r>
              <a:rPr lang="cs-CZ" sz="2000" b="1" dirty="0" smtClean="0"/>
              <a:t>Chybí logicky členěné argumenty – místo toho asociativně řazená větná torza</a:t>
            </a:r>
          </a:p>
          <a:p>
            <a:pPr lvl="1"/>
            <a:r>
              <a:rPr lang="cs-CZ" sz="2000" b="1" dirty="0" smtClean="0"/>
              <a:t>Emfatické opakování</a:t>
            </a:r>
          </a:p>
          <a:p>
            <a:pPr lvl="1"/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01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MONOLOG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VOJCEK</a:t>
            </a:r>
            <a:r>
              <a:rPr lang="cs-CZ" b="1" dirty="0"/>
              <a:t>: </a:t>
            </a:r>
            <a:br>
              <a:rPr lang="cs-CZ" b="1" dirty="0"/>
            </a:br>
            <a:r>
              <a:rPr lang="cs-CZ" b="1" dirty="0" smtClean="0"/>
              <a:t>Dál</a:t>
            </a:r>
            <a:r>
              <a:rPr lang="cs-CZ" b="1" dirty="0"/>
              <a:t>! Dál! Ztichni, hudbo! </a:t>
            </a:r>
            <a:r>
              <a:rPr lang="cs-CZ" b="1" i="1" dirty="0" smtClean="0"/>
              <a:t>(Vrhne se na zem.) </a:t>
            </a:r>
            <a:r>
              <a:rPr lang="cs-CZ" b="1" dirty="0" smtClean="0"/>
              <a:t> </a:t>
            </a:r>
            <a:r>
              <a:rPr lang="cs-CZ" b="1" dirty="0"/>
              <a:t>Ha, cože, co říkáte? Hlasitěji, hlasitěji! Bodni, ubodej tu </a:t>
            </a:r>
            <a:r>
              <a:rPr lang="cs-CZ" b="1" dirty="0" smtClean="0"/>
              <a:t>čubku? </a:t>
            </a:r>
            <a:r>
              <a:rPr lang="cs-CZ" b="1" dirty="0"/>
              <a:t>– Bodni, ubodej tu – prašivou </a:t>
            </a:r>
            <a:r>
              <a:rPr lang="cs-CZ" b="1" dirty="0" smtClean="0"/>
              <a:t>čubku! </a:t>
            </a:r>
            <a:r>
              <a:rPr lang="cs-CZ" b="1" dirty="0"/>
              <a:t>– Mám? Musím? A tady to slyším taky, říká to i vítr? Pořád to slyším, pořád: ubodej, ubodej !  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1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MONOLOG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u="sng" dirty="0" smtClean="0"/>
              <a:t>3. AKČNÍ VERSUS NEAKČNÍ MONOLOGY</a:t>
            </a:r>
          </a:p>
          <a:p>
            <a:r>
              <a:rPr lang="cs-CZ" b="1" dirty="0" smtClean="0"/>
              <a:t>Funkční typologie monologů</a:t>
            </a:r>
          </a:p>
          <a:p>
            <a:pPr lvl="1"/>
            <a:r>
              <a:rPr lang="cs-CZ" sz="2000" b="1" dirty="0" smtClean="0"/>
              <a:t>Kritérium = vztah mezi mluvením a jednáním </a:t>
            </a:r>
            <a:r>
              <a:rPr lang="cs-CZ" sz="2000" b="1" dirty="0" smtClean="0">
                <a:sym typeface="Symbol"/>
              </a:rPr>
              <a:t> akční a neakční monology</a:t>
            </a:r>
          </a:p>
          <a:p>
            <a:r>
              <a:rPr lang="cs-CZ" b="1" dirty="0" smtClean="0">
                <a:sym typeface="Symbol"/>
              </a:rPr>
              <a:t>Akční monolog</a:t>
            </a:r>
          </a:p>
          <a:p>
            <a:pPr lvl="1"/>
            <a:r>
              <a:rPr lang="cs-CZ" sz="2000" b="1" dirty="0" smtClean="0">
                <a:sym typeface="Symbol"/>
              </a:rPr>
              <a:t>V mluvení se uskutečňuje jednání jako změna situace</a:t>
            </a:r>
          </a:p>
          <a:p>
            <a:pPr lvl="1"/>
            <a:r>
              <a:rPr lang="cs-CZ" sz="2000" b="1" dirty="0" smtClean="0">
                <a:sym typeface="Symbol"/>
              </a:rPr>
              <a:t>Mluvčí je většinou konfrontován s několika možnostmi jednání a rozhoduje se mezi nimi</a:t>
            </a:r>
          </a:p>
          <a:p>
            <a:pPr lvl="1"/>
            <a:r>
              <a:rPr lang="cs-CZ" sz="2000" b="1" dirty="0" smtClean="0">
                <a:sym typeface="Symbol"/>
              </a:rPr>
              <a:t>Oba citované monology (</a:t>
            </a:r>
            <a:r>
              <a:rPr lang="cs-CZ" sz="2000" b="1" i="1" dirty="0" err="1" smtClean="0">
                <a:sym typeface="Symbol"/>
              </a:rPr>
              <a:t>Cid</a:t>
            </a:r>
            <a:r>
              <a:rPr lang="cs-CZ" sz="2000" b="1" dirty="0" smtClean="0">
                <a:sym typeface="Symbol"/>
              </a:rPr>
              <a:t> a </a:t>
            </a:r>
            <a:r>
              <a:rPr lang="cs-CZ" sz="2000" b="1" i="1" dirty="0" err="1" smtClean="0">
                <a:sym typeface="Symbol"/>
              </a:rPr>
              <a:t>Vojcek</a:t>
            </a:r>
            <a:r>
              <a:rPr lang="cs-CZ" sz="2000" b="1" i="1" dirty="0" smtClean="0">
                <a:sym typeface="Symbol"/>
              </a:rPr>
              <a:t>) </a:t>
            </a:r>
            <a:r>
              <a:rPr lang="cs-CZ" sz="2000" b="1" dirty="0" smtClean="0">
                <a:sym typeface="Symbol"/>
              </a:rPr>
              <a:t>jsou akční monology – hrdinové se rozhodují, co mají udělat</a:t>
            </a:r>
          </a:p>
          <a:p>
            <a:pPr lvl="1"/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7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b="1" dirty="0" smtClean="0"/>
              <a:t>Situační kritérium osamělosti</a:t>
            </a:r>
          </a:p>
          <a:p>
            <a:pPr lvl="1"/>
            <a:r>
              <a:rPr lang="cs-CZ" sz="2000" b="1" dirty="0" smtClean="0"/>
              <a:t>Postava musí být na jevišti zcela osamocena, bez přítomnosti jiných subjektů</a:t>
            </a:r>
          </a:p>
          <a:p>
            <a:pPr lvl="1"/>
            <a:r>
              <a:rPr lang="cs-CZ" sz="2000" b="1" dirty="0" smtClean="0"/>
              <a:t>Podle tohoto situačního kritéria není monologem dlouhá zpráva posla přednášená jiným postavám nebo velký proslov v přítomnosti jiných postav</a:t>
            </a:r>
          </a:p>
          <a:p>
            <a:pPr lvl="1"/>
            <a:r>
              <a:rPr lang="cs-CZ" sz="2000" b="1" dirty="0" smtClean="0"/>
              <a:t>Situační kritérium dovoluje jednoznačnou binární klasifikaci Ano/Ne – postava Je sama/Není sama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6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MONOLOG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b="1" dirty="0" smtClean="0"/>
              <a:t>Neakční monolog</a:t>
            </a:r>
          </a:p>
          <a:p>
            <a:pPr lvl="1"/>
            <a:r>
              <a:rPr lang="cs-CZ" sz="2000" b="1" dirty="0" smtClean="0"/>
              <a:t>Informační – divák je s jednáním teprve seznamován</a:t>
            </a:r>
          </a:p>
          <a:p>
            <a:pPr lvl="1"/>
            <a:r>
              <a:rPr lang="cs-CZ" sz="2000" b="1" dirty="0" smtClean="0"/>
              <a:t>Komentující – odráží se v nich už známé jednání</a:t>
            </a:r>
          </a:p>
          <a:p>
            <a:pPr lvl="1"/>
            <a:r>
              <a:rPr lang="cs-CZ" sz="2000" b="1" dirty="0" smtClean="0"/>
              <a:t>Na rozdíl od akčních monologů se zde přímo n neuskutečňuje se v nich jednání, které by proměnilo situaci</a:t>
            </a:r>
          </a:p>
          <a:p>
            <a:pPr lvl="1"/>
            <a:r>
              <a:rPr lang="cs-CZ" sz="2000" b="1" dirty="0" smtClean="0"/>
              <a:t>U obou typů – epické komunikační struktury</a:t>
            </a:r>
          </a:p>
          <a:p>
            <a:pPr lvl="1"/>
            <a:endParaRPr lang="cs-CZ" sz="2000" b="1" dirty="0"/>
          </a:p>
          <a:p>
            <a:r>
              <a:rPr lang="cs-CZ" b="1" dirty="0" smtClean="0"/>
              <a:t>V praxi se vyskytují kombinace obou typů – v jednotlivých částech monologu se střídají akční i neakční momenty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2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PROMLUVA STRANOU </a:t>
            </a:r>
          </a:p>
          <a:p>
            <a:r>
              <a:rPr lang="cs-CZ" b="1" dirty="0" smtClean="0"/>
              <a:t>Nemusí to být vždy monolog, ani monologické mluvení, ale v mnoha bodech se monologu dotýká</a:t>
            </a:r>
          </a:p>
          <a:p>
            <a:endParaRPr lang="cs-CZ" b="1" dirty="0" smtClean="0"/>
          </a:p>
          <a:p>
            <a:r>
              <a:rPr lang="cs-CZ" b="1" u="sng" dirty="0" smtClean="0"/>
              <a:t>1. MONOLOGICKÁ PROMLUVA STRANOU: KONVENCE VERSUS MOTIVACE</a:t>
            </a:r>
          </a:p>
          <a:p>
            <a:r>
              <a:rPr lang="cs-CZ" b="1" dirty="0" smtClean="0"/>
              <a:t>Příklad – Calderón </a:t>
            </a:r>
            <a:r>
              <a:rPr lang="cs-CZ" b="1" i="1" dirty="0" smtClean="0"/>
              <a:t>Dáma skřítek</a:t>
            </a:r>
            <a:r>
              <a:rPr lang="cs-CZ" b="1" dirty="0" smtClean="0"/>
              <a:t> (viz další snímek)</a:t>
            </a:r>
          </a:p>
          <a:p>
            <a:pPr lvl="1"/>
            <a:r>
              <a:rPr lang="cs-CZ" sz="2000" b="1" dirty="0" smtClean="0"/>
              <a:t>Don Luis ztratí chránítko ruky ze svého meče – reflexe v promluvě stranou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4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DON MANUEL</a:t>
            </a:r>
          </a:p>
          <a:p>
            <a:r>
              <a:rPr lang="cs-CZ" b="1" dirty="0"/>
              <a:t>To není nedostatek odvahy,</a:t>
            </a:r>
          </a:p>
          <a:p>
            <a:r>
              <a:rPr lang="cs-CZ" b="1" dirty="0"/>
              <a:t>jen chyba štěstí a náhody.</a:t>
            </a:r>
          </a:p>
          <a:p>
            <a:r>
              <a:rPr lang="cs-CZ" b="1" dirty="0"/>
              <a:t>Běž a přines si jiný meč.</a:t>
            </a:r>
          </a:p>
          <a:p>
            <a:r>
              <a:rPr lang="cs-CZ" b="1" dirty="0"/>
              <a:t> </a:t>
            </a:r>
          </a:p>
          <a:p>
            <a:r>
              <a:rPr lang="cs-CZ" b="1" dirty="0"/>
              <a:t>DON LUIS</a:t>
            </a:r>
          </a:p>
          <a:p>
            <a:r>
              <a:rPr lang="cs-CZ" b="1" dirty="0"/>
              <a:t>Jsi statečný, jsi ušlechtilý. – </a:t>
            </a:r>
          </a:p>
          <a:p>
            <a:r>
              <a:rPr lang="cs-CZ" b="1" i="1" dirty="0"/>
              <a:t>(Stranou) </a:t>
            </a:r>
            <a:r>
              <a:rPr lang="cs-CZ" b="1" dirty="0"/>
              <a:t>Osude, co mám teď udělat</a:t>
            </a:r>
          </a:p>
          <a:p>
            <a:r>
              <a:rPr lang="cs-CZ" b="1" dirty="0"/>
              <a:t>v tak strašlivé tísni?</a:t>
            </a:r>
          </a:p>
          <a:p>
            <a:r>
              <a:rPr lang="cs-CZ" b="1" dirty="0"/>
              <a:t>Neboť když mi vezme čest,</a:t>
            </a:r>
          </a:p>
          <a:p>
            <a:r>
              <a:rPr lang="cs-CZ" b="1" dirty="0"/>
              <a:t>daruje mi, jako ten kdo zvítězil, život.</a:t>
            </a:r>
          </a:p>
          <a:p>
            <a:r>
              <a:rPr lang="cs-CZ" b="1" dirty="0"/>
              <a:t>Musím najít záminku,</a:t>
            </a:r>
          </a:p>
          <a:p>
            <a:r>
              <a:rPr lang="cs-CZ" b="1" dirty="0"/>
              <a:t>pravdivou či falešnou, abych si vážně</a:t>
            </a:r>
          </a:p>
          <a:p>
            <a:r>
              <a:rPr lang="cs-CZ" b="1" dirty="0"/>
              <a:t>promyslel, jakou cestu</a:t>
            </a:r>
          </a:p>
          <a:p>
            <a:r>
              <a:rPr lang="cs-CZ" b="1" dirty="0"/>
              <a:t>si zvolím v těchto </a:t>
            </a:r>
            <a:r>
              <a:rPr lang="cs-CZ" b="1" dirty="0" smtClean="0"/>
              <a:t>pochybnostech. </a:t>
            </a:r>
            <a:r>
              <a:rPr lang="cs-CZ" b="1" dirty="0"/>
              <a:t> 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61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Tato promluva není směřována k žádnému protějšku (charakter monologu), ale Luis není na scéně sám (charakter dialogu)</a:t>
            </a:r>
          </a:p>
          <a:p>
            <a:r>
              <a:rPr lang="cs-CZ" b="1" dirty="0" smtClean="0"/>
              <a:t>Promluva stranou = silně konvenční charakter, odporuje reálným danostem (psychologická nereálnost, ignorace toho, že Don </a:t>
            </a:r>
            <a:r>
              <a:rPr lang="cs-CZ" b="1" dirty="0" err="1" smtClean="0"/>
              <a:t>manuel</a:t>
            </a:r>
            <a:r>
              <a:rPr lang="cs-CZ" b="1" dirty="0" smtClean="0"/>
              <a:t> by </a:t>
            </a:r>
            <a:r>
              <a:rPr lang="cs-CZ" b="1" dirty="0" err="1" smtClean="0"/>
              <a:t>usel</a:t>
            </a:r>
            <a:r>
              <a:rPr lang="cs-CZ" b="1" dirty="0" smtClean="0"/>
              <a:t> promluvu slyšet</a:t>
            </a:r>
          </a:p>
          <a:p>
            <a:r>
              <a:rPr lang="cs-CZ" b="1" dirty="0" smtClean="0"/>
              <a:t>Tento typ = konvenční promluva stranou (příbuznost s konvenčním monologem – viz)</a:t>
            </a:r>
          </a:p>
          <a:p>
            <a:r>
              <a:rPr lang="cs-CZ" b="1" dirty="0" smtClean="0"/>
              <a:t>Bezprostředně se zde zobrazuje vnitřní vědomí postavy („vnitřní hlas“) 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Motivovaná promluva stranou – analogie k motivovanému monologu (viz)</a:t>
            </a:r>
          </a:p>
          <a:p>
            <a:r>
              <a:rPr lang="cs-CZ" b="1" dirty="0" smtClean="0"/>
              <a:t>Jde většinou o krátké zvolání, které je i v rámci realistické konvence věrohodné</a:t>
            </a:r>
          </a:p>
          <a:p>
            <a:endParaRPr lang="cs-CZ" b="1" dirty="0"/>
          </a:p>
          <a:p>
            <a:endParaRPr lang="cs-CZ" sz="2000" b="1" dirty="0"/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9993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b="1" u="sng" dirty="0" smtClean="0"/>
              <a:t>2. PROMLUVA </a:t>
            </a:r>
            <a:r>
              <a:rPr lang="cs-CZ" b="1" u="sng" dirty="0"/>
              <a:t>STRANOU </a:t>
            </a:r>
            <a:r>
              <a:rPr lang="cs-CZ" b="1" i="1" u="sng" dirty="0"/>
              <a:t>AD SPECTATORES</a:t>
            </a:r>
          </a:p>
          <a:p>
            <a:r>
              <a:rPr lang="cs-CZ" b="1" dirty="0"/>
              <a:t>Monologická promluva stranou může být dialogizována obrácením se </a:t>
            </a:r>
            <a:r>
              <a:rPr lang="cs-CZ" b="1" i="1" dirty="0"/>
              <a:t>ad </a:t>
            </a:r>
            <a:r>
              <a:rPr lang="cs-CZ" b="1" i="1" dirty="0" err="1" smtClean="0"/>
              <a:t>spectatores</a:t>
            </a:r>
            <a:r>
              <a:rPr lang="cs-CZ" b="1" i="1" dirty="0" smtClean="0"/>
              <a:t> </a:t>
            </a:r>
            <a:r>
              <a:rPr lang="cs-CZ" b="1" dirty="0" smtClean="0"/>
              <a:t>(k divákům)</a:t>
            </a:r>
            <a:endParaRPr lang="cs-CZ" b="1" dirty="0"/>
          </a:p>
          <a:p>
            <a:pPr lvl="1"/>
            <a:r>
              <a:rPr lang="cs-CZ" sz="2000" b="1" dirty="0"/>
              <a:t>Prolamuje se tím vnitřní komunikační systém směrem k divákovi, vzniká zprostředkující komunikační systém</a:t>
            </a:r>
          </a:p>
          <a:p>
            <a:pPr lvl="1"/>
            <a:r>
              <a:rPr lang="cs-CZ" sz="2000" b="1" dirty="0"/>
              <a:t>Vyskytuje se často v komedii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2809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Monologické mluvení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PROMLUVA STRANOU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3. DIALOGICKÁ PROMLUVA STRANOU</a:t>
            </a:r>
          </a:p>
          <a:p>
            <a:r>
              <a:rPr lang="cs-CZ" b="1" dirty="0" smtClean="0"/>
              <a:t>Nepatří do kontextu monologu a monologického mluvení – představuje však zvláštní formu mluvení dialogického</a:t>
            </a:r>
          </a:p>
          <a:p>
            <a:r>
              <a:rPr lang="cs-CZ" b="1" dirty="0" smtClean="0"/>
              <a:t>Společný rys s monologickou promluvou stranou a monologickou promluvou stranou ad spectatores: na základě konvence ji slyší publikum, ale postavy ji neslyší</a:t>
            </a:r>
          </a:p>
          <a:p>
            <a:r>
              <a:rPr lang="cs-CZ" b="1" dirty="0" smtClean="0"/>
              <a:t>Akusticko-fyzikální nepravděpodobnost takové situace lze jevištně mírnit seskupením postav aj.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02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b="1" dirty="0" smtClean="0"/>
              <a:t>Strukturální kritérium rozsahu a do sebe uzavřené celistvosti</a:t>
            </a:r>
          </a:p>
          <a:p>
            <a:pPr lvl="1"/>
            <a:r>
              <a:rPr lang="cs-CZ" sz="2000" b="1" dirty="0" smtClean="0"/>
              <a:t>Replika musí tvořil uzavřenou celistvou tematickou výpověď a musí mít větší rozsah</a:t>
            </a:r>
          </a:p>
          <a:p>
            <a:pPr lvl="1"/>
            <a:r>
              <a:rPr lang="cs-CZ" sz="2000" b="1" dirty="0" smtClean="0"/>
              <a:t>Podle tohoto kritéria je např. zpráva posla nebo proslov postavy monologem</a:t>
            </a:r>
          </a:p>
          <a:p>
            <a:pPr lvl="1"/>
            <a:r>
              <a:rPr lang="cs-CZ" sz="2000" b="1" dirty="0" smtClean="0"/>
              <a:t>Na otázku, zda je naplněno kritérium rozsahu a uzavřenosti nelze odpovědět jednoznačně Ano/Ne. Lze odpovědět slovy Více nebo Méně – není zde tedy binární klasifikace a odpověď není jednoznačná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2. MONOLOG VERSUS MONOLOGIČNOST, DIALOG VERSUS DIALOGIČNOST</a:t>
            </a:r>
          </a:p>
          <a:p>
            <a:r>
              <a:rPr lang="cs-CZ" b="1" dirty="0" smtClean="0"/>
              <a:t>Rozlišení podle situačního kritéria – vede k jednoznačným pojmům MONOLOG a DIALOG.</a:t>
            </a:r>
          </a:p>
          <a:p>
            <a:r>
              <a:rPr lang="cs-CZ" b="1" dirty="0" smtClean="0"/>
              <a:t>Typovou škálu, která vzniká při uplatnění strukturálního kritéria, označíme jako více či méně MONOLOGIČNOSTI nebo DIALOGIČNOSTI.</a:t>
            </a:r>
          </a:p>
          <a:p>
            <a:r>
              <a:rPr lang="cs-CZ" b="1" dirty="0" smtClean="0"/>
              <a:t>Při analýze lze tedy definovat:</a:t>
            </a:r>
          </a:p>
          <a:p>
            <a:pPr lvl="1"/>
            <a:r>
              <a:rPr lang="cs-CZ" sz="2000" b="1" dirty="0" smtClean="0"/>
              <a:t>Dialogický (dialogový) monolog</a:t>
            </a:r>
          </a:p>
          <a:p>
            <a:pPr lvl="1"/>
            <a:r>
              <a:rPr lang="cs-CZ" sz="2000" b="1" dirty="0" smtClean="0"/>
              <a:t>Monologický (monologový) dialog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b="1" dirty="0" smtClean="0"/>
              <a:t>Kritérium monologična (větší rozsah a do sebe uzavřená celistvost) je vágní, nevede k přesnější analýze a není objasněna souvislost se situačním kritériem (osamělost).</a:t>
            </a:r>
          </a:p>
          <a:p>
            <a:r>
              <a:rPr lang="cs-CZ" b="1" dirty="0" smtClean="0"/>
              <a:t>Jan Mukařovský: dialog spočívá vždy na polaritě nebo napětí mezi dvěma (či více) subjekty, které způsobuje „sebe-pronikání a sebe-uvolňování několika, nejméně však dvou kontextů“. (citace Mukařovský viz následující snímek)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3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Jan Mukařovský (Dialog a monolog):</a:t>
            </a:r>
          </a:p>
          <a:p>
            <a:r>
              <a:rPr lang="cs-CZ" sz="2200" b="1" dirty="0" smtClean="0"/>
              <a:t>„Protože </a:t>
            </a:r>
            <a:r>
              <a:rPr lang="cs-CZ" sz="2200" b="1" dirty="0"/>
              <a:t>u dialogu existuje více než jeden účastník, existuje zde také několikanásobný kontext: promluvy každé z postav, ačkoli se střídají s promluvami druhé postavy (resp. jiných postav), vytvářejí určitou jednotu smyslu. Protože kontexty, které se v dialogu tímto způsobem vzájemně prolínají, jsou rozdílné, </a:t>
            </a:r>
            <a:r>
              <a:rPr lang="cs-CZ" sz="2200" b="1" dirty="0" smtClean="0"/>
              <a:t>často </a:t>
            </a:r>
            <a:r>
              <a:rPr lang="cs-CZ" sz="2200" b="1" dirty="0"/>
              <a:t>stojí dokonce proti sobě, dochází na přechodech jednotlivých replik k ostrým sémantickým (obsahovým) změnám směru. Čím je rozhovor živější, čím jsou jednotlivé repliky kratší, tím zřetelnější je toto vzájemné střetávání kontextů; vzniká tak vlastní sémantický efekt, pro který </a:t>
            </a:r>
            <a:r>
              <a:rPr lang="cs-CZ" sz="2200" b="1" dirty="0" smtClean="0"/>
              <a:t>stylistika </a:t>
            </a:r>
            <a:r>
              <a:rPr lang="cs-CZ" sz="2200" b="1" dirty="0"/>
              <a:t>vytvořila dokonce termín </a:t>
            </a:r>
            <a:r>
              <a:rPr lang="cs-CZ" sz="2200" b="1" dirty="0" smtClean="0"/>
              <a:t>– stichomytie</a:t>
            </a:r>
            <a:r>
              <a:rPr lang="cs-CZ" dirty="0" smtClean="0"/>
              <a:t>.“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b="1" dirty="0" smtClean="0"/>
              <a:t>Ze situačního kritéria – tj. účasti jednoho mluvčího nebo několika mluvčích – vytvořeno kritérium strukturální </a:t>
            </a:r>
            <a:r>
              <a:rPr lang="cs-CZ" b="1" dirty="0" smtClean="0">
                <a:sym typeface="Symbol"/>
              </a:rPr>
              <a:t></a:t>
            </a:r>
          </a:p>
          <a:p>
            <a:pPr lvl="1"/>
            <a:r>
              <a:rPr lang="cs-CZ" sz="2000" b="1" dirty="0" smtClean="0">
                <a:sym typeface="Symbol"/>
              </a:rPr>
              <a:t>Dialog = sémantické změny směru mezi replikami, tendence ke krátkosti replik</a:t>
            </a:r>
          </a:p>
          <a:p>
            <a:pPr lvl="1"/>
            <a:r>
              <a:rPr lang="cs-CZ" sz="2000" b="1" dirty="0" smtClean="0">
                <a:sym typeface="Symbol"/>
              </a:rPr>
              <a:t>Monolog – jednotný sémantický směr, tendence k délce replik</a:t>
            </a:r>
          </a:p>
          <a:p>
            <a:pPr lvl="1"/>
            <a:r>
              <a:rPr lang="cs-CZ" sz="2000" b="1" dirty="0" smtClean="0">
                <a:sym typeface="Symbol"/>
              </a:rPr>
              <a:t>Binární protiklad monolog x dialog rozkládá Mukařovský do škály „vyhraněný monologický charakter“ a „vyhraněný dialogický charakter“ – odpovídá to škále „monologičnost“ versus „dialogičnost“, resp. „monologično“ versus „dialogično“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0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Monologické mluvení</a:t>
            </a:r>
            <a:br>
              <a:rPr lang="cs-CZ" sz="2800" b="1" dirty="0" smtClean="0"/>
            </a:br>
            <a:r>
              <a:rPr lang="cs-CZ" sz="2800" b="1" dirty="0" smtClean="0"/>
              <a:t>MONOLOG A DIALOG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Čím častější a radikálnější sémantické změny směru v jedné pasáži textu – tím silnější dialogický charakter</a:t>
            </a:r>
          </a:p>
          <a:p>
            <a:r>
              <a:rPr lang="cs-CZ" b="1" dirty="0" smtClean="0"/>
              <a:t>Mukařovský neztotožňuje pojem postavy a subjektu – prokazuje, že i v promluvě jedné postavy se může prostupovat a oddělovat několik kontextů </a:t>
            </a:r>
          </a:p>
          <a:p>
            <a:pPr lvl="1"/>
            <a:r>
              <a:rPr lang="cs-CZ" sz="2000" b="1" dirty="0" smtClean="0"/>
              <a:t>Mluvčí monologu může sám sebe oslovovat „ty“, a tak může uvnitř monologu nacházet protiklad stanovisek („kontextů“), např. protiklad duše a těla, srdce a rozumu, povinnosti a náklonnosti atd.</a:t>
            </a:r>
          </a:p>
          <a:p>
            <a:pPr lvl="1"/>
            <a:r>
              <a:rPr lang="cs-CZ" sz="2000" b="1" dirty="0" smtClean="0"/>
              <a:t>Takový monolog získává dialogický charakter</a:t>
            </a:r>
          </a:p>
          <a:p>
            <a:pPr lvl="1"/>
            <a:r>
              <a:rPr lang="cs-CZ" sz="2000" b="1" dirty="0" smtClean="0"/>
              <a:t>Naopak v dialogu zcela souznějících postav se objevuje silný monologický charakter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70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937</TotalTime>
  <Words>2140</Words>
  <Application>Microsoft Office PowerPoint</Application>
  <PresentationFormat>Předvádění na obrazovce (4:3)</PresentationFormat>
  <Paragraphs>277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Exekutivní</vt:lpstr>
      <vt:lpstr>JAZYKOVÁ KOMUNIKACE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A DIALOG</vt:lpstr>
      <vt:lpstr>Monologické mluvení MONOLOG </vt:lpstr>
      <vt:lpstr>Monologické mluvení MONOLOG </vt:lpstr>
      <vt:lpstr>Monologické mluvení MONOLOG </vt:lpstr>
      <vt:lpstr>Monologické mluvení MONOLOG </vt:lpstr>
      <vt:lpstr>Monologické mluvení MONOLOG </vt:lpstr>
      <vt:lpstr>Monologické mluvení MONOLOG </vt:lpstr>
      <vt:lpstr>Monologické mluvení MONOLOG </vt:lpstr>
      <vt:lpstr>Monologické mluvení MONOLOG </vt:lpstr>
      <vt:lpstr>Monologické mluvení MONOLOG</vt:lpstr>
      <vt:lpstr>Monologické mluvení MONOLOG</vt:lpstr>
      <vt:lpstr>Monologické mluvení MONOLOG</vt:lpstr>
      <vt:lpstr>Monologické mluvení MONOLOG</vt:lpstr>
      <vt:lpstr>Monologické mluvení MONOLOG</vt:lpstr>
      <vt:lpstr>Monologické mluvení PROMLUVA STRANOU</vt:lpstr>
      <vt:lpstr>Monologické mluvení PROMLUVA STRANOU</vt:lpstr>
      <vt:lpstr>Monologické mluvení PROMLUVA STRANOU</vt:lpstr>
      <vt:lpstr>Monologické mluvení PROMLUVA STRANOU</vt:lpstr>
      <vt:lpstr>Monologické mluvení PROMLUVA STRANOU</vt:lpstr>
      <vt:lpstr>Monologické mluvení PROMLUVA STRANOU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83</cp:revision>
  <dcterms:created xsi:type="dcterms:W3CDTF">2015-03-11T08:52:35Z</dcterms:created>
  <dcterms:modified xsi:type="dcterms:W3CDTF">2015-05-01T23:08:16Z</dcterms:modified>
</cp:coreProperties>
</file>