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8"/>
  </p:notes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7BBB6-1F93-446D-A3A2-6CE6624A001B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2C0BB-0B95-486D-BC7F-F8F9E9119B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57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5677-94EE-4BC1-9E42-6102813B3927}" type="datetime1">
              <a:rPr lang="cs-CZ" smtClean="0"/>
              <a:t>26.4.2015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470EC-BF88-4E5B-89E8-0BF733FB0B14}" type="datetime1">
              <a:rPr lang="cs-CZ" smtClean="0"/>
              <a:t>26.4.2015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DE26-E31F-4967-9326-491244534B7F}" type="datetime1">
              <a:rPr lang="cs-CZ" smtClean="0"/>
              <a:t>26.4.2015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E8BE8-222D-4BA6-856D-22473D49127D}" type="datetime1">
              <a:rPr lang="cs-CZ" smtClean="0"/>
              <a:t>26.4.2015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646D-50F0-4A45-B2F6-B6A2704B7668}" type="datetime1">
              <a:rPr lang="cs-CZ" smtClean="0"/>
              <a:t>26.4.2015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70D3-2C30-4DE0-942E-0F2E085988BA}" type="datetime1">
              <a:rPr lang="cs-CZ" smtClean="0"/>
              <a:t>26.4.2015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BE5F-E100-4811-B3D4-BD11CCD7620E}" type="datetime1">
              <a:rPr lang="cs-CZ" smtClean="0"/>
              <a:t>26.4.2015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AAB7F-6EDE-42EE-8827-20C2AB8DF684}" type="datetime1">
              <a:rPr lang="cs-CZ" smtClean="0"/>
              <a:t>26.4.2015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742C-5BDE-4D25-885F-5B0B0BBCA158}" type="datetime1">
              <a:rPr lang="cs-CZ" smtClean="0"/>
              <a:t>26.4.2015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6ED0-FD9F-4C18-B8B9-276D7ABBBA4A}" type="datetime1">
              <a:rPr lang="cs-CZ" smtClean="0"/>
              <a:t>26.4.2015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D50B-1DE0-475D-8261-7BA158414BDA}" type="datetime1">
              <a:rPr lang="cs-CZ" smtClean="0"/>
              <a:t>26.4.2015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504528-4801-4D16-8B57-EC1B3D001538}" type="datetime1">
              <a:rPr lang="cs-CZ" smtClean="0"/>
              <a:t>26.4.2015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9C0CF15-843A-48BA-8AE5-68ED60BBEF0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DRAMATU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LETNÍ SEMESTR 2014-2015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Václav Cejpek / březen 2015             Zdroj Manfred Pfister: Das Drama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864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 smtClean="0"/>
              <a:t>Polyfunkčnost dramatického jazyka</a:t>
            </a:r>
            <a:br>
              <a:rPr lang="cs-CZ" sz="2800" dirty="0" smtClean="0"/>
            </a:br>
            <a:r>
              <a:rPr lang="cs-CZ" sz="2800" dirty="0" smtClean="0"/>
              <a:t>POLYFUNKČNOST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POLYFUNKČNOST </a:t>
            </a:r>
          </a:p>
          <a:p>
            <a:r>
              <a:rPr lang="cs-CZ" sz="2800" b="1" dirty="0" smtClean="0"/>
              <a:t>Dramatická promluva plní už ve vnitřním komunikačním systému vždy více rolí, přičemž jedna funkce může dominovat</a:t>
            </a:r>
          </a:p>
          <a:p>
            <a:r>
              <a:rPr lang="cs-CZ" sz="2800" b="1" dirty="0" smtClean="0"/>
              <a:t>Např. </a:t>
            </a:r>
            <a:r>
              <a:rPr lang="cs-CZ" sz="2800" b="1" dirty="0" err="1" smtClean="0"/>
              <a:t>Kroetz</a:t>
            </a:r>
            <a:r>
              <a:rPr lang="cs-CZ" sz="2800" b="1" dirty="0" smtClean="0"/>
              <a:t>:</a:t>
            </a:r>
          </a:p>
          <a:p>
            <a:pPr lvl="1"/>
            <a:r>
              <a:rPr lang="cs-CZ" sz="2000" b="1" u="sng" dirty="0" smtClean="0"/>
              <a:t>KAREL: Kdybys věděla, jak vypadáš, nemohla bys tak stupidně kecat.</a:t>
            </a:r>
            <a:endParaRPr lang="cs-CZ" sz="2000" b="1" dirty="0"/>
          </a:p>
          <a:p>
            <a:pPr lvl="1"/>
            <a:r>
              <a:rPr lang="cs-CZ" sz="2000" b="1" dirty="0" smtClean="0"/>
              <a:t>Apelativní funkce (dominantní) – orientovaná na partnera: Karel chce ovlivnit Marii</a:t>
            </a:r>
          </a:p>
          <a:p>
            <a:pPr lvl="1"/>
            <a:r>
              <a:rPr lang="cs-CZ" sz="2000" b="1" dirty="0" smtClean="0"/>
              <a:t>Expresivní (výrazová) funkce – Karlův charakter se odráží v jeho replice</a:t>
            </a:r>
          </a:p>
          <a:p>
            <a:pPr lvl="1"/>
            <a:r>
              <a:rPr lang="cs-CZ" sz="2000" b="1" dirty="0" smtClean="0"/>
              <a:t>Zobrazovací funkce – Karel představuje svůj pohled na vztah mezi Marií a jím, Marii představuje jako málo atraktivní</a:t>
            </a:r>
          </a:p>
          <a:p>
            <a:pPr lvl="1"/>
            <a:endParaRPr lang="cs-CZ" sz="20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073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>
                <a:solidFill>
                  <a:srgbClr val="2F5897"/>
                </a:solidFill>
              </a:rPr>
              <a:t>POLYFUNKČNOST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cs-CZ" b="1" dirty="0" smtClean="0"/>
              <a:t>POJMOVÝ RÁMEC ANALÝZY – MODEL JAZYKOVÉ KOMUNIKACE ROMANA JAKOBSONA</a:t>
            </a:r>
          </a:p>
          <a:p>
            <a:r>
              <a:rPr lang="cs-CZ" b="1" dirty="0" err="1" smtClean="0"/>
              <a:t>Jakobson</a:t>
            </a:r>
            <a:r>
              <a:rPr lang="cs-CZ" b="1" dirty="0" smtClean="0"/>
              <a:t> přiřazuje každé pozici svého komunikačního modelu jednu komunikační funkci:</a:t>
            </a:r>
          </a:p>
          <a:p>
            <a:pPr lvl="1"/>
            <a:r>
              <a:rPr lang="cs-CZ" sz="2000" b="1" dirty="0" smtClean="0"/>
              <a:t>VYSÍLAJÍCÍ – emotivní nebo expresivní funkce sebeprezentace svého postoje</a:t>
            </a:r>
          </a:p>
          <a:p>
            <a:pPr lvl="1"/>
            <a:r>
              <a:rPr lang="cs-CZ" sz="2000" b="1" dirty="0" smtClean="0"/>
              <a:t>PŘIJÍMAJÍCÍ – konativní (aktivní, aktivizující, „snahová“) funkce nebo apelativní funkce ovlivňování</a:t>
            </a:r>
          </a:p>
          <a:p>
            <a:pPr lvl="1"/>
            <a:endParaRPr lang="cs-CZ" sz="28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053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>
                <a:solidFill>
                  <a:srgbClr val="2F5897"/>
                </a:solidFill>
              </a:rPr>
              <a:t>POLYFUNKČNOST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000" b="1" dirty="0" smtClean="0"/>
              <a:t>OBSAH PROMLUVY – referenční funkce zobrazení předmětu či tématu promluvy</a:t>
            </a:r>
          </a:p>
          <a:p>
            <a:pPr lvl="1"/>
            <a:r>
              <a:rPr lang="cs-CZ" sz="2000" b="1" dirty="0" smtClean="0"/>
              <a:t>ZPRÁVA – poetická funkce zpětného zřetele ke konkrétní </a:t>
            </a:r>
            <a:r>
              <a:rPr lang="cs-CZ" sz="2000" b="1" dirty="0" err="1" smtClean="0"/>
              <a:t>materialitě</a:t>
            </a:r>
            <a:r>
              <a:rPr lang="cs-CZ" sz="2000" b="1" dirty="0" smtClean="0"/>
              <a:t> a strukturovanosti znaku</a:t>
            </a:r>
          </a:p>
          <a:p>
            <a:pPr lvl="1"/>
            <a:r>
              <a:rPr lang="cs-CZ" sz="2000" b="1" dirty="0" smtClean="0"/>
              <a:t>KANÁL – fatická funkce vytvoření a udržování komunikačního kontaktu</a:t>
            </a:r>
          </a:p>
          <a:p>
            <a:pPr lvl="1"/>
            <a:r>
              <a:rPr lang="cs-CZ" sz="2000" b="1" dirty="0" smtClean="0"/>
              <a:t>KÓD – metajazyková funkce tematizování a </a:t>
            </a:r>
            <a:r>
              <a:rPr lang="cs-CZ" sz="2000" b="1" dirty="0" err="1" smtClean="0"/>
              <a:t>ozřejmení</a:t>
            </a:r>
            <a:r>
              <a:rPr lang="cs-CZ" sz="2000" b="1" dirty="0" smtClean="0"/>
              <a:t> kódu</a:t>
            </a:r>
          </a:p>
          <a:p>
            <a:r>
              <a:rPr lang="cs-CZ" b="1" dirty="0" smtClean="0"/>
              <a:t>Tyto funkce připadají replice nejen ve vnitřním, ale také ve vnějším komunikačním systému</a:t>
            </a:r>
          </a:p>
          <a:p>
            <a:pPr lvl="1"/>
            <a:r>
              <a:rPr lang="cs-CZ" sz="2000" b="1" dirty="0" smtClean="0"/>
              <a:t>Vztahy mezi funkcemi a jejich hierarchizace mohou být v obou systémech odlišné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718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 smtClean="0">
                <a:solidFill>
                  <a:srgbClr val="2F5897"/>
                </a:solidFill>
              </a:rPr>
              <a:t>REFERENČNÍ 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REFERENČNÍ FUNKCE</a:t>
            </a:r>
          </a:p>
          <a:p>
            <a:r>
              <a:rPr lang="cs-CZ" sz="2600" b="1" dirty="0" smtClean="0"/>
              <a:t>Referenční funkce dominuje v konvenčních formách dramatických promluv např. </a:t>
            </a:r>
          </a:p>
          <a:p>
            <a:pPr lvl="1"/>
            <a:r>
              <a:rPr lang="cs-CZ" sz="2200" b="1" dirty="0" smtClean="0"/>
              <a:t>Expoziční vyprávění</a:t>
            </a:r>
          </a:p>
          <a:p>
            <a:pPr lvl="1"/>
            <a:r>
              <a:rPr lang="cs-CZ" sz="2200" b="1" dirty="0" smtClean="0"/>
              <a:t>Zpráva posla</a:t>
            </a:r>
          </a:p>
          <a:p>
            <a:pPr lvl="1"/>
            <a:r>
              <a:rPr lang="cs-CZ" sz="2200" b="1" dirty="0" err="1" smtClean="0"/>
              <a:t>Teichoskopie</a:t>
            </a:r>
            <a:r>
              <a:rPr lang="cs-CZ" sz="2200" b="1" dirty="0" smtClean="0"/>
              <a:t> (pohled z hradeb)</a:t>
            </a:r>
          </a:p>
          <a:p>
            <a:r>
              <a:rPr lang="cs-CZ" sz="2600" b="1" dirty="0" smtClean="0"/>
              <a:t>Převaha referenční funkce ve vnějším komunikačním systému = sklon k epické komunikaci</a:t>
            </a:r>
          </a:p>
          <a:p>
            <a:pPr lvl="1"/>
            <a:r>
              <a:rPr lang="cs-CZ" sz="2000" b="1" dirty="0" smtClean="0"/>
              <a:t>Klasická a naturalistická dramata se takové tendenci vyhýbají – informační promluvy nejsou nadbytečné ani ve vnitřním komunikačním systému (viz Schiller „</a:t>
            </a:r>
            <a:r>
              <a:rPr lang="cs-CZ" sz="2000" b="1" dirty="0" err="1" smtClean="0"/>
              <a:t>Valdštejnova</a:t>
            </a:r>
            <a:r>
              <a:rPr lang="cs-CZ" sz="2000" b="1" dirty="0" smtClean="0"/>
              <a:t> smrt“)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20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 smtClean="0">
                <a:solidFill>
                  <a:srgbClr val="2F5897"/>
                </a:solidFill>
              </a:rPr>
              <a:t>EXPRESIVNÍ 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EXPRESIVNÍ FUNKCE</a:t>
            </a:r>
          </a:p>
          <a:p>
            <a:r>
              <a:rPr lang="cs-CZ" sz="2800" b="1" dirty="0" smtClean="0"/>
              <a:t>Expresivní funkce výrazu</a:t>
            </a:r>
          </a:p>
          <a:p>
            <a:pPr lvl="1"/>
            <a:r>
              <a:rPr lang="cs-CZ" sz="2000" b="1" dirty="0" smtClean="0"/>
              <a:t>Odkazuje k mluvčímu repliky</a:t>
            </a:r>
          </a:p>
          <a:p>
            <a:pPr lvl="1"/>
            <a:r>
              <a:rPr lang="cs-CZ" sz="2000" b="1" dirty="0" smtClean="0"/>
              <a:t>Má význam především ve vnějším komunikačním systému</a:t>
            </a:r>
          </a:p>
          <a:p>
            <a:pPr lvl="1"/>
            <a:r>
              <a:rPr lang="cs-CZ" sz="2000" b="1" dirty="0" smtClean="0"/>
              <a:t>Patří k nejdůležitějším technikám charakterizace postavy</a:t>
            </a:r>
          </a:p>
          <a:p>
            <a:pPr lvl="1"/>
            <a:r>
              <a:rPr lang="cs-CZ" sz="2000" b="1" dirty="0" smtClean="0"/>
              <a:t>Objevuje se mj. v reflexivním monologu postavy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721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 smtClean="0">
                <a:solidFill>
                  <a:srgbClr val="2F5897"/>
                </a:solidFill>
              </a:rPr>
              <a:t>APELATIVNÍ 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APELATIVNÍ FUNKCE</a:t>
            </a:r>
          </a:p>
          <a:p>
            <a:r>
              <a:rPr lang="cs-CZ" b="1" dirty="0" smtClean="0"/>
              <a:t>Apelativní funkce je závislá na dialogické mluvní situaci a na intenzitě vztahu partnerů </a:t>
            </a:r>
          </a:p>
          <a:p>
            <a:r>
              <a:rPr lang="cs-CZ" b="1" dirty="0" smtClean="0"/>
              <a:t>Je tím důraznější, čím více se snaží mluvčí ovlivnit partnera v dialogu</a:t>
            </a:r>
          </a:p>
          <a:p>
            <a:r>
              <a:rPr lang="cs-CZ" b="1" dirty="0" smtClean="0"/>
              <a:t>Zvláštní forma tohoto přesvědčování je rozkaz – předpokládá určitý vztah závislosti či podřízenosti</a:t>
            </a:r>
          </a:p>
          <a:p>
            <a:r>
              <a:rPr lang="cs-CZ" b="1" dirty="0" smtClean="0"/>
              <a:t>Při dominanci apelativní funkce je patrný jednací charakter dramatické promluvy</a:t>
            </a:r>
          </a:p>
          <a:p>
            <a:r>
              <a:rPr lang="cs-CZ" b="1" dirty="0" smtClean="0"/>
              <a:t>Proto bývá apelativní funkce v dramatické promluvě dominantní – přesvědčovací a přemlouvací dialogy jsou často téměř povinnými stavebními prvky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284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>
                <a:solidFill>
                  <a:srgbClr val="2F5897"/>
                </a:solidFill>
              </a:rPr>
              <a:t>APELATIVNÍ 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Příklad - </a:t>
            </a:r>
            <a:r>
              <a:rPr lang="cs-CZ" sz="2800" b="1" dirty="0"/>
              <a:t>Emila </a:t>
            </a:r>
            <a:r>
              <a:rPr lang="cs-CZ" sz="2800" b="1" dirty="0" err="1"/>
              <a:t>Galotti</a:t>
            </a:r>
            <a:r>
              <a:rPr lang="cs-CZ" sz="2800" b="1" dirty="0" smtClean="0"/>
              <a:t>, rozhovor </a:t>
            </a:r>
            <a:r>
              <a:rPr lang="cs-CZ" sz="2800" b="1" dirty="0" err="1" smtClean="0"/>
              <a:t>Odoarda</a:t>
            </a:r>
            <a:r>
              <a:rPr lang="cs-CZ" sz="2800" b="1" dirty="0" smtClean="0"/>
              <a:t> a Emilie</a:t>
            </a:r>
            <a:endParaRPr lang="cs-CZ" sz="28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232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 smtClean="0">
                <a:solidFill>
                  <a:srgbClr val="2F5897"/>
                </a:solidFill>
              </a:rPr>
              <a:t>FATICKÁ 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FATICKÁ FUNKCE</a:t>
            </a:r>
          </a:p>
          <a:p>
            <a:r>
              <a:rPr lang="cs-CZ" b="1" dirty="0" smtClean="0"/>
              <a:t>Vztahuje se ke kanálu mezi mluvčím a posluchačem, slouží vytvoření a udržení kontaktu mezi nimi</a:t>
            </a:r>
          </a:p>
          <a:p>
            <a:r>
              <a:rPr lang="cs-CZ" b="1" dirty="0" smtClean="0"/>
              <a:t>Silná relevance </a:t>
            </a:r>
            <a:r>
              <a:rPr lang="cs-CZ" sz="2000" i="1" dirty="0" smtClean="0"/>
              <a:t>(</a:t>
            </a:r>
            <a:r>
              <a:rPr lang="cs-CZ" sz="2000" i="1" dirty="0" err="1" smtClean="0"/>
              <a:t>tj</a:t>
            </a:r>
            <a:r>
              <a:rPr lang="cs-CZ" sz="2000" i="1" dirty="0" smtClean="0"/>
              <a:t> závažnost, důležitost)</a:t>
            </a:r>
            <a:r>
              <a:rPr lang="cs-CZ" b="1" dirty="0" smtClean="0"/>
              <a:t> ve vnějším komunikačním systému (směrem z jeviště k divákovi)</a:t>
            </a:r>
          </a:p>
          <a:p>
            <a:r>
              <a:rPr lang="cs-CZ" b="1" dirty="0" smtClean="0"/>
              <a:t>„Kanál“ a „kontakt“</a:t>
            </a:r>
          </a:p>
          <a:p>
            <a:pPr lvl="1"/>
            <a:r>
              <a:rPr lang="cs-CZ" sz="2000" b="1" dirty="0" smtClean="0"/>
              <a:t>Fyzikální spojení (prostorové uspořádání, jeviště, auditoria, optimální akustická a optická vnímatelnost, vzbuzení zájmu reklamou – </a:t>
            </a:r>
            <a:r>
              <a:rPr lang="cs-CZ" sz="2000" b="1" dirty="0" err="1" smtClean="0"/>
              <a:t>preinformace</a:t>
            </a:r>
            <a:r>
              <a:rPr lang="cs-CZ" sz="2000" b="1" dirty="0" smtClean="0"/>
              <a:t> o představení atd.))</a:t>
            </a:r>
          </a:p>
          <a:p>
            <a:pPr lvl="1"/>
            <a:r>
              <a:rPr lang="cs-CZ" sz="2000" b="1" dirty="0" smtClean="0"/>
              <a:t>Psychická ochota ke komunikaci obou stran (struktura napětí = aktivace či deaktivace recipienta, epické komunikační struktury, identifikační nabídky textu…)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261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>
                <a:solidFill>
                  <a:srgbClr val="2F5897"/>
                </a:solidFill>
              </a:rPr>
              <a:t>FATICKÁ 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Relevance ve vnitřním komunikačním systému</a:t>
            </a:r>
          </a:p>
          <a:p>
            <a:pPr lvl="1"/>
            <a:r>
              <a:rPr lang="cs-CZ" sz="2000" b="1" dirty="0" smtClean="0"/>
              <a:t>Vytvoření a intenzifikace partnerského vztahu v dialogu</a:t>
            </a:r>
          </a:p>
          <a:p>
            <a:pPr lvl="1"/>
            <a:r>
              <a:rPr lang="cs-CZ" sz="2000" b="1" dirty="0" smtClean="0"/>
              <a:t>Prostředky: např. oslovení partnera (platí taky pro apelativní funkci)</a:t>
            </a:r>
          </a:p>
          <a:p>
            <a:pPr lvl="1"/>
            <a:r>
              <a:rPr lang="cs-CZ" sz="2000" b="1" dirty="0" smtClean="0"/>
              <a:t>Význam fatické funkce roste tehdy, když je komunikace narušena a musí být vytvořena či obnovena</a:t>
            </a:r>
          </a:p>
          <a:p>
            <a:pPr lvl="2"/>
            <a:r>
              <a:rPr lang="cs-CZ" sz="2000" b="1" dirty="0" smtClean="0"/>
              <a:t>Např. v moderním dramatu – komunikace je problémová </a:t>
            </a:r>
            <a:r>
              <a:rPr lang="cs-CZ" sz="2000" b="1" dirty="0" smtClean="0">
                <a:sym typeface="Symbol"/>
              </a:rPr>
              <a:t></a:t>
            </a:r>
            <a:r>
              <a:rPr lang="cs-CZ" sz="2000" b="1" dirty="0" smtClean="0"/>
              <a:t>snaha dostat se z izolace a odcizení </a:t>
            </a:r>
            <a:r>
              <a:rPr lang="cs-CZ" sz="2000" b="1" dirty="0" smtClean="0">
                <a:sym typeface="Symbol"/>
              </a:rPr>
              <a:t> zároveň ztroskotání této snahy</a:t>
            </a:r>
          </a:p>
          <a:p>
            <a:pPr lvl="3"/>
            <a:r>
              <a:rPr lang="cs-CZ" sz="2000" b="1" dirty="0" smtClean="0">
                <a:sym typeface="Symbol"/>
              </a:rPr>
              <a:t>Viz Čekání na Godota – promluvy nesměřují k sebeprezentaci, nesdělují věcné obsahy, nesnaží se nikoho ovlivňovat – mluvení se mění v „tlachání“, které má často už pouze funkci zachování základního kontaktu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3555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>
                <a:solidFill>
                  <a:srgbClr val="2F5897"/>
                </a:solidFill>
              </a:rPr>
              <a:t>FATICKÁ 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3"/>
            <a:r>
              <a:rPr lang="cs-CZ" sz="2000" b="1" dirty="0" smtClean="0"/>
              <a:t>Expresívní funkce je drasticky redukována - neexistuje zpětný vztah promluv k subjektu, repliky jsou zaměnitelné, postava jimi není charakterizována</a:t>
            </a:r>
          </a:p>
          <a:p>
            <a:pPr lvl="3"/>
            <a:r>
              <a:rPr lang="cs-CZ" sz="2000" b="1" dirty="0" smtClean="0"/>
              <a:t>Referenční funkce – omezuje se na tematizování záměru něco říct, i záměr už je jen předstíraný</a:t>
            </a:r>
          </a:p>
          <a:p>
            <a:pPr lvl="3"/>
            <a:r>
              <a:rPr lang="cs-CZ" sz="2000" b="1" dirty="0" smtClean="0"/>
              <a:t>Apelativní funkce je zde zcela zrušena – neexistuje záměr na někoho jakkoliv působit, přesvědčovat ho atp.</a:t>
            </a:r>
          </a:p>
          <a:p>
            <a:pPr lvl="3"/>
            <a:r>
              <a:rPr lang="cs-CZ" sz="2000" b="1" dirty="0" smtClean="0"/>
              <a:t>Mluvení se stalo samoúčelem, je to ryze fatická komunikace, postavy se neustále ujišťují o existenci komunikačního kanálu, který jim ovšem k ničemu není…</a:t>
            </a:r>
          </a:p>
          <a:p>
            <a:pPr lvl="3"/>
            <a:r>
              <a:rPr lang="cs-CZ" sz="2000" b="1" dirty="0" smtClean="0"/>
              <a:t>Postavy si to většinou samy neuvědomují – posílení redukovanosti tohoto typu dialogu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950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179439"/>
          </a:xfrm>
        </p:spPr>
        <p:txBody>
          <a:bodyPr/>
          <a:lstStyle/>
          <a:p>
            <a:r>
              <a:rPr lang="en-US" sz="3600" dirty="0" smtClean="0"/>
              <a:t>4. kapitola</a:t>
            </a:r>
            <a:br>
              <a:rPr lang="en-US" sz="3600" dirty="0" smtClean="0"/>
            </a:br>
            <a:r>
              <a:rPr lang="cs-CZ" sz="5400" dirty="0" smtClean="0"/>
              <a:t>JAZYKOVÁ KOMUNIKACE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209512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1.</a:t>
            </a:r>
            <a:r>
              <a:rPr lang="en-US" sz="3200" b="1" dirty="0" smtClean="0"/>
              <a:t> </a:t>
            </a:r>
            <a:r>
              <a:rPr lang="cs-CZ" sz="3200" b="1" dirty="0" smtClean="0"/>
              <a:t>část</a:t>
            </a:r>
            <a:br>
              <a:rPr lang="cs-CZ" sz="3200" b="1" dirty="0" smtClean="0"/>
            </a:br>
            <a:r>
              <a:rPr lang="cs-CZ" sz="3200" b="1" dirty="0" smtClean="0"/>
              <a:t> DRAMATICKÝ JAZYK A NORMÁLNÍ JAZYK</a:t>
            </a:r>
            <a:endParaRPr lang="cs-CZ" sz="32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505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 smtClean="0">
                <a:solidFill>
                  <a:srgbClr val="2F5897"/>
                </a:solidFill>
              </a:rPr>
              <a:t>METAJAZYKOVÁ </a:t>
            </a:r>
            <a:r>
              <a:rPr lang="cs-CZ" sz="2800" dirty="0">
                <a:solidFill>
                  <a:srgbClr val="2F5897"/>
                </a:solidFill>
              </a:rPr>
              <a:t>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METAJZYKOVÁ FUNKCE</a:t>
            </a:r>
          </a:p>
          <a:p>
            <a:r>
              <a:rPr lang="cs-CZ" b="1" dirty="0" smtClean="0"/>
              <a:t>Metajazyková funkce se vztahuje ke kódu (jazyku)</a:t>
            </a:r>
          </a:p>
          <a:p>
            <a:r>
              <a:rPr lang="cs-CZ" b="1" dirty="0" smtClean="0"/>
              <a:t>Bývá v dramatickém textu přítomna jen latentně, nemusí být aktivována vždy</a:t>
            </a:r>
          </a:p>
          <a:p>
            <a:r>
              <a:rPr lang="cs-CZ" b="1" dirty="0" smtClean="0"/>
              <a:t>Jako funkční se projevuje ve vnitřním komunikačním systému tehdy, když je použitý jazykový kód implicitně nebo explicitně tematizován</a:t>
            </a:r>
          </a:p>
          <a:p>
            <a:pPr lvl="1"/>
            <a:r>
              <a:rPr lang="cs-CZ" sz="2000" b="1" dirty="0" smtClean="0"/>
              <a:t>Např.: při narušené komunikaci může být značný rozdíl mezi kódy (</a:t>
            </a:r>
            <a:r>
              <a:rPr lang="cs-CZ" sz="2000" b="1" dirty="0" err="1" smtClean="0"/>
              <a:t>subkódy</a:t>
            </a:r>
            <a:r>
              <a:rPr lang="cs-CZ" sz="2000" b="1" dirty="0" smtClean="0"/>
              <a:t>) – postavy si nerozumí, mluví každá „jiným jazykem“ (např. dialekt, argot…). Nemožností pochopit třeba nějaké slovo apod. je tematizován  jazyk</a:t>
            </a:r>
          </a:p>
          <a:p>
            <a:pPr lvl="1"/>
            <a:r>
              <a:rPr lang="cs-CZ" sz="2000" b="1" dirty="0" smtClean="0"/>
              <a:t>Jiný příklad – dominance metajazykové funkce může být motivována jazykovou virtuozitou (slovní a jazykové hříčky v komediích – Shakespeare, Wilde…)</a:t>
            </a:r>
          </a:p>
          <a:p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5333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>
                <a:solidFill>
                  <a:srgbClr val="2F5897"/>
                </a:solidFill>
              </a:rPr>
              <a:t>METAJAZYKOVÁ 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Ve vnějším komunikačním systému – netýká se jazykového kódu (jazyka), ale konvencí dramatického textu jako systému sekundárních kódů – netematizuje se tedy jazyk, ale drama a divadlo</a:t>
            </a:r>
          </a:p>
          <a:p>
            <a:pPr lvl="1"/>
            <a:r>
              <a:rPr lang="cs-CZ" sz="2000" b="1" dirty="0" smtClean="0"/>
              <a:t>Explicitně je divadlo tematizováno např. v epickém divadle přes zprostředkující komunikační systém</a:t>
            </a:r>
          </a:p>
          <a:p>
            <a:pPr lvl="1"/>
            <a:r>
              <a:rPr lang="cs-CZ" sz="2000" b="1" dirty="0" smtClean="0"/>
              <a:t>Implicitní zdůraznění vazby ke kódu ve vnějším komunikačním systému – konfrontace </a:t>
            </a:r>
            <a:r>
              <a:rPr lang="cs-CZ" sz="2000" b="1" dirty="0" err="1" smtClean="0"/>
              <a:t>různýžch</a:t>
            </a:r>
            <a:r>
              <a:rPr lang="cs-CZ" sz="2000" b="1" dirty="0" smtClean="0"/>
              <a:t> konvencí v textu</a:t>
            </a:r>
          </a:p>
          <a:p>
            <a:pPr lvl="2"/>
            <a:r>
              <a:rPr lang="cs-CZ" sz="2000" b="1" dirty="0" smtClean="0"/>
              <a:t>Kontrast mezi hrou ve hře („</a:t>
            </a:r>
            <a:r>
              <a:rPr lang="cs-CZ" sz="2000" b="1" dirty="0" err="1" smtClean="0"/>
              <a:t>Pyramus</a:t>
            </a:r>
            <a:r>
              <a:rPr lang="cs-CZ" sz="2000" b="1" dirty="0" smtClean="0"/>
              <a:t> a </a:t>
            </a:r>
            <a:r>
              <a:rPr lang="cs-CZ" sz="2000" b="1" dirty="0" err="1" smtClean="0"/>
              <a:t>Tisbé</a:t>
            </a:r>
            <a:r>
              <a:rPr lang="cs-CZ" sz="2000" b="1" dirty="0" smtClean="0"/>
              <a:t>“), kterou nacvičují řemeslníci v podobě primitivně </a:t>
            </a:r>
            <a:r>
              <a:rPr lang="cs-CZ" sz="2000" b="1" dirty="0"/>
              <a:t>ztvárněných dialogů </a:t>
            </a:r>
            <a:r>
              <a:rPr lang="cs-CZ" sz="2000" b="1" dirty="0" smtClean="0"/>
              <a:t>, a primární rovinou Shakespearovy hry „Sen noci svatojánské“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6612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>
                <a:solidFill>
                  <a:srgbClr val="2F5897"/>
                </a:solidFill>
              </a:rPr>
              <a:t>METAJAZYKOVÁ 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 lvl="1"/>
            <a:r>
              <a:rPr lang="cs-CZ" sz="2000" b="1" dirty="0" smtClean="0"/>
              <a:t>Další příklad implicitní tematizace  - porušování konvencí klasického dramatu, např. silnou redukcí jazyka (</a:t>
            </a:r>
            <a:r>
              <a:rPr lang="cs-CZ" sz="2000" b="1" dirty="0" err="1" smtClean="0"/>
              <a:t>Kroetz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Handke</a:t>
            </a:r>
            <a:r>
              <a:rPr lang="cs-CZ" sz="2000" b="1" dirty="0" smtClean="0"/>
              <a:t>…)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6936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 smtClean="0">
                <a:solidFill>
                  <a:srgbClr val="2F5897"/>
                </a:solidFill>
              </a:rPr>
              <a:t>POETICKÁ </a:t>
            </a:r>
            <a:r>
              <a:rPr lang="cs-CZ" sz="2800" dirty="0">
                <a:solidFill>
                  <a:srgbClr val="2F5897"/>
                </a:solidFill>
              </a:rPr>
              <a:t>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POETICKÁ FUNKCE</a:t>
            </a:r>
          </a:p>
          <a:p>
            <a:r>
              <a:rPr lang="cs-CZ" b="1" dirty="0" smtClean="0"/>
              <a:t>Většinou je relevantní jen pro vnější komunikační systém, nikoliv pro vzájemnou komunikaci fiktivních postav</a:t>
            </a:r>
          </a:p>
          <a:p>
            <a:pPr lvl="1"/>
            <a:r>
              <a:rPr lang="cs-CZ" sz="2000" b="1" dirty="0" smtClean="0"/>
              <a:t>Např. poetické promluvy Richarda II. od 3. dějství dál nejsou důkazem toho, že se z něho stal básník, ale je to formální jazykový prostředek k vyjádření jeho vnitřního stavu: Richard II. není schopen jednat, proto musí Shakespeare zobrazit procesy jeho niterného vědomí</a:t>
            </a:r>
          </a:p>
          <a:p>
            <a:pPr lvl="1"/>
            <a:r>
              <a:rPr lang="cs-CZ" sz="2000" b="1" dirty="0" smtClean="0"/>
              <a:t>„… poezie, kterou zde nacházíme, je Shakespearova, nikoliv Richardova…“ (</a:t>
            </a:r>
            <a:r>
              <a:rPr lang="cs-CZ" sz="2000" b="1" dirty="0" err="1" smtClean="0"/>
              <a:t>Pfister</a:t>
            </a:r>
            <a:r>
              <a:rPr lang="cs-CZ" sz="2000" b="1" dirty="0" smtClean="0"/>
              <a:t>)</a:t>
            </a:r>
          </a:p>
          <a:p>
            <a:r>
              <a:rPr lang="cs-CZ" b="1" dirty="0" smtClean="0"/>
              <a:t>Poetická funkce metrické vázanosti ve veršovaném dramatu – je dána rovněž jen ve vnějším komunikačním systému (postavy nevnímají, že se mluví nějakým „divným“ způsobem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6452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>
                <a:solidFill>
                  <a:srgbClr val="2F5897"/>
                </a:solidFill>
              </a:rPr>
              <a:t>POETICKÁ FUNKCE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 b="1" dirty="0" smtClean="0"/>
              <a:t>Poetická funkce může být někdy i ve vnitřním komunikačním systému:</a:t>
            </a:r>
          </a:p>
          <a:p>
            <a:pPr lvl="1"/>
            <a:r>
              <a:rPr lang="cs-CZ" sz="2000" b="1" dirty="0" smtClean="0"/>
              <a:t>Explicitní tematizování poetické funkce ve vnitřním komunikačním systému – postava označí nějakou repliku za esteticky stylizovanou (Shakespeare „Marná lásky snaha“)</a:t>
            </a:r>
          </a:p>
          <a:p>
            <a:pPr lvl="1"/>
            <a:r>
              <a:rPr lang="cs-CZ" sz="2000" b="1" dirty="0" smtClean="0"/>
              <a:t>Implicitní tematizování – repliky jedné postavy ostře kontrastují s replikami ostatních postav, jsou nápadné svou poetickou stylizací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85821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 smtClean="0">
                <a:solidFill>
                  <a:srgbClr val="2F5897"/>
                </a:solidFill>
              </a:rPr>
              <a:t>POLYFUNKČNOST V NORMÁLNÍ JAZYKOVÉ PROMLUVĚ A V NARATIVNÍCH TEXTECH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POLYFUNKČNOST V NORMÁLNÍ JAZYKOVÉ PROMLUVĚ A V NARATIVNÍCH TEXTECH</a:t>
            </a:r>
          </a:p>
          <a:p>
            <a:r>
              <a:rPr lang="cs-CZ" b="1" dirty="0" smtClean="0"/>
              <a:t>Základním principem jazyka v dramatických textech je polyfunkčnost – jedna promluva mívá několik jazykových funkcí, které se vzájemně překrývají a doplňují</a:t>
            </a:r>
          </a:p>
          <a:p>
            <a:r>
              <a:rPr lang="cs-CZ" b="1" dirty="0" smtClean="0"/>
              <a:t>Polyfunkčnost jazyka není diferenční kvalitou mezi dramatickým textem na straně jedné a normální jazykovou promluvou a narativním textem na straně druhé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9449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Polyfunkčnost dramatického jazyka</a:t>
            </a:r>
            <a:br>
              <a:rPr lang="cs-CZ" sz="2800" dirty="0">
                <a:solidFill>
                  <a:srgbClr val="2F5897"/>
                </a:solidFill>
              </a:rPr>
            </a:br>
            <a:r>
              <a:rPr lang="cs-CZ" sz="2800" dirty="0">
                <a:solidFill>
                  <a:srgbClr val="2F5897"/>
                </a:solidFill>
              </a:rPr>
              <a:t>POLYFUNKČNOST V NORMÁLNÍ JAZYKOVÉ PROMLUVĚ A V NARATIVNÍCH TEXTECH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b="1" dirty="0" smtClean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0"/>
            <a:r>
              <a:rPr lang="cs-CZ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Diferenční </a:t>
            </a:r>
            <a:r>
              <a:rPr lang="cs-CZ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kvalitou mezi oběma skupinami je </a:t>
            </a:r>
            <a:r>
              <a:rPr lang="cs-CZ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spíše:</a:t>
            </a:r>
            <a:endParaRPr lang="cs-CZ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1"/>
            <a:r>
              <a:rPr lang="cs-CZ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Překrývání vnějšího a vnitřního komunikačního systému (u </a:t>
            </a:r>
            <a:r>
              <a:rPr lang="cs-CZ" sz="20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narativních </a:t>
            </a:r>
            <a:r>
              <a:rPr lang="cs-CZ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textů je </a:t>
            </a:r>
            <a:r>
              <a:rPr lang="cs-CZ" sz="20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zprostředkující </a:t>
            </a:r>
            <a:r>
              <a:rPr lang="cs-CZ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komunikační systém</a:t>
            </a:r>
            <a:r>
              <a:rPr lang="cs-CZ" sz="20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)</a:t>
            </a:r>
          </a:p>
          <a:p>
            <a:pPr lvl="1"/>
            <a:r>
              <a:rPr lang="cs-CZ" sz="20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Pro klasické drama se jeví jako dominantní apelativní funkce jazyka ve vnitřním komunikačním systému (v normálním jazyce není tak dominantní)</a:t>
            </a:r>
          </a:p>
          <a:p>
            <a:pPr lvl="1"/>
            <a:r>
              <a:rPr lang="cs-CZ" sz="20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Referenční funkce má u </a:t>
            </a:r>
            <a:r>
              <a:rPr lang="cs-CZ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narativních </a:t>
            </a:r>
            <a:r>
              <a:rPr lang="cs-CZ" sz="20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textů </a:t>
            </a:r>
            <a:r>
              <a:rPr lang="cs-CZ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větší </a:t>
            </a:r>
            <a:r>
              <a:rPr lang="cs-CZ" sz="20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význam než v textech dramatických</a:t>
            </a:r>
          </a:p>
          <a:p>
            <a:pPr lvl="2"/>
            <a:r>
              <a:rPr lang="cs-CZ" sz="20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V dramatických textech je referenční jazykové funkci odlehčeno mimojazykovými prostředky – informace jsou předány jinými způsoby (platí to také pro normální jazykovou promluvu)</a:t>
            </a:r>
            <a:endParaRPr lang="cs-CZ" sz="20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336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Dramatický jazyk a normální jazyk  </a:t>
            </a:r>
            <a:br>
              <a:rPr lang="cs-CZ" sz="2800" b="1" dirty="0" smtClean="0"/>
            </a:br>
            <a:r>
              <a:rPr lang="cs-CZ" sz="2800" b="1" dirty="0" smtClean="0"/>
              <a:t>PŘEKRYTÍ DVOU ROVIN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b="1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PŘEKRYTÍ DVOU ROVIN</a:t>
            </a:r>
          </a:p>
          <a:p>
            <a:r>
              <a:rPr lang="cs-CZ" b="1" dirty="0" smtClean="0"/>
              <a:t>Dramatická </a:t>
            </a:r>
            <a:r>
              <a:rPr lang="cs-CZ" b="1" dirty="0" smtClean="0"/>
              <a:t>promluva a normální promluva – obě mají společný moment situační vázanosti</a:t>
            </a:r>
          </a:p>
          <a:p>
            <a:pPr lvl="1"/>
            <a:r>
              <a:rPr lang="cs-CZ" sz="2000" b="1" dirty="0" smtClean="0"/>
              <a:t>Rozdíl u narativních textů: určitá větší či menší míra situační abstraktnosti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057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Dramatický jazyk a normální jazyk  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PŘEKRYTÍ DVOU ROVIN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cs-CZ" b="1" dirty="0"/>
              <a:t>Dramatická promluva je sémanticky komplikovanější než obyčejný rozhovor v realitě</a:t>
            </a:r>
          </a:p>
          <a:p>
            <a:pPr lvl="1"/>
            <a:r>
              <a:rPr lang="cs-CZ" sz="2000" b="1" dirty="0"/>
              <a:t>V dramatické promluvě přistupuje </a:t>
            </a:r>
            <a:r>
              <a:rPr lang="cs-CZ" sz="2000" b="1" dirty="0" smtClean="0"/>
              <a:t>ještě “…</a:t>
            </a:r>
            <a:r>
              <a:rPr lang="cs-CZ" sz="2000" b="1" dirty="0"/>
              <a:t>další </a:t>
            </a:r>
            <a:r>
              <a:rPr lang="cs-CZ" sz="2000" b="1" dirty="0" smtClean="0"/>
              <a:t>faktor</a:t>
            </a:r>
            <a:r>
              <a:rPr lang="cs-CZ" sz="2000" b="1" dirty="0"/>
              <a:t>: publikum. To znamená, že ke všem přímým účastníkům dialogu přistupuje ještě další zúčastněný, který mlčí, ale je přesto důležitý, neboť všechno, co se v divadelním dialogu říká, je zacíleno na něj a má působit na jeho vědomí. </a:t>
            </a:r>
            <a:r>
              <a:rPr lang="cs-CZ" sz="2000" b="1" dirty="0" smtClean="0"/>
              <a:t>„ (Jan Mukařovský)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196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Dramatický jazyk a normální jazyk  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PŘEKRYTÍ DVOU ROVIN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Dramatická replika má nejen dva adresáty (jinou postavu a diváka), ale také dva subjekty výpovědi:</a:t>
            </a:r>
          </a:p>
          <a:p>
            <a:pPr lvl="1"/>
            <a:r>
              <a:rPr lang="cs-CZ" sz="2000" b="1" dirty="0" smtClean="0"/>
              <a:t>Dramatickou postavu (fiktivní subjekt)</a:t>
            </a:r>
          </a:p>
          <a:p>
            <a:pPr lvl="1"/>
            <a:r>
              <a:rPr lang="cs-CZ" sz="2000" b="1" dirty="0" smtClean="0"/>
              <a:t>Výpověď autora (reálný subjekt)</a:t>
            </a:r>
          </a:p>
          <a:p>
            <a:r>
              <a:rPr lang="cs-CZ" b="1" dirty="0" smtClean="0"/>
              <a:t>Oba subjekty nelze ztotožňovat – zřetel postavy a zřetel autora mohou mít k sobě různý poměr dominance</a:t>
            </a:r>
          </a:p>
          <a:p>
            <a:pPr lvl="1"/>
            <a:r>
              <a:rPr lang="cs-CZ" sz="2000" b="1" dirty="0" smtClean="0"/>
              <a:t>Vtipnost replik v komediích Oscara </a:t>
            </a:r>
            <a:r>
              <a:rPr lang="cs-CZ" sz="2000" b="1" dirty="0" err="1" smtClean="0"/>
              <a:t>Wildea</a:t>
            </a:r>
            <a:r>
              <a:rPr lang="cs-CZ" sz="2000" b="1" dirty="0" smtClean="0"/>
              <a:t> odkazuje na vtipnost autora</a:t>
            </a:r>
          </a:p>
          <a:p>
            <a:pPr lvl="1"/>
            <a:r>
              <a:rPr lang="cs-CZ" sz="2000" b="1" dirty="0" smtClean="0"/>
              <a:t>Naturalistické postavy jsou komponovány </a:t>
            </a:r>
            <a:r>
              <a:rPr lang="cs-CZ" sz="2000" b="1" dirty="0" err="1" smtClean="0"/>
              <a:t>tk</a:t>
            </a:r>
            <a:r>
              <a:rPr lang="cs-CZ" sz="2000" b="1" dirty="0" smtClean="0"/>
              <a:t>, že dominuje jejich zřetel a zřetel autora mizí</a:t>
            </a:r>
          </a:p>
          <a:p>
            <a:pPr lvl="1"/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856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Dramatický jazyk a normální jazyk  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 smtClean="0">
                <a:solidFill>
                  <a:srgbClr val="2F5897"/>
                </a:solidFill>
              </a:rPr>
              <a:t>DIMENZE ODLIŠNOSTI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DIMENZE ODLIŠNOSTI</a:t>
            </a:r>
          </a:p>
          <a:p>
            <a:r>
              <a:rPr lang="cs-CZ" b="1" dirty="0" smtClean="0"/>
              <a:t>Dramatická </a:t>
            </a:r>
            <a:r>
              <a:rPr lang="cs-CZ" b="1" dirty="0" smtClean="0"/>
              <a:t>promluva a normální promluva se mohou lišit různým užitím některých prostředků</a:t>
            </a:r>
          </a:p>
          <a:p>
            <a:r>
              <a:rPr lang="cs-CZ" b="1" dirty="0" smtClean="0"/>
              <a:t>Dramatická promluva užívá např.</a:t>
            </a:r>
          </a:p>
          <a:p>
            <a:pPr lvl="1"/>
            <a:r>
              <a:rPr lang="cs-CZ" sz="2000" b="1" dirty="0" smtClean="0"/>
              <a:t>Rétorickou stylizaci</a:t>
            </a:r>
          </a:p>
          <a:p>
            <a:pPr lvl="1"/>
            <a:r>
              <a:rPr lang="cs-CZ" sz="2000" b="1" dirty="0" smtClean="0"/>
              <a:t>Archaismy, novotvary</a:t>
            </a:r>
          </a:p>
          <a:p>
            <a:pPr lvl="1"/>
            <a:r>
              <a:rPr lang="cs-CZ" sz="2000" b="1" dirty="0" smtClean="0"/>
              <a:t>Metrickou vázanost</a:t>
            </a:r>
          </a:p>
          <a:p>
            <a:r>
              <a:rPr lang="cs-CZ" b="1" dirty="0" smtClean="0"/>
              <a:t>Rozdíl obou promluv může být ovšem i minimalizován</a:t>
            </a:r>
          </a:p>
          <a:p>
            <a:pPr lvl="1"/>
            <a:r>
              <a:rPr lang="cs-CZ" sz="2000" b="1" dirty="0" smtClean="0"/>
              <a:t>Naturalismus</a:t>
            </a:r>
          </a:p>
          <a:p>
            <a:pPr lvl="1"/>
            <a:r>
              <a:rPr lang="cs-CZ" sz="2000" b="1" dirty="0" err="1" smtClean="0"/>
              <a:t>Kitchen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Sink</a:t>
            </a:r>
            <a:r>
              <a:rPr lang="cs-CZ" sz="2000" b="1" dirty="0" smtClean="0"/>
              <a:t> Realismus, In-</a:t>
            </a:r>
            <a:r>
              <a:rPr lang="cs-CZ" sz="2000" b="1" dirty="0" err="1" smtClean="0"/>
              <a:t>Yer</a:t>
            </a:r>
            <a:r>
              <a:rPr lang="cs-CZ" sz="2000" b="1" dirty="0" smtClean="0"/>
              <a:t>-Face-</a:t>
            </a:r>
            <a:r>
              <a:rPr lang="cs-CZ" sz="2000" b="1" dirty="0" err="1" smtClean="0"/>
              <a:t>Theatre</a:t>
            </a:r>
            <a:endParaRPr lang="cs-CZ" sz="2000" b="1" dirty="0" smtClean="0"/>
          </a:p>
          <a:p>
            <a:pPr lvl="1"/>
            <a:r>
              <a:rPr lang="cs-CZ" sz="2000" b="1" dirty="0" err="1" smtClean="0"/>
              <a:t>Neonaturalismus</a:t>
            </a:r>
            <a:r>
              <a:rPr lang="cs-CZ" sz="2000" b="1" dirty="0" smtClean="0"/>
              <a:t> v Německu (F. X. </a:t>
            </a:r>
            <a:r>
              <a:rPr lang="cs-CZ" sz="2000" b="1" dirty="0" err="1" smtClean="0"/>
              <a:t>Kroetz</a:t>
            </a:r>
            <a:r>
              <a:rPr lang="cs-CZ" sz="2000" b="1" dirty="0" smtClean="0"/>
              <a:t> aj.)</a:t>
            </a:r>
          </a:p>
          <a:p>
            <a:pPr lvl="1"/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816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Dramatický jazyk a normální jazyk  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DIMENZE ODLIŠNOSTI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b="1" dirty="0" smtClean="0"/>
          </a:p>
          <a:p>
            <a:r>
              <a:rPr lang="cs-CZ" b="1" dirty="0" smtClean="0"/>
              <a:t>I v případě velkého přiblížení dramatické a reálné promluvy existují odlišnosti:</a:t>
            </a:r>
          </a:p>
          <a:p>
            <a:pPr lvl="1"/>
            <a:r>
              <a:rPr lang="cs-CZ" sz="2000" b="1" dirty="0" smtClean="0"/>
              <a:t>Dramatická promluva např. demonstrativně zdůrazňuje některé rysy normální jazykové promluvy a vytváří jakousi stylizaci</a:t>
            </a:r>
          </a:p>
          <a:p>
            <a:pPr lvl="1"/>
            <a:r>
              <a:rPr lang="cs-CZ" sz="2000" b="1" dirty="0" smtClean="0"/>
              <a:t>Např. omezený jazykový kód u postav F. X. </a:t>
            </a:r>
            <a:r>
              <a:rPr lang="cs-CZ" sz="2000" b="1" dirty="0" err="1" smtClean="0"/>
              <a:t>Kroetze</a:t>
            </a:r>
            <a:r>
              <a:rPr lang="cs-CZ" sz="2000" b="1" dirty="0" smtClean="0"/>
              <a:t> se stává stylizačním principem, viz citace z </a:t>
            </a:r>
            <a:r>
              <a:rPr lang="cs-CZ" sz="2000" b="1" dirty="0" err="1" smtClean="0"/>
              <a:t>Kroetzovy</a:t>
            </a:r>
            <a:r>
              <a:rPr lang="cs-CZ" sz="2000" b="1" dirty="0" smtClean="0"/>
              <a:t> hry </a:t>
            </a:r>
            <a:r>
              <a:rPr lang="cs-CZ" sz="2000" b="1" dirty="0" err="1" smtClean="0"/>
              <a:t>Michis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Blut</a:t>
            </a:r>
            <a:r>
              <a:rPr lang="cs-CZ" sz="2000" b="1" dirty="0" smtClean="0"/>
              <a:t> </a:t>
            </a:r>
            <a:r>
              <a:rPr lang="cs-CZ" sz="2000" b="1" dirty="0" smtClean="0">
                <a:sym typeface="Symbol"/>
              </a:rPr>
              <a:t></a:t>
            </a:r>
            <a:r>
              <a:rPr lang="cs-CZ" sz="2000" b="1" dirty="0" smtClean="0"/>
              <a:t> 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078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Dramatický jazyk a normální jazyk  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DIMENZE ODLIŠNOSTI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MARIE: Když si zasereš i to poslední, je konec.</a:t>
            </a:r>
          </a:p>
          <a:p>
            <a:r>
              <a:rPr lang="cs-CZ" b="1" dirty="0"/>
              <a:t>KAREL: </a:t>
            </a:r>
            <a:r>
              <a:rPr lang="cs-CZ" b="1" dirty="0" err="1"/>
              <a:t>Žádnej</a:t>
            </a:r>
            <a:r>
              <a:rPr lang="cs-CZ" b="1" dirty="0"/>
              <a:t> konec.</a:t>
            </a:r>
          </a:p>
          <a:p>
            <a:r>
              <a:rPr lang="cs-CZ" b="1" dirty="0"/>
              <a:t>MARIE: </a:t>
            </a:r>
            <a:r>
              <a:rPr lang="cs-CZ" b="1" dirty="0" smtClean="0"/>
              <a:t>Prostě </a:t>
            </a:r>
            <a:r>
              <a:rPr lang="cs-CZ" b="1" dirty="0"/>
              <a:t>využíváš, že mě máš, </a:t>
            </a:r>
            <a:r>
              <a:rPr lang="cs-CZ" b="1" dirty="0" smtClean="0"/>
              <a:t>prostě </a:t>
            </a:r>
            <a:r>
              <a:rPr lang="cs-CZ" b="1" dirty="0"/>
              <a:t>si na mně </a:t>
            </a:r>
            <a:r>
              <a:rPr lang="cs-CZ" b="1" dirty="0" err="1"/>
              <a:t>vylejváš</a:t>
            </a:r>
            <a:r>
              <a:rPr lang="cs-CZ" b="1" dirty="0"/>
              <a:t> zlost, protože mě už nemáš rád, protože neseženeš žádnou jinou, protože – </a:t>
            </a:r>
          </a:p>
          <a:p>
            <a:r>
              <a:rPr lang="cs-CZ" b="1" dirty="0"/>
              <a:t>KAREL: Protože tě mám po krk.</a:t>
            </a:r>
          </a:p>
          <a:p>
            <a:r>
              <a:rPr lang="cs-CZ" b="1" dirty="0"/>
              <a:t>MARIE: Si myslíš, že to nevím, si myslíš, že jsem blbá.</a:t>
            </a:r>
          </a:p>
          <a:p>
            <a:r>
              <a:rPr lang="cs-CZ" b="1" dirty="0"/>
              <a:t>KAREL: Kdybys věděla, jak vypadáš, nemohla bys tak stupidně kecat.</a:t>
            </a:r>
          </a:p>
          <a:p>
            <a:r>
              <a:rPr lang="cs-CZ" b="1" dirty="0"/>
              <a:t>MARIE: Nemám zrcadlo.</a:t>
            </a:r>
          </a:p>
          <a:p>
            <a:r>
              <a:rPr lang="cs-CZ" b="1" dirty="0"/>
              <a:t>KAREL: Tak si nějaký kup.</a:t>
            </a:r>
          </a:p>
          <a:p>
            <a:r>
              <a:rPr lang="cs-CZ" b="1" dirty="0"/>
              <a:t>MARIE: Nemám prachy.</a:t>
            </a:r>
          </a:p>
          <a:p>
            <a:r>
              <a:rPr lang="cs-CZ" b="1" dirty="0"/>
              <a:t>KAREL: Tak ti ho koupím já.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694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en-US" sz="3600" dirty="0">
                <a:solidFill>
                  <a:srgbClr val="2F5897"/>
                </a:solidFill>
              </a:rPr>
              <a:t>4. kapitola</a:t>
            </a:r>
            <a:br>
              <a:rPr lang="en-US" sz="3600" dirty="0">
                <a:solidFill>
                  <a:srgbClr val="2F5897"/>
                </a:solidFill>
              </a:rPr>
            </a:br>
            <a:r>
              <a:rPr lang="cs-CZ" sz="5400" dirty="0">
                <a:solidFill>
                  <a:srgbClr val="2F5897"/>
                </a:solidFill>
              </a:rPr>
              <a:t>JAZYKOVÁ KOMUNIKACE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400800" cy="2023120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2"/>
            </a:pPr>
            <a:r>
              <a:rPr lang="cs-CZ" sz="3200" b="1" dirty="0" smtClean="0"/>
              <a:t>část</a:t>
            </a:r>
          </a:p>
          <a:p>
            <a:r>
              <a:rPr lang="cs-CZ" sz="3200" b="1" dirty="0" smtClean="0"/>
              <a:t>POLYFUNKČNOST DRAMATICKÉHO JAZYKA</a:t>
            </a:r>
            <a:endParaRPr lang="cs-CZ" sz="32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Václav Cejpek / březen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7699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380</TotalTime>
  <Words>1796</Words>
  <Application>Microsoft Office PowerPoint</Application>
  <PresentationFormat>Předvádění na obrazovce (4:3)</PresentationFormat>
  <Paragraphs>201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Exekutivní</vt:lpstr>
      <vt:lpstr>TEORIE DRAMATU</vt:lpstr>
      <vt:lpstr>4. kapitola JAZYKOVÁ KOMUNIKACE</vt:lpstr>
      <vt:lpstr>Dramatický jazyk a normální jazyk   PŘEKRYTÍ DVOU ROVIN</vt:lpstr>
      <vt:lpstr>Dramatický jazyk a normální jazyk   PŘEKRYTÍ DVOU ROVIN</vt:lpstr>
      <vt:lpstr>Dramatický jazyk a normální jazyk   PŘEKRYTÍ DVOU ROVIN</vt:lpstr>
      <vt:lpstr>Dramatický jazyk a normální jazyk   DIMENZE ODLIŠNOSTI</vt:lpstr>
      <vt:lpstr>Dramatický jazyk a normální jazyk   DIMENZE ODLIŠNOSTI</vt:lpstr>
      <vt:lpstr>Dramatický jazyk a normální jazyk   DIMENZE ODLIŠNOSTI</vt:lpstr>
      <vt:lpstr>4. kapitola JAZYKOVÁ KOMUNIKACE</vt:lpstr>
      <vt:lpstr>Polyfunkčnost dramatického jazyka POLYFUNKČNOST</vt:lpstr>
      <vt:lpstr>Polyfunkčnost dramatického jazyka POLYFUNKČNOST</vt:lpstr>
      <vt:lpstr>Polyfunkčnost dramatického jazyka POLYFUNKČNOST</vt:lpstr>
      <vt:lpstr>Polyfunkčnost dramatického jazyka REFERENČNÍ FUNKCE</vt:lpstr>
      <vt:lpstr>Polyfunkčnost dramatického jazyka EXPRESIVNÍ FUNKCE</vt:lpstr>
      <vt:lpstr>Polyfunkčnost dramatického jazyka APELATIVNÍ FUNKCE</vt:lpstr>
      <vt:lpstr>Polyfunkčnost dramatického jazyka APELATIVNÍ FUNKCE</vt:lpstr>
      <vt:lpstr>Polyfunkčnost dramatického jazyka FATICKÁ FUNKCE</vt:lpstr>
      <vt:lpstr>Polyfunkčnost dramatického jazyka FATICKÁ FUNKCE</vt:lpstr>
      <vt:lpstr>Polyfunkčnost dramatického jazyka FATICKÁ FUNKCE</vt:lpstr>
      <vt:lpstr>Polyfunkčnost dramatického jazyka METAJAZYKOVÁ FUNKCE</vt:lpstr>
      <vt:lpstr>Polyfunkčnost dramatického jazyka METAJAZYKOVÁ FUNKCE</vt:lpstr>
      <vt:lpstr>Polyfunkčnost dramatického jazyka METAJAZYKOVÁ FUNKCE</vt:lpstr>
      <vt:lpstr>Polyfunkčnost dramatického jazyka POETICKÁ FUNKCE</vt:lpstr>
      <vt:lpstr>Polyfunkčnost dramatického jazyka POETICKÁ FUNKCE</vt:lpstr>
      <vt:lpstr>Polyfunkčnost dramatického jazyka POLYFUNKČNOST V NORMÁLNÍ JAZYKOVÉ PROMLUVĚ A V NARATIVNÍCH TEXTECH</vt:lpstr>
      <vt:lpstr>Polyfunkčnost dramatického jazyka POLYFUNKČNOST V NORMÁLNÍ JAZYKOVÉ PROMLUVĚ A V NARATIVNÍCH TEXTECH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DRAMATU</dc:title>
  <dc:creator>Václav</dc:creator>
  <cp:lastModifiedBy>Václav</cp:lastModifiedBy>
  <cp:revision>39</cp:revision>
  <dcterms:created xsi:type="dcterms:W3CDTF">2015-03-11T08:52:35Z</dcterms:created>
  <dcterms:modified xsi:type="dcterms:W3CDTF">2015-04-26T20:02:32Z</dcterms:modified>
</cp:coreProperties>
</file>