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725" r:id="rId3"/>
    <p:sldId id="728" r:id="rId4"/>
    <p:sldId id="592" r:id="rId5"/>
    <p:sldId id="593" r:id="rId6"/>
    <p:sldId id="598" r:id="rId7"/>
    <p:sldId id="599" r:id="rId8"/>
    <p:sldId id="767" r:id="rId9"/>
    <p:sldId id="766" r:id="rId10"/>
    <p:sldId id="744" r:id="rId11"/>
    <p:sldId id="745" r:id="rId12"/>
    <p:sldId id="768" r:id="rId13"/>
    <p:sldId id="769" r:id="rId14"/>
    <p:sldId id="770" r:id="rId15"/>
    <p:sldId id="771" r:id="rId16"/>
    <p:sldId id="772" r:id="rId17"/>
    <p:sldId id="726" r:id="rId18"/>
    <p:sldId id="729" r:id="rId19"/>
    <p:sldId id="483" r:id="rId20"/>
    <p:sldId id="737" r:id="rId21"/>
    <p:sldId id="637" r:id="rId22"/>
    <p:sldId id="638" r:id="rId23"/>
    <p:sldId id="639" r:id="rId24"/>
    <p:sldId id="738" r:id="rId25"/>
    <p:sldId id="367" r:id="rId26"/>
    <p:sldId id="640" r:id="rId27"/>
    <p:sldId id="739" r:id="rId28"/>
    <p:sldId id="368" r:id="rId29"/>
    <p:sldId id="740" r:id="rId30"/>
    <p:sldId id="369" r:id="rId31"/>
    <p:sldId id="548" r:id="rId32"/>
    <p:sldId id="741" r:id="rId33"/>
    <p:sldId id="370" r:id="rId34"/>
    <p:sldId id="733" r:id="rId35"/>
    <p:sldId id="742" r:id="rId36"/>
    <p:sldId id="746" r:id="rId37"/>
    <p:sldId id="747" r:id="rId38"/>
    <p:sldId id="734" r:id="rId39"/>
    <p:sldId id="743" r:id="rId40"/>
    <p:sldId id="748" r:id="rId41"/>
    <p:sldId id="730" r:id="rId42"/>
    <p:sldId id="731" r:id="rId43"/>
    <p:sldId id="661" r:id="rId44"/>
    <p:sldId id="754" r:id="rId45"/>
    <p:sldId id="755" r:id="rId46"/>
    <p:sldId id="756" r:id="rId47"/>
    <p:sldId id="757" r:id="rId48"/>
    <p:sldId id="760" r:id="rId49"/>
    <p:sldId id="761" r:id="rId50"/>
    <p:sldId id="762" r:id="rId51"/>
    <p:sldId id="763" r:id="rId52"/>
    <p:sldId id="764" r:id="rId53"/>
    <p:sldId id="765" r:id="rId54"/>
    <p:sldId id="625" r:id="rId55"/>
    <p:sldId id="626" r:id="rId56"/>
    <p:sldId id="627" r:id="rId57"/>
    <p:sldId id="628" r:id="rId58"/>
    <p:sldId id="629" r:id="rId59"/>
    <p:sldId id="630" r:id="rId60"/>
    <p:sldId id="631" r:id="rId61"/>
    <p:sldId id="632" r:id="rId62"/>
    <p:sldId id="633" r:id="rId63"/>
    <p:sldId id="634" r:id="rId64"/>
    <p:sldId id="635" r:id="rId65"/>
    <p:sldId id="636" r:id="rId66"/>
    <p:sldId id="758" r:id="rId67"/>
    <p:sldId id="648" r:id="rId68"/>
    <p:sldId id="649" r:id="rId69"/>
    <p:sldId id="650" r:id="rId70"/>
    <p:sldId id="651" r:id="rId71"/>
    <p:sldId id="652" r:id="rId72"/>
    <p:sldId id="653" r:id="rId73"/>
    <p:sldId id="654" r:id="rId74"/>
    <p:sldId id="655" r:id="rId75"/>
    <p:sldId id="656" r:id="rId76"/>
    <p:sldId id="657" r:id="rId77"/>
    <p:sldId id="658" r:id="rId78"/>
    <p:sldId id="659" r:id="rId79"/>
    <p:sldId id="660" r:id="rId80"/>
    <p:sldId id="724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84"/>
    <p:restoredTop sz="94543"/>
  </p:normalViewPr>
  <p:slideViewPr>
    <p:cSldViewPr snapToGrid="0" snapToObjects="1">
      <p:cViewPr varScale="1">
        <p:scale>
          <a:sx n="111" d="100"/>
          <a:sy n="111" d="100"/>
        </p:scale>
        <p:origin x="6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7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24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8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3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2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29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2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6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4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8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FB987-A955-DE49-A606-95894A403E1E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ACA4C-B218-4D43-9632-3B0ED3593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9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enderaveda.cz/wp-content/uploads/2021/01/NKC_Jak-na-zmenu-A5_2021_WEB-1.pdf" TargetMode="External"/><Relationship Id="rId3" Type="http://schemas.openxmlformats.org/officeDocument/2006/relationships/hyperlink" Target="https://www.msmt.cz/ministerstvo/proc-je-dulezite-se-zabyvat-genderovou-rovnosti-v-kontextu" TargetMode="External"/><Relationship Id="rId7" Type="http://schemas.openxmlformats.org/officeDocument/2006/relationships/hyperlink" Target="https://op.europa.eu/en/web/eu-law-and-publications/publication-detail/-/publication/67d5a207-4da1-11ec-91ac-01aa75ed71a1" TargetMode="External"/><Relationship Id="rId2" Type="http://schemas.openxmlformats.org/officeDocument/2006/relationships/hyperlink" Target="https://op.europa.eu/en/publication-detail/-/publication/ffcb06c3-200a-11ec-bd8e-01aa75ed71a1/language-en/format-PDF/source-23212966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lada.cz/cz/ppov/rovne-prilezitosti-zen-a-muzu/aktuality/vlada-dnes-schvalila-strategii-rovnosti-zen-a-muzu-na-leta-2021---2030-187164/" TargetMode="External"/><Relationship Id="rId5" Type="http://schemas.openxmlformats.org/officeDocument/2006/relationships/hyperlink" Target="https://www.msmt.cz/ministerstvo/plan-podpory-rovnosti-zen-a-muzu-msmt-2021-2024" TargetMode="External"/><Relationship Id="rId4" Type="http://schemas.openxmlformats.org/officeDocument/2006/relationships/hyperlink" Target="https://genderaveda.cz/wp-content/uploads/2022/01/Monitorovaci-zprava-2019_fin.pdf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edavyzkum.cz/politika-vyzkumu-a-vyvoje/politika-vyzkumu-a-vyvoje/co-by-vam-nemelo-uniknout-v-oblasti-rovnosti-zen-a-muzu-ve-vyzkumu" TargetMode="External"/><Relationship Id="rId2" Type="http://schemas.openxmlformats.org/officeDocument/2006/relationships/hyperlink" Target="https://plus.rozhlas.cz/covid-uplne-vymaze-vse-co-jsme-v-genderove-rovnosti-vybojovali-za-posledni-dve-8668287?fbclid=IwAR3Z0JZSc4yQ3DPQqgv3lZrXe72oNnE0iQWVv7dOH2FW5l42hU1OehgP31w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edavyzkum.cz/z-domova/nkc-gender-a-veda/soukromy-anebo-verejny-problem-pecujici-rodice-v-ceskem-akademickem-prostredi/?from=fb" TargetMode="External"/><Relationship Id="rId4" Type="http://schemas.openxmlformats.org/officeDocument/2006/relationships/hyperlink" Target="https://vedavyzkum.cz/z-domova/nkc-gender-a-veda/navrhy-evropskych-certifikacnich-schemat-v-oblasti-genderove-rovnost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 descr="Obsah obrázku Písmo, typografie, design&#10;&#10;Popis byl vytvořen automaticky">
            <a:extLst>
              <a:ext uri="{FF2B5EF4-FFF2-40B4-BE49-F238E27FC236}">
                <a16:creationId xmlns:a16="http://schemas.microsoft.com/office/drawing/2014/main" id="{02CB7795-946A-5375-A323-9796D4B4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387" y="398462"/>
            <a:ext cx="2366963" cy="15732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38785C9-7526-6C41-9683-019CB7B6F056}"/>
              </a:ext>
            </a:extLst>
          </p:cNvPr>
          <p:cNvSpPr txBox="1"/>
          <p:nvPr/>
        </p:nvSpPr>
        <p:spPr>
          <a:xfrm>
            <a:off x="1457325" y="3171825"/>
            <a:ext cx="6596064" cy="111442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3600" dirty="0">
                <a:solidFill>
                  <a:srgbClr val="FFFFFF"/>
                </a:solidFill>
              </a:rPr>
              <a:t>Rovné příležitosti</a:t>
            </a:r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83CF2CED-142A-456D-22E8-65A6A390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5358141"/>
            <a:ext cx="78867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Kateřina</a:t>
            </a: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Kaňoková</a:t>
            </a:r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Brno, 4.9. 2023</a:t>
            </a:r>
          </a:p>
        </p:txBody>
      </p:sp>
    </p:spTree>
    <p:extLst>
      <p:ext uri="{BB962C8B-B14F-4D97-AF65-F5344CB8AC3E}">
        <p14:creationId xmlns:p14="http://schemas.microsoft.com/office/powerpoint/2010/main" val="134886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7650866" cy="1143000"/>
          </a:xfrm>
        </p:spPr>
        <p:txBody>
          <a:bodyPr/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Rovné příležitosti v ČR</a:t>
            </a:r>
            <a:br>
              <a:rPr lang="cs-CZ" sz="2800" b="1" dirty="0">
                <a:solidFill>
                  <a:srgbClr val="002060"/>
                </a:solidFill>
                <a:latin typeface="+mn-lt"/>
              </a:rPr>
            </a:br>
            <a:endParaRPr lang="cs-CZ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010150"/>
          </a:xfrm>
        </p:spPr>
        <p:txBody>
          <a:bodyPr>
            <a:normAutofit/>
          </a:bodyPr>
          <a:lstStyle/>
          <a:p>
            <a:pPr lvl="0" algn="just" fontAlgn="base"/>
            <a:r>
              <a:rPr lang="cs-CZ" sz="2600" dirty="0">
                <a:cs typeface="Arial" panose="020B0604020202020204" pitchFamily="34" charset="0"/>
              </a:rPr>
              <a:t>V indexu rovnosti žen a mužů patří ČR 23. místo z 27</a:t>
            </a:r>
          </a:p>
          <a:p>
            <a:pPr lvl="0" algn="just" fontAlgn="base"/>
            <a:r>
              <a:rPr lang="cs-CZ" sz="2600" dirty="0">
                <a:cs typeface="Arial" panose="020B0604020202020204" pitchFamily="34" charset="0"/>
              </a:rPr>
              <a:t>Rovné příležitosti v EU i ČR patří mezi priority</a:t>
            </a:r>
          </a:p>
          <a:p>
            <a:pPr marL="0" lvl="0" indent="0" algn="just" fontAlgn="base">
              <a:buNone/>
            </a:pPr>
            <a:endParaRPr lang="cs-CZ" sz="2600" dirty="0">
              <a:cs typeface="Arial" panose="020B0604020202020204" pitchFamily="34" charset="0"/>
            </a:endParaRPr>
          </a:p>
          <a:p>
            <a:pPr marL="0" lvl="0" indent="0" algn="just" fontAlgn="base">
              <a:buNone/>
            </a:pPr>
            <a:r>
              <a:rPr lang="cs-CZ" sz="2600" b="1" dirty="0">
                <a:cs typeface="Arial" panose="020B0604020202020204" pitchFamily="34" charset="0"/>
              </a:rPr>
              <a:t>Vládní dokumenty:</a:t>
            </a:r>
          </a:p>
          <a:p>
            <a:pPr marL="0" lvl="0" indent="0" algn="just" fontAlgn="base">
              <a:buNone/>
            </a:pPr>
            <a:endParaRPr lang="cs-CZ" sz="2600" dirty="0">
              <a:cs typeface="Arial" panose="020B0604020202020204" pitchFamily="34" charset="0"/>
            </a:endParaRPr>
          </a:p>
          <a:p>
            <a:pPr algn="just" fontAlgn="base"/>
            <a:r>
              <a:rPr lang="cs-CZ" sz="2600" dirty="0">
                <a:cs typeface="Arial" panose="020B0604020202020204" pitchFamily="34" charset="0"/>
              </a:rPr>
              <a:t>Strategie rovnosti žen a mužů na léta 2021-2030</a:t>
            </a:r>
          </a:p>
          <a:p>
            <a:pPr marL="0" indent="0" algn="just" fontAlgn="base">
              <a:buNone/>
            </a:pPr>
            <a:endParaRPr lang="cs-CZ" sz="2600" dirty="0">
              <a:cs typeface="Arial" panose="020B0604020202020204" pitchFamily="34" charset="0"/>
            </a:endParaRPr>
          </a:p>
          <a:p>
            <a:pPr algn="just" fontAlgn="base"/>
            <a:r>
              <a:rPr lang="cs-CZ" sz="2600" dirty="0">
                <a:cs typeface="Arial" panose="020B0604020202020204" pitchFamily="34" charset="0"/>
              </a:rPr>
              <a:t>Akční plán rovného odměňování žen a mužů 2023-2026</a:t>
            </a:r>
          </a:p>
          <a:p>
            <a:pPr lvl="0" algn="just" fontAlgn="base"/>
            <a:endParaRPr lang="cs-CZ" sz="2600" dirty="0">
              <a:cs typeface="Arial" panose="020B0604020202020204" pitchFamily="34" charset="0"/>
            </a:endParaRPr>
          </a:p>
          <a:p>
            <a:pPr lvl="0" algn="just" fontAlgn="base"/>
            <a:endParaRPr lang="cs-CZ" sz="2600" dirty="0">
              <a:cs typeface="Arial" panose="020B0604020202020204" pitchFamily="34" charset="0"/>
            </a:endParaRPr>
          </a:p>
          <a:p>
            <a:pPr lvl="0" algn="just" fontAlgn="base"/>
            <a:endParaRPr lang="cs-CZ" sz="2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6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parkování, měřič, venku&#10;&#10;Popis byl vytvořen automaticky">
            <a:extLst>
              <a:ext uri="{FF2B5EF4-FFF2-40B4-BE49-F238E27FC236}">
                <a16:creationId xmlns:a16="http://schemas.microsoft.com/office/drawing/2014/main" id="{DFEAC14B-8389-96B3-D4CD-C134A9FC2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612" y="65231"/>
            <a:ext cx="4894729" cy="6866494"/>
          </a:xfrm>
        </p:spPr>
      </p:pic>
    </p:spTree>
    <p:extLst>
      <p:ext uri="{BB962C8B-B14F-4D97-AF65-F5344CB8AC3E}">
        <p14:creationId xmlns:p14="http://schemas.microsoft.com/office/powerpoint/2010/main" val="231980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802336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PROČ gender ve vědě a akademickém prostředí?</a:t>
            </a:r>
            <a:br>
              <a:rPr lang="cs-CZ" sz="2800" b="1" dirty="0">
                <a:solidFill>
                  <a:srgbClr val="002060"/>
                </a:solidFill>
                <a:latin typeface="+mn-lt"/>
              </a:rPr>
            </a:br>
            <a:endParaRPr lang="cs-CZ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010150"/>
          </a:xfrm>
        </p:spPr>
        <p:txBody>
          <a:bodyPr>
            <a:normAutofit/>
          </a:bodyPr>
          <a:lstStyle/>
          <a:p>
            <a:pPr lvl="0" algn="just" fontAlgn="base"/>
            <a:r>
              <a:rPr lang="cs-CZ" sz="2000" dirty="0">
                <a:cs typeface="Arial" panose="020B0604020202020204" pitchFamily="34" charset="0"/>
              </a:rPr>
              <a:t>V ČR chybí ženy na vyšších akademických pozicích (docentury, profesury) = ženy pak mají malý podíl a vliv v rozhodovacích strategických a kontrolních orgánech institucí</a:t>
            </a:r>
          </a:p>
          <a:p>
            <a:pPr lvl="0" algn="just" fontAlgn="base"/>
            <a:endParaRPr lang="cs-CZ" sz="2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  <p:pic>
        <p:nvPicPr>
          <p:cNvPr id="3" name="Obrázek 2" descr="Obsah obrázku text, Písmo, logo, snímek obrazovky&#10;&#10;Popis byl vytvořen automaticky">
            <a:extLst>
              <a:ext uri="{FF2B5EF4-FFF2-40B4-BE49-F238E27FC236}">
                <a16:creationId xmlns:a16="http://schemas.microsoft.com/office/drawing/2014/main" id="{FF2DA292-5029-4673-A567-8318C265F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6" y="76075"/>
            <a:ext cx="2192482" cy="654345"/>
          </a:xfrm>
          <a:prstGeom prst="rect">
            <a:avLst/>
          </a:prstGeom>
        </p:spPr>
      </p:pic>
      <p:pic>
        <p:nvPicPr>
          <p:cNvPr id="5" name="Obrázek 4" descr="Obsah obrázku text, vizitka, snímek obrazovky, Písmo&#10;&#10;Popis byl vytvořen automaticky">
            <a:extLst>
              <a:ext uri="{FF2B5EF4-FFF2-40B4-BE49-F238E27FC236}">
                <a16:creationId xmlns:a16="http://schemas.microsoft.com/office/drawing/2014/main" id="{9AA86201-6981-CCC0-71F9-9CFE77F58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247" y="2743200"/>
            <a:ext cx="51816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8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802336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PROČ gender ve vědě a akademickém prostředí?</a:t>
            </a:r>
            <a:br>
              <a:rPr lang="cs-CZ" sz="2800" b="1" dirty="0">
                <a:solidFill>
                  <a:srgbClr val="002060"/>
                </a:solidFill>
                <a:latin typeface="+mn-lt"/>
              </a:rPr>
            </a:br>
            <a:endParaRPr lang="cs-CZ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010150"/>
          </a:xfrm>
        </p:spPr>
        <p:txBody>
          <a:bodyPr>
            <a:normAutofit/>
          </a:bodyPr>
          <a:lstStyle/>
          <a:p>
            <a:pPr lvl="0" algn="just" fontAlgn="base"/>
            <a:r>
              <a:rPr lang="cs-CZ" sz="2000" dirty="0">
                <a:cs typeface="Arial" panose="020B0604020202020204" pitchFamily="34" charset="0"/>
              </a:rPr>
              <a:t>V ČR chybí ženy na vyšších akademických pozicích (docentury, profesury) = ženy pak mají malý podíl a vliv v rozhodovacích strategických a kontrolních orgánech institucí</a:t>
            </a:r>
          </a:p>
          <a:p>
            <a:pPr lvl="0" algn="just" fontAlgn="base"/>
            <a:endParaRPr lang="cs-CZ" sz="2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  <p:pic>
        <p:nvPicPr>
          <p:cNvPr id="3" name="Obrázek 2" descr="Obsah obrázku text, Písmo, logo, snímek obrazovky&#10;&#10;Popis byl vytvořen automaticky">
            <a:extLst>
              <a:ext uri="{FF2B5EF4-FFF2-40B4-BE49-F238E27FC236}">
                <a16:creationId xmlns:a16="http://schemas.microsoft.com/office/drawing/2014/main" id="{FF2DA292-5029-4673-A567-8318C265F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6" y="76075"/>
            <a:ext cx="2192482" cy="654345"/>
          </a:xfrm>
          <a:prstGeom prst="rect">
            <a:avLst/>
          </a:prstGeom>
        </p:spPr>
      </p:pic>
      <p:pic>
        <p:nvPicPr>
          <p:cNvPr id="4" name="Obrázek 3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647C23A4-8F89-EFE9-B306-29A4A5D9E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383" y="3067367"/>
            <a:ext cx="5359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1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802336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PROČ gender ve vědě a akademickém prostředí?</a:t>
            </a:r>
            <a:br>
              <a:rPr lang="cs-CZ" sz="2800" b="1" dirty="0">
                <a:solidFill>
                  <a:srgbClr val="002060"/>
                </a:solidFill>
                <a:latin typeface="+mn-lt"/>
              </a:rPr>
            </a:br>
            <a:endParaRPr lang="cs-CZ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010150"/>
          </a:xfrm>
        </p:spPr>
        <p:txBody>
          <a:bodyPr>
            <a:normAutofit/>
          </a:bodyPr>
          <a:lstStyle/>
          <a:p>
            <a:pPr lvl="0" algn="just" fontAlgn="base"/>
            <a:r>
              <a:rPr lang="cs-CZ" sz="2000" dirty="0">
                <a:cs typeface="Arial" panose="020B0604020202020204" pitchFamily="34" charset="0"/>
              </a:rPr>
              <a:t>V ČR chybí ženy na vyšších akademických pozicích (docentury, profesury) = ženy pak mají malý podíl a vliv v rozhodovacích strategických a kontrolních orgánech institucí</a:t>
            </a:r>
          </a:p>
          <a:p>
            <a:pPr marL="0" lvl="0" indent="0" algn="just" fontAlgn="base">
              <a:buNone/>
            </a:pPr>
            <a:endParaRPr lang="cs-CZ" sz="2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  <p:pic>
        <p:nvPicPr>
          <p:cNvPr id="3" name="Obrázek 2" descr="Obsah obrázku text, Písmo, logo, snímek obrazovky&#10;&#10;Popis byl vytvořen automaticky">
            <a:extLst>
              <a:ext uri="{FF2B5EF4-FFF2-40B4-BE49-F238E27FC236}">
                <a16:creationId xmlns:a16="http://schemas.microsoft.com/office/drawing/2014/main" id="{FF2DA292-5029-4673-A567-8318C265F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6" y="76075"/>
            <a:ext cx="2192482" cy="654345"/>
          </a:xfrm>
          <a:prstGeom prst="rect">
            <a:avLst/>
          </a:prstGeom>
        </p:spPr>
      </p:pic>
      <p:pic>
        <p:nvPicPr>
          <p:cNvPr id="5" name="Obrázek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EF921124-B26E-3FF2-2826-1D03258A4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33" y="2716720"/>
            <a:ext cx="5136785" cy="33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0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802336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Jak na systémovou změnu instituce?</a:t>
            </a: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010150"/>
          </a:xfrm>
        </p:spPr>
        <p:txBody>
          <a:bodyPr>
            <a:normAutofit/>
          </a:bodyPr>
          <a:lstStyle/>
          <a:p>
            <a:pPr lvl="0" algn="just" fontAlgn="base"/>
            <a:r>
              <a:rPr lang="cs-CZ" sz="2000" dirty="0">
                <a:cs typeface="Arial" panose="020B0604020202020204" pitchFamily="34" charset="0"/>
              </a:rPr>
              <a:t>Hluboká a trvalá proměna stávajícího systému fungování každé výzkumné a vzdělávací instituce vyžaduje </a:t>
            </a:r>
            <a:r>
              <a:rPr lang="cs-CZ" sz="2000" b="1" dirty="0">
                <a:solidFill>
                  <a:schemeClr val="tx2"/>
                </a:solidFill>
                <a:cs typeface="Arial" panose="020B0604020202020204" pitchFamily="34" charset="0"/>
              </a:rPr>
              <a:t>KOMPLEXNÍ PŘISTUP</a:t>
            </a:r>
          </a:p>
          <a:p>
            <a:pPr lvl="0" algn="just" fontAlgn="base"/>
            <a:endParaRPr lang="cs-CZ" sz="20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lvl="0" algn="just" fontAlgn="base"/>
            <a:r>
              <a:rPr lang="cs-CZ" sz="2000" b="1" dirty="0">
                <a:solidFill>
                  <a:schemeClr val="tx2"/>
                </a:solidFill>
                <a:cs typeface="Arial" panose="020B0604020202020204" pitchFamily="34" charset="0"/>
              </a:rPr>
              <a:t>Systémová změna se odehrává na 4 základních rovinách: </a:t>
            </a:r>
          </a:p>
          <a:p>
            <a:pPr lvl="1" algn="just" fontAlgn="base"/>
            <a:r>
              <a:rPr lang="cs-CZ" sz="1600" b="1" dirty="0">
                <a:solidFill>
                  <a:schemeClr val="tx2"/>
                </a:solidFill>
                <a:cs typeface="Arial" panose="020B0604020202020204" pitchFamily="34" charset="0"/>
              </a:rPr>
              <a:t>kulturní</a:t>
            </a:r>
          </a:p>
          <a:p>
            <a:pPr lvl="1" algn="just" fontAlgn="base"/>
            <a:r>
              <a:rPr lang="cs-CZ" sz="1600" b="1" dirty="0">
                <a:solidFill>
                  <a:schemeClr val="tx2"/>
                </a:solidFill>
                <a:cs typeface="Arial" panose="020B0604020202020204" pitchFamily="34" charset="0"/>
              </a:rPr>
              <a:t>institucionální</a:t>
            </a:r>
          </a:p>
          <a:p>
            <a:pPr lvl="1" algn="just" fontAlgn="base"/>
            <a:r>
              <a:rPr lang="cs-CZ" sz="1600" b="1" dirty="0">
                <a:solidFill>
                  <a:schemeClr val="tx2"/>
                </a:solidFill>
                <a:cs typeface="Arial" panose="020B0604020202020204" pitchFamily="34" charset="0"/>
              </a:rPr>
              <a:t>Interpersonální</a:t>
            </a:r>
          </a:p>
          <a:p>
            <a:pPr lvl="1" algn="just" fontAlgn="base"/>
            <a:r>
              <a:rPr lang="cs-CZ" sz="1600" b="1" dirty="0">
                <a:solidFill>
                  <a:schemeClr val="tx2"/>
                </a:solidFill>
                <a:cs typeface="Arial" panose="020B0604020202020204" pitchFamily="34" charset="0"/>
              </a:rPr>
              <a:t>Individuální</a:t>
            </a:r>
          </a:p>
          <a:p>
            <a:pPr marL="457200" lvl="1" indent="0" algn="just" fontAlgn="base">
              <a:buNone/>
            </a:pPr>
            <a:r>
              <a:rPr lang="cs-CZ" sz="1800" b="1" dirty="0" err="1">
                <a:effectLst/>
                <a:latin typeface="NHaasGroteskTXPro"/>
              </a:rPr>
              <a:t>Řešeni</a:t>
            </a:r>
            <a:r>
              <a:rPr lang="cs-CZ" sz="1800" b="1" dirty="0">
                <a:effectLst/>
                <a:latin typeface="NHaasGroteskTXPro"/>
              </a:rPr>
              <a:t>́ </a:t>
            </a:r>
            <a:r>
              <a:rPr lang="cs-CZ" sz="1800" b="1" dirty="0" err="1">
                <a:effectLst/>
                <a:latin typeface="NHaasGroteskTXPro"/>
              </a:rPr>
              <a:t>musi</a:t>
            </a:r>
            <a:r>
              <a:rPr lang="cs-CZ" sz="1800" b="1" dirty="0">
                <a:effectLst/>
                <a:latin typeface="NHaasGroteskTXPro"/>
              </a:rPr>
              <a:t>́ </a:t>
            </a:r>
            <a:r>
              <a:rPr lang="cs-CZ" sz="1800" b="1" dirty="0" err="1">
                <a:effectLst/>
                <a:latin typeface="NHaasGroteskTXPro"/>
              </a:rPr>
              <a:t>probíhat</a:t>
            </a:r>
            <a:r>
              <a:rPr lang="cs-CZ" sz="1800" b="1" dirty="0">
                <a:effectLst/>
                <a:latin typeface="NHaasGroteskTXPro"/>
              </a:rPr>
              <a:t> na </a:t>
            </a:r>
            <a:r>
              <a:rPr lang="cs-CZ" sz="1800" b="1" dirty="0" err="1">
                <a:effectLst/>
                <a:latin typeface="NHaasGroteskTXPro"/>
              </a:rPr>
              <a:t>všech</a:t>
            </a:r>
            <a:r>
              <a:rPr lang="cs-CZ" sz="1800" b="1" dirty="0">
                <a:effectLst/>
                <a:latin typeface="NHaasGroteskTXPro"/>
              </a:rPr>
              <a:t> </a:t>
            </a:r>
            <a:r>
              <a:rPr lang="cs-CZ" sz="1800" b="1" dirty="0" err="1">
                <a:effectLst/>
                <a:latin typeface="NHaasGroteskTXPro"/>
              </a:rPr>
              <a:t>čtyřech</a:t>
            </a:r>
            <a:r>
              <a:rPr lang="cs-CZ" sz="1800" b="1" dirty="0">
                <a:effectLst/>
                <a:latin typeface="NHaasGroteskTXPro"/>
              </a:rPr>
              <a:t> </a:t>
            </a:r>
            <a:r>
              <a:rPr lang="cs-CZ" sz="1800" b="1" dirty="0" err="1">
                <a:effectLst/>
                <a:latin typeface="NHaasGroteskTXPro"/>
              </a:rPr>
              <a:t>rovinách</a:t>
            </a:r>
            <a:r>
              <a:rPr lang="cs-CZ" sz="1800" b="1" dirty="0">
                <a:effectLst/>
                <a:latin typeface="NHaasGroteskTXPro"/>
              </a:rPr>
              <a:t> </a:t>
            </a:r>
            <a:r>
              <a:rPr lang="cs-CZ" sz="1800" b="1" dirty="0" err="1">
                <a:effectLst/>
                <a:latin typeface="NHaasGroteskTXPro"/>
              </a:rPr>
              <a:t>zároven</a:t>
            </a:r>
            <a:r>
              <a:rPr lang="cs-CZ" sz="1800" b="1" dirty="0">
                <a:effectLst/>
                <a:latin typeface="NHaasGroteskTXPro"/>
              </a:rPr>
              <a:t>̌</a:t>
            </a:r>
            <a:r>
              <a:rPr lang="cs-CZ" sz="1800" dirty="0">
                <a:effectLst/>
                <a:latin typeface="NHaasGroteskTXPro"/>
              </a:rPr>
              <a:t>, </a:t>
            </a:r>
            <a:r>
              <a:rPr lang="cs-CZ" sz="1800" dirty="0" err="1">
                <a:effectLst/>
                <a:latin typeface="NHaasGroteskTXPro"/>
              </a:rPr>
              <a:t>protože</a:t>
            </a:r>
            <a:r>
              <a:rPr lang="cs-CZ" sz="1800" dirty="0">
                <a:effectLst/>
                <a:latin typeface="NHaasGroteskTXPro"/>
              </a:rPr>
              <a:t> jsou </a:t>
            </a:r>
            <a:r>
              <a:rPr lang="cs-CZ" sz="1800" dirty="0" err="1">
                <a:effectLst/>
                <a:latin typeface="NHaasGroteskTXPro"/>
              </a:rPr>
              <a:t>úzce</a:t>
            </a:r>
            <a:r>
              <a:rPr lang="cs-CZ" sz="1800" dirty="0">
                <a:effectLst/>
                <a:latin typeface="NHaasGroteskTXPro"/>
              </a:rPr>
              <a:t> </a:t>
            </a:r>
            <a:r>
              <a:rPr lang="cs-CZ" sz="1800" dirty="0" err="1">
                <a:effectLst/>
                <a:latin typeface="NHaasGroteskTXPro"/>
              </a:rPr>
              <a:t>provázány</a:t>
            </a:r>
            <a:r>
              <a:rPr lang="cs-CZ" sz="1800" dirty="0">
                <a:effectLst/>
                <a:latin typeface="NHaasGroteskTXPro"/>
              </a:rPr>
              <a:t> a </a:t>
            </a:r>
            <a:r>
              <a:rPr lang="cs-CZ" sz="1800" dirty="0" err="1">
                <a:effectLst/>
                <a:latin typeface="NHaasGroteskTXPro"/>
              </a:rPr>
              <a:t>tvoři</a:t>
            </a:r>
            <a:r>
              <a:rPr lang="cs-CZ" sz="1800" dirty="0">
                <a:effectLst/>
                <a:latin typeface="NHaasGroteskTXPro"/>
              </a:rPr>
              <a:t>́ </a:t>
            </a:r>
            <a:r>
              <a:rPr lang="cs-CZ" sz="1800" dirty="0" err="1">
                <a:effectLst/>
                <a:latin typeface="NHaasGroteskTXPro"/>
              </a:rPr>
              <a:t>celistvy</a:t>
            </a:r>
            <a:r>
              <a:rPr lang="cs-CZ" sz="1800" dirty="0">
                <a:effectLst/>
                <a:latin typeface="NHaasGroteskTXPro"/>
              </a:rPr>
              <a:t>́ </a:t>
            </a:r>
            <a:r>
              <a:rPr lang="cs-CZ" sz="1800" dirty="0" err="1">
                <a:effectLst/>
                <a:latin typeface="NHaasGroteskTXPro"/>
              </a:rPr>
              <a:t>systém</a:t>
            </a:r>
            <a:r>
              <a:rPr lang="cs-CZ" sz="1800" dirty="0">
                <a:effectLst/>
                <a:latin typeface="NHaasGroteskTXPro"/>
              </a:rPr>
              <a:t> instituce. </a:t>
            </a:r>
            <a:endParaRPr lang="cs-CZ" sz="1100" dirty="0">
              <a:effectLst/>
            </a:endParaRPr>
          </a:p>
          <a:p>
            <a:pPr marL="457200" lvl="1" indent="0" algn="just" fontAlgn="base">
              <a:buNone/>
            </a:pPr>
            <a:endParaRPr lang="cs-CZ" sz="1600" b="1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lvl="0" indent="0" algn="just" fontAlgn="base">
              <a:buNone/>
            </a:pPr>
            <a:endParaRPr lang="cs-CZ" sz="2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  <p:pic>
        <p:nvPicPr>
          <p:cNvPr id="3" name="Obrázek 2" descr="Obsah obrázku text, Písmo, logo, snímek obrazovky&#10;&#10;Popis byl vytvořen automaticky">
            <a:extLst>
              <a:ext uri="{FF2B5EF4-FFF2-40B4-BE49-F238E27FC236}">
                <a16:creationId xmlns:a16="http://schemas.microsoft.com/office/drawing/2014/main" id="{FF2DA292-5029-4673-A567-8318C265F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6" y="76075"/>
            <a:ext cx="2192482" cy="6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69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802336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Roviny změny</a:t>
            </a: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010150"/>
          </a:xfrm>
        </p:spPr>
        <p:txBody>
          <a:bodyPr>
            <a:normAutofit/>
          </a:bodyPr>
          <a:lstStyle/>
          <a:p>
            <a:pPr marL="0" lvl="0" indent="0" algn="just" fontAlgn="base">
              <a:buNone/>
            </a:pPr>
            <a:endParaRPr lang="cs-CZ" sz="2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  <p:pic>
        <p:nvPicPr>
          <p:cNvPr id="3" name="Obrázek 2" descr="Obsah obrázku text, Písmo, logo, snímek obrazovky&#10;&#10;Popis byl vytvořen automaticky">
            <a:extLst>
              <a:ext uri="{FF2B5EF4-FFF2-40B4-BE49-F238E27FC236}">
                <a16:creationId xmlns:a16="http://schemas.microsoft.com/office/drawing/2014/main" id="{FF2DA292-5029-4673-A567-8318C265F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6" y="76075"/>
            <a:ext cx="2192482" cy="654345"/>
          </a:xfrm>
          <a:prstGeom prst="rect">
            <a:avLst/>
          </a:prstGeom>
        </p:spPr>
      </p:pic>
      <p:pic>
        <p:nvPicPr>
          <p:cNvPr id="4" name="Obrázek 3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53AC98EE-CB34-5360-FAAC-C7B97B312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073" y="1600200"/>
            <a:ext cx="4613564" cy="500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2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Sociální pilíř v praxi zaměstnavatele – na co se zaměřuje?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dirty="0"/>
              <a:t>Na přístup k zaměstnancům a podporu okolní komunity</a:t>
            </a:r>
          </a:p>
          <a:p>
            <a:pPr algn="just"/>
            <a:r>
              <a:rPr lang="cs-CZ" sz="2400" b="1" dirty="0">
                <a:solidFill>
                  <a:srgbClr val="0070C0"/>
                </a:solidFill>
              </a:rPr>
              <a:t>V hlavní roli 4P</a:t>
            </a:r>
            <a:r>
              <a:rPr lang="cs-CZ" sz="2400" dirty="0"/>
              <a:t>: </a:t>
            </a:r>
          </a:p>
          <a:p>
            <a:pPr marL="0" indent="0" algn="just">
              <a:buNone/>
            </a:pPr>
            <a:r>
              <a:rPr lang="cs-CZ" sz="2400" dirty="0"/>
              <a:t>   Péče, Prevence, Poradenství a Podpora</a:t>
            </a:r>
          </a:p>
          <a:p>
            <a:pPr marL="0" indent="0" algn="just">
              <a:buNone/>
            </a:pPr>
            <a:endParaRPr lang="cs-CZ" sz="2400" dirty="0"/>
          </a:p>
          <a:p>
            <a:r>
              <a:rPr lang="cs-CZ" sz="2400" b="1" dirty="0"/>
              <a:t>Klíčová slova</a:t>
            </a:r>
            <a:r>
              <a:rPr lang="cs-CZ" sz="2400" dirty="0"/>
              <a:t>: rovnost a rovný přístup, péče o zaměstnance, etika, </a:t>
            </a:r>
            <a:r>
              <a:rPr lang="cs-CZ" sz="2400" dirty="0" err="1"/>
              <a:t>antidiskriminace</a:t>
            </a:r>
            <a:r>
              <a:rPr lang="cs-CZ" sz="2400" dirty="0"/>
              <a:t>, dobrovolnictví</a:t>
            </a:r>
          </a:p>
          <a:p>
            <a:endParaRPr lang="cs-CZ" sz="2400" dirty="0"/>
          </a:p>
          <a:p>
            <a:pPr algn="just"/>
            <a:r>
              <a:rPr lang="cs-CZ" sz="2400" b="1" dirty="0"/>
              <a:t>Doba, ve které se nacházíme a krize, kterými procházíme </a:t>
            </a:r>
            <a:r>
              <a:rPr lang="cs-CZ" sz="2400" dirty="0"/>
              <a:t>(COVID, válka..) </a:t>
            </a:r>
            <a:r>
              <a:rPr lang="cs-CZ" sz="2400" b="1" dirty="0">
                <a:solidFill>
                  <a:srgbClr val="0070C0"/>
                </a:solidFill>
              </a:rPr>
              <a:t>ještě více ukazují na důležitost sociálního </a:t>
            </a:r>
            <a:r>
              <a:rPr lang="cs-CZ" sz="2800" b="1" dirty="0">
                <a:solidFill>
                  <a:srgbClr val="0070C0"/>
                </a:solidFill>
              </a:rPr>
              <a:t>pilíře!</a:t>
            </a:r>
          </a:p>
          <a:p>
            <a:pPr algn="just"/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0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Klíčové oblasti sociálního pilíře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Rovný přístup a rovné příležitosti (gender/diverzita)</a:t>
            </a:r>
          </a:p>
          <a:p>
            <a:r>
              <a:rPr lang="cs-CZ" sz="2400" b="1" dirty="0"/>
              <a:t>Odpovědné chování </a:t>
            </a:r>
            <a:r>
              <a:rPr lang="cs-CZ" sz="2400" dirty="0"/>
              <a:t>vůči zaměstnancům (otevřená/vzájemná komunikace, transparentnost)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Péče o zaměstnance </a:t>
            </a:r>
          </a:p>
          <a:p>
            <a:r>
              <a:rPr lang="cs-CZ" sz="2400" dirty="0"/>
              <a:t>Rozvoj zaměstnanců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Podpora slaďování</a:t>
            </a:r>
            <a:r>
              <a:rPr lang="cs-CZ" sz="2400" dirty="0"/>
              <a:t> pracovního a osobního života</a:t>
            </a:r>
          </a:p>
          <a:p>
            <a:r>
              <a:rPr lang="cs-CZ" sz="2400" b="1" dirty="0"/>
              <a:t>Lidská práva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Podpora okolní komunity (prorodinná, </a:t>
            </a:r>
            <a:r>
              <a:rPr lang="cs-CZ" sz="2400" b="1" dirty="0" err="1">
                <a:solidFill>
                  <a:srgbClr val="0070C0"/>
                </a:solidFill>
              </a:rPr>
              <a:t>proseniorská</a:t>
            </a:r>
            <a:r>
              <a:rPr lang="cs-CZ" sz="2400" b="1" dirty="0">
                <a:solidFill>
                  <a:srgbClr val="0070C0"/>
                </a:solidFill>
              </a:rPr>
              <a:t> politika)</a:t>
            </a:r>
          </a:p>
          <a:p>
            <a:r>
              <a:rPr lang="cs-CZ" sz="2400" dirty="0"/>
              <a:t>Dobrovolnictví </a:t>
            </a:r>
          </a:p>
          <a:p>
            <a:pPr algn="just"/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15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402"/>
            <a:ext cx="7772400" cy="846542"/>
          </a:xfrm>
        </p:spPr>
        <p:txBody>
          <a:bodyPr>
            <a:normAutofit fontScale="90000"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Rovné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příležitosti</a:t>
            </a:r>
            <a:r>
              <a:rPr lang="en-US" sz="2800" b="1" dirty="0">
                <a:solidFill>
                  <a:srgbClr val="002060"/>
                </a:solidFill>
              </a:rPr>
              <a:t> v </a:t>
            </a:r>
            <a:r>
              <a:rPr lang="en-US" sz="2800" b="1" dirty="0" err="1">
                <a:solidFill>
                  <a:srgbClr val="002060"/>
                </a:solidFill>
              </a:rPr>
              <a:t>praxi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organizace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b="1" dirty="0" err="1">
                <a:solidFill>
                  <a:srgbClr val="002060"/>
                </a:solidFill>
              </a:rPr>
              <a:t>směrem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dovnitř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714" y="1212575"/>
            <a:ext cx="8659586" cy="4955090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Zaměstnavatel, který aktivně a otevřeně podporuje téma rovných příležitostí v rámci své organizace, </a:t>
            </a:r>
            <a:r>
              <a:rPr lang="cs-CZ" sz="2000" b="1" dirty="0">
                <a:solidFill>
                  <a:schemeClr val="tx1"/>
                </a:solidFill>
              </a:rPr>
              <a:t>prosazuje téma rovných příležitostí a diverzity na všech úrovních.</a:t>
            </a:r>
            <a:r>
              <a:rPr lang="cs-CZ" sz="2000" dirty="0">
                <a:solidFill>
                  <a:schemeClr val="tx1"/>
                </a:solidFill>
              </a:rPr>
              <a:t> S tématem rovných příležitostí a diverzity pracuje  především v těchto oblastech:</a:t>
            </a:r>
          </a:p>
          <a:p>
            <a:pPr algn="just"/>
            <a:endParaRPr lang="cs-CZ" sz="2000" dirty="0">
              <a:solidFill>
                <a:schemeClr val="tx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Oblast   Personální politiky </a:t>
            </a:r>
            <a:r>
              <a:rPr lang="cs-CZ" sz="1800" dirty="0">
                <a:solidFill>
                  <a:schemeClr val="tx1"/>
                </a:solidFill>
              </a:rPr>
              <a:t>(nábor, adaptace, vzdělávání, vedoucí pozice)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Oblast Hodnocení, odměňování a benefitů </a:t>
            </a:r>
            <a:r>
              <a:rPr lang="cs-CZ" sz="1800" dirty="0">
                <a:solidFill>
                  <a:schemeClr val="tx1"/>
                </a:solidFill>
              </a:rPr>
              <a:t>(rovné odměňování, vyrovnaná struktura benefitů)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Oblast Slaďování pracovního a rodinného/osobního života </a:t>
            </a:r>
            <a:r>
              <a:rPr lang="cs-CZ" sz="1800" dirty="0">
                <a:solidFill>
                  <a:schemeClr val="tx1"/>
                </a:solidFill>
              </a:rPr>
              <a:t>(flexibilní formy práce, podpora rodičů s malými dětmi, prorodinné aktivity)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Oblast Kultury organizace </a:t>
            </a:r>
            <a:r>
              <a:rPr lang="cs-CZ" sz="1800" dirty="0">
                <a:solidFill>
                  <a:schemeClr val="tx1"/>
                </a:solidFill>
              </a:rPr>
              <a:t>(užívání </a:t>
            </a:r>
            <a:r>
              <a:rPr lang="cs-CZ" sz="1800" dirty="0" err="1">
                <a:solidFill>
                  <a:schemeClr val="tx1"/>
                </a:solidFill>
              </a:rPr>
              <a:t>genderově</a:t>
            </a:r>
            <a:r>
              <a:rPr lang="cs-CZ" sz="1800" dirty="0">
                <a:solidFill>
                  <a:schemeClr val="tx1"/>
                </a:solidFill>
              </a:rPr>
              <a:t> korektního jazyka, antidiskriminační opatření)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tx1"/>
              </a:solidFill>
            </a:endParaRPr>
          </a:p>
          <a:p>
            <a:pPr lvl="0" algn="just"/>
            <a:r>
              <a:rPr lang="cs-CZ" sz="2000" b="1" i="1" dirty="0">
                <a:solidFill>
                  <a:schemeClr val="tx1"/>
                </a:solidFill>
              </a:rPr>
              <a:t>POZOR – důležití jsou vedoucí zaměstnanci/</a:t>
            </a:r>
            <a:r>
              <a:rPr lang="cs-CZ" sz="2000" b="1" i="1" dirty="0" err="1">
                <a:solidFill>
                  <a:schemeClr val="tx1"/>
                </a:solidFill>
              </a:rPr>
              <a:t>kyně</a:t>
            </a:r>
            <a:r>
              <a:rPr lang="cs-CZ" sz="2000" i="1" dirty="0">
                <a:solidFill>
                  <a:schemeClr val="tx1"/>
                </a:solidFill>
              </a:rPr>
              <a:t> = filtr mezi nejvyšším vedením a řadovými zaměstnanci/</a:t>
            </a:r>
            <a:r>
              <a:rPr lang="cs-CZ" sz="2000" i="1" dirty="0" err="1">
                <a:solidFill>
                  <a:schemeClr val="tx1"/>
                </a:solidFill>
              </a:rPr>
              <a:t>kyněmi</a:t>
            </a:r>
            <a:r>
              <a:rPr lang="cs-CZ" sz="2000" i="1" dirty="0">
                <a:solidFill>
                  <a:schemeClr val="tx1"/>
                </a:solidFill>
              </a:rPr>
              <a:t> = způsob jejich komunikace, chování, jejich činy = to vše </a:t>
            </a:r>
            <a:r>
              <a:rPr lang="cs-CZ" sz="2000" b="1" i="1" dirty="0">
                <a:solidFill>
                  <a:schemeClr val="tx1"/>
                </a:solidFill>
              </a:rPr>
              <a:t>tvoří VZTAHY a zdravou firemní kulturu.</a:t>
            </a:r>
          </a:p>
          <a:p>
            <a:pPr lvl="0" algn="just"/>
            <a:endParaRPr lang="cs-CZ" sz="2000" i="1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tx1"/>
              </a:solidFill>
            </a:endParaRPr>
          </a:p>
          <a:p>
            <a:pPr algn="just"/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798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43F12E-B28E-43D1-445A-5EF30311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51D5A3-F0EE-E781-D81C-5BAB88C98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Představení</a:t>
            </a:r>
          </a:p>
          <a:p>
            <a:r>
              <a:rPr lang="cs-CZ" sz="2400" b="1" dirty="0"/>
              <a:t>PROČ rovné příležitosti, gender, CSR </a:t>
            </a:r>
            <a:r>
              <a:rPr lang="cs-CZ" sz="2400" dirty="0"/>
              <a:t>(společenská odpovědnost)</a:t>
            </a:r>
          </a:p>
          <a:p>
            <a:r>
              <a:rPr lang="cs-CZ" sz="2400" b="1" dirty="0"/>
              <a:t>Co je Genderový audit </a:t>
            </a:r>
            <a:r>
              <a:rPr lang="cs-CZ" sz="2400" dirty="0"/>
              <a:t>a co mapuje?</a:t>
            </a:r>
          </a:p>
          <a:p>
            <a:r>
              <a:rPr lang="cs-CZ" sz="2400" dirty="0"/>
              <a:t>Rovné příležitosti a genderový audit na JAMU</a:t>
            </a:r>
          </a:p>
          <a:p>
            <a:r>
              <a:rPr lang="cs-CZ" sz="2400" b="1" dirty="0"/>
              <a:t>Proč GEP </a:t>
            </a:r>
            <a:r>
              <a:rPr lang="cs-CZ" sz="2400" dirty="0"/>
              <a:t>(Plán genderové rovnosti a na co se zaměřuje?)</a:t>
            </a:r>
          </a:p>
          <a:p>
            <a:r>
              <a:rPr lang="cs-CZ" sz="2400" b="1" dirty="0"/>
              <a:t>Příklady dobré praxe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0288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263F607-8973-4642-A3FF-C1FC03746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081" y="1215686"/>
            <a:ext cx="3556862" cy="461293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F37C448-0EA4-354E-A383-0CD88D6DF33E}"/>
              </a:ext>
            </a:extLst>
          </p:cNvPr>
          <p:cNvSpPr txBox="1"/>
          <p:nvPr/>
        </p:nvSpPr>
        <p:spPr>
          <a:xfrm>
            <a:off x="5728447" y="4871689"/>
            <a:ext cx="331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/>
              <a:t>Genderový audit </a:t>
            </a:r>
            <a:r>
              <a:rPr lang="cs-CZ" sz="1050" b="1" dirty="0"/>
              <a:t>(</a:t>
            </a:r>
            <a:r>
              <a:rPr lang="cs-CZ" sz="1050" dirty="0"/>
              <a:t>audit rovných příležitostí a diverzity) = hloubková sonda, mapování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C587C5E-EC38-C145-B016-DF295C729EB4}"/>
              </a:ext>
            </a:extLst>
          </p:cNvPr>
          <p:cNvSpPr txBox="1"/>
          <p:nvPr/>
        </p:nvSpPr>
        <p:spPr>
          <a:xfrm>
            <a:off x="4818186" y="4040033"/>
            <a:ext cx="43258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rgbClr val="7030A0"/>
                </a:solidFill>
              </a:rPr>
              <a:t>Akční plán rovnosti (GEP) </a:t>
            </a:r>
            <a:r>
              <a:rPr lang="cs-CZ" sz="1350" dirty="0"/>
              <a:t>= </a:t>
            </a:r>
            <a:r>
              <a:rPr lang="cs-CZ" sz="1050" dirty="0"/>
              <a:t>konkrétní aktivity + čas. harmonogram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E12695E-CD21-A74A-A82A-F56836E3CF91}"/>
              </a:ext>
            </a:extLst>
          </p:cNvPr>
          <p:cNvSpPr txBox="1"/>
          <p:nvPr/>
        </p:nvSpPr>
        <p:spPr>
          <a:xfrm>
            <a:off x="6333565" y="2389943"/>
            <a:ext cx="20977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Jednotlivé aktivity, činnosti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2F7ED7C-FE51-AB41-BC99-C9EFE50ECAEB}"/>
              </a:ext>
            </a:extLst>
          </p:cNvPr>
          <p:cNvSpPr txBox="1"/>
          <p:nvPr/>
        </p:nvSpPr>
        <p:spPr>
          <a:xfrm>
            <a:off x="712694" y="2249020"/>
            <a:ext cx="1880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70C0"/>
                </a:solidFill>
              </a:rPr>
              <a:t>Komunikace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79AA62B-A650-D141-B8D9-459BFA97A17F}"/>
              </a:ext>
            </a:extLst>
          </p:cNvPr>
          <p:cNvSpPr txBox="1"/>
          <p:nvPr/>
        </p:nvSpPr>
        <p:spPr>
          <a:xfrm>
            <a:off x="808892" y="1740931"/>
            <a:ext cx="22371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/>
              <a:t>Proaktivita a zájem vedení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682FE52-0435-BA4C-9DB1-B7019E13E703}"/>
              </a:ext>
            </a:extLst>
          </p:cNvPr>
          <p:cNvSpPr txBox="1"/>
          <p:nvPr/>
        </p:nvSpPr>
        <p:spPr>
          <a:xfrm>
            <a:off x="5972760" y="1325433"/>
            <a:ext cx="331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Zdravá firemní kultura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E99472A-47E5-3636-8E65-4E10682086C3}"/>
              </a:ext>
            </a:extLst>
          </p:cNvPr>
          <p:cNvSpPr txBox="1"/>
          <p:nvPr/>
        </p:nvSpPr>
        <p:spPr>
          <a:xfrm>
            <a:off x="2180492" y="2778369"/>
            <a:ext cx="62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Péče</a:t>
            </a:r>
          </a:p>
        </p:txBody>
      </p:sp>
    </p:spTree>
    <p:extLst>
      <p:ext uri="{BB962C8B-B14F-4D97-AF65-F5344CB8AC3E}">
        <p14:creationId xmlns:p14="http://schemas.microsoft.com/office/powerpoint/2010/main" val="767047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537" y="2071076"/>
            <a:ext cx="7795847" cy="420077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C55FAD-5C46-A74D-9008-2601F9E59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552"/>
            <a:ext cx="9144000" cy="415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94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537" y="2071076"/>
            <a:ext cx="7795847" cy="420077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B6F047-E6EA-024B-A536-EB2DD4681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237"/>
            <a:ext cx="9144000" cy="44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73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537" y="2071076"/>
            <a:ext cx="7795847" cy="420077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BEDF50-6525-7445-8489-835843121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921"/>
            <a:ext cx="9144000" cy="31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76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924"/>
            <a:ext cx="7772400" cy="1113692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/>
              <a:t>1. klíčová oblast: Personální politika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537" y="2071076"/>
            <a:ext cx="7795847" cy="420077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+mj-lt"/>
              <a:cs typeface="Times New Roman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+mj-lt"/>
                <a:cs typeface="Times New Roman"/>
              </a:rPr>
              <a:t>Personální obsazení organizace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+mj-lt"/>
                <a:cs typeface="Times New Roman"/>
              </a:rPr>
              <a:t>Oslovení pracovních sil/</a:t>
            </a:r>
            <a:r>
              <a:rPr lang="cs-CZ" sz="2400" dirty="0" err="1">
                <a:solidFill>
                  <a:schemeClr val="tx1"/>
                </a:solidFill>
                <a:latin typeface="+mj-lt"/>
                <a:cs typeface="Times New Roman"/>
              </a:rPr>
              <a:t>genderově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Times New Roman"/>
              </a:rPr>
              <a:t> korektní pozice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+mj-lt"/>
                <a:cs typeface="Times New Roman"/>
              </a:rPr>
              <a:t>Proces výběru a přijímání zaměstnanců/kyň (adaptace)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+mj-lt"/>
                <a:cs typeface="Times New Roman"/>
              </a:rPr>
              <a:t>Proces propouštění/odchodu zaměstnanců/kyň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+mj-lt"/>
                <a:cs typeface="Times New Roman"/>
              </a:rPr>
              <a:t>Věková diverzita a </a:t>
            </a:r>
            <a:r>
              <a:rPr lang="cs-CZ" sz="2400" dirty="0" err="1">
                <a:solidFill>
                  <a:schemeClr val="tx1"/>
                </a:solidFill>
                <a:latin typeface="+mj-lt"/>
                <a:cs typeface="Times New Roman"/>
              </a:rPr>
              <a:t>age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Times New Roman"/>
              </a:rPr>
              <a:t> management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latin typeface="+mj-lt"/>
                <a:cs typeface="Times New Roman"/>
              </a:rPr>
              <a:t>Vzdělávání </a:t>
            </a:r>
            <a:r>
              <a:rPr lang="mr-IN" sz="2400" dirty="0">
                <a:solidFill>
                  <a:schemeClr val="tx1"/>
                </a:solidFill>
                <a:latin typeface="+mj-lt"/>
                <a:cs typeface="Times New Roman"/>
              </a:rPr>
              <a:t>–</a:t>
            </a:r>
            <a:r>
              <a:rPr lang="cs-CZ" sz="2400" dirty="0">
                <a:solidFill>
                  <a:schemeClr val="tx1"/>
                </a:solidFill>
                <a:latin typeface="+mj-lt"/>
                <a:cs typeface="Times New Roman"/>
              </a:rPr>
              <a:t> osobní a profesní rozvoj</a:t>
            </a: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2783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06" y="201558"/>
            <a:ext cx="8283694" cy="1068255"/>
          </a:xfrm>
        </p:spPr>
        <p:txBody>
          <a:bodyPr>
            <a:normAutofit/>
          </a:bodyPr>
          <a:lstStyle/>
          <a:p>
            <a:r>
              <a:rPr lang="cs-CZ" sz="2400" b="1" dirty="0"/>
              <a:t>KDY je funkční Personální politika a RP jsou zohledněny v praxi?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06" y="1119116"/>
            <a:ext cx="8732468" cy="543180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cs-CZ" sz="2400" b="1" dirty="0">
                <a:solidFill>
                  <a:srgbClr val="002060"/>
                </a:solidFill>
              </a:rPr>
              <a:t>Klíčová slova: transparentnost, otevřenost, jasně nastavená pravidla, funkční komunikace, jednotné vedení (</a:t>
            </a:r>
            <a:r>
              <a:rPr lang="cs-CZ" sz="2400" b="1" dirty="0" err="1">
                <a:solidFill>
                  <a:srgbClr val="002060"/>
                </a:solidFill>
              </a:rPr>
              <a:t>teamspirit</a:t>
            </a:r>
            <a:r>
              <a:rPr lang="cs-CZ" sz="2400" b="1" dirty="0">
                <a:solidFill>
                  <a:srgbClr val="002060"/>
                </a:solidFill>
              </a:rPr>
              <a:t>)</a:t>
            </a:r>
          </a:p>
          <a:p>
            <a:pPr algn="just"/>
            <a:endParaRPr lang="cs-CZ" sz="24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Otevřená podpora tématu rovných příležitostí ze strany vedení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Existence pracovní skupiny pro rovné příležitosti, zájem o toto téma, proškolení lidé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Etický kodex (vhodné umístění  na webu – blízko Nabídky práce)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Srozumitelný organizační řád (přehledné organigramy vždy pro každý odbor/oddělení)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Jasné vymezení pracovních kompetencí v organigramu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Pracovní řád obsahuje formulaci podporující rovné příležitosti i vyvážené zastoupení žen a mužů na pracovních místech vedoucích zaměstnanců/kyň </a:t>
            </a:r>
            <a:r>
              <a:rPr lang="cs-CZ" sz="2400" b="1" dirty="0">
                <a:solidFill>
                  <a:srgbClr val="0070C0"/>
                </a:solidFill>
              </a:rPr>
              <a:t>(PP od A do Z = VŠE na 1 místě)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Genderová korektnost v klíčových dokumentech (u Pracovního řádu, v rámci Pojmů a zkratek uvedeno hned v úvodu, že jsou myšleny pod jednotlivými termíny oba rody)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Analyzovaná inzerce korektní co do obsahu i formy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Směrnice Tajemnice/Tajemníka: Postup při konání výběrových řízení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Srozumitelné/přehledné procesní karty, které mapují „životnost“ zaměstnance/</a:t>
            </a:r>
            <a:r>
              <a:rPr lang="cs-CZ" sz="2400" dirty="0" err="1">
                <a:solidFill>
                  <a:schemeClr val="tx1"/>
                </a:solidFill>
              </a:rPr>
              <a:t>kyně</a:t>
            </a:r>
            <a:endParaRPr lang="cs-CZ" sz="24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Propracovaná politika propouštění zaměstnanců/kyň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Srozumitelný systém vstupního zaškolování – jasný adaptační plán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Interní lektorství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Vzdělávání rodičů na M/</a:t>
            </a:r>
            <a:r>
              <a:rPr lang="cs-CZ" sz="2400" dirty="0" err="1">
                <a:solidFill>
                  <a:schemeClr val="tx1"/>
                </a:solidFill>
              </a:rPr>
              <a:t>R</a:t>
            </a:r>
            <a:r>
              <a:rPr lang="cs-CZ" sz="2400" dirty="0">
                <a:solidFill>
                  <a:schemeClr val="tx1"/>
                </a:solidFill>
              </a:rPr>
              <a:t> dovolené a v dlouhodobé pracovní neschopnosti</a:t>
            </a:r>
          </a:p>
          <a:p>
            <a:pPr algn="just"/>
            <a:endParaRPr lang="cs-CZ" sz="2400" dirty="0"/>
          </a:p>
          <a:p>
            <a:pPr marL="342900" indent="-342900">
              <a:buFontTx/>
              <a:buChar char="-"/>
            </a:pPr>
            <a:r>
              <a:rPr lang="cs-CZ" sz="2400" dirty="0"/>
              <a:t> </a:t>
            </a: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6855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537" y="2071076"/>
            <a:ext cx="7795847" cy="420077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E8CBA34-DAF1-CA4D-BD6D-D691689ABB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EA75A8-48F3-C940-845D-E5D82F12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6654"/>
            <a:ext cx="9144000" cy="30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90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924"/>
            <a:ext cx="7772400" cy="1113692"/>
          </a:xfrm>
        </p:spPr>
        <p:txBody>
          <a:bodyPr>
            <a:normAutofit/>
          </a:bodyPr>
          <a:lstStyle/>
          <a:p>
            <a:r>
              <a:rPr lang="cs-CZ" sz="2800" b="1" dirty="0"/>
              <a:t>2. klíčová oblast: Hodnocení a odměňování práce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537" y="2071076"/>
            <a:ext cx="7795847" cy="420077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  <a:r>
              <a:rPr lang="cs-CZ" sz="2400" dirty="0">
                <a:solidFill>
                  <a:schemeClr val="tx1"/>
                </a:solidFill>
                <a:cs typeface="Times New Roman"/>
              </a:rPr>
              <a:t>Hodnocení a zpětná vazba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cs typeface="Times New Roman"/>
              </a:rPr>
              <a:t>Odměňování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cs typeface="Times New Roman"/>
              </a:rPr>
              <a:t>Benefity</a:t>
            </a: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0503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537" y="201558"/>
            <a:ext cx="8572437" cy="1068255"/>
          </a:xfrm>
        </p:spPr>
        <p:txBody>
          <a:bodyPr>
            <a:normAutofit/>
          </a:bodyPr>
          <a:lstStyle/>
          <a:p>
            <a:r>
              <a:rPr lang="cs-CZ" sz="2400" b="1" dirty="0"/>
              <a:t>Kdy je funkční oblast Hodnocení a odměňování a RP jsou zohledněny v praxi?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06" y="1269813"/>
            <a:ext cx="8732468" cy="5002033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700" b="1" dirty="0">
                <a:solidFill>
                  <a:srgbClr val="002060"/>
                </a:solidFill>
              </a:rPr>
              <a:t>Klíčová slova: transparentnost, otevřenost, jasně nastavená pravidla, funkční komunikace, jednotné vedení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cs-CZ" sz="17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endParaRPr lang="cs-CZ" sz="17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Organizace vnímá systém hodnocení jako základní manažerský úkol, nástroj vedení, motivace a rozvoje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Hodnocení probíhá  vždy individuálně a v osobní rovině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Vysoká spokojenost zaměstnanců/kyň se způsobem, jakým probíhá zpětná vazba na jejich práci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Přehledný proces hodnocení i vstupního hodnocení při skončení adaptačního procesu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Dokument Hodnocení zaměstnanců/kyň a Platový řád obsahuje podporu rovných příležitostí a vymezení se vůči diskriminaci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Pravidelné vedení genderových statistik odměňování - transparentní systém odměňování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Široký seznam benefitů se zaměřením na podporu slaďování práce a rodinného/osobního života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Pravidelné mapování průzkumu spokojenosti – velká návratnost, velká většina zaměstnanců/kyň je spokojena s benefity…práce se zjištěními</a:t>
            </a:r>
            <a:endParaRPr lang="cs-CZ" sz="20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cs-CZ" sz="20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cs-CZ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6158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59" y="722924"/>
            <a:ext cx="8753325" cy="1113692"/>
          </a:xfrm>
        </p:spPr>
        <p:txBody>
          <a:bodyPr>
            <a:normAutofit/>
          </a:bodyPr>
          <a:lstStyle/>
          <a:p>
            <a:r>
              <a:rPr lang="cs-CZ" sz="2800" b="1" dirty="0"/>
              <a:t>3. klíčová oblast: Slaďování pracovního a rodinného života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083" y="2071076"/>
            <a:ext cx="8530301" cy="420077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cs typeface="Times New Roman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cs typeface="Times New Roman"/>
              </a:rPr>
              <a:t>Flexibilní formy práce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cs typeface="Times New Roman"/>
              </a:rPr>
              <a:t>Aktivity, usnadňující kvalitnější slaďování práce a rodiny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cs typeface="Times New Roman"/>
              </a:rPr>
              <a:t>Management mateřské/rodičovské dovolené</a:t>
            </a: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15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Rovné příležitosti = součást CSR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b="1" dirty="0">
                <a:solidFill>
                  <a:srgbClr val="0070C0"/>
                </a:solidFill>
              </a:rPr>
              <a:t>Rovné příležitosti = zastřešující téma </a:t>
            </a:r>
            <a:r>
              <a:rPr lang="cs-CZ" sz="2400" dirty="0"/>
              <a:t>pro diverzitu, gender, </a:t>
            </a:r>
            <a:r>
              <a:rPr lang="cs-CZ" sz="2400" dirty="0" err="1"/>
              <a:t>age</a:t>
            </a:r>
            <a:r>
              <a:rPr lang="cs-CZ" sz="2400" dirty="0"/>
              <a:t> management, slaďování práce a rodiny, péči o zaměstnance</a:t>
            </a:r>
          </a:p>
          <a:p>
            <a:pPr algn="just"/>
            <a:r>
              <a:rPr lang="cs-CZ" sz="2400" b="1" dirty="0">
                <a:solidFill>
                  <a:srgbClr val="0070C0"/>
                </a:solidFill>
              </a:rPr>
              <a:t>Rovné příležitosti = základ pro budování zdravé organizační kultury</a:t>
            </a:r>
            <a:r>
              <a:rPr lang="cs-CZ" sz="2400" dirty="0"/>
              <a:t>, zdravou komunikaci, maximální využití kompetencí a dovedností všech zaměstnanců</a:t>
            </a:r>
          </a:p>
          <a:p>
            <a:pPr algn="just"/>
            <a:r>
              <a:rPr lang="cs-CZ" sz="2400" b="1" dirty="0">
                <a:solidFill>
                  <a:srgbClr val="0070C0"/>
                </a:solidFill>
              </a:rPr>
              <a:t>Rovné příležitosti a společenská odpovědnost = </a:t>
            </a:r>
            <a:r>
              <a:rPr lang="cs-CZ" sz="2400" b="1" dirty="0"/>
              <a:t>trend a nutnost otevřené/moderní společensky odpovědné organizace</a:t>
            </a:r>
          </a:p>
          <a:p>
            <a:pPr algn="just"/>
            <a:r>
              <a:rPr lang="cs-CZ" sz="2400" b="1" dirty="0">
                <a:solidFill>
                  <a:srgbClr val="0070C0"/>
                </a:solidFill>
              </a:rPr>
              <a:t>Rovné příležitosti jsou zahrnuty v </a:t>
            </a:r>
            <a:r>
              <a:rPr lang="cs-CZ" sz="2400" b="1" u="sng" dirty="0">
                <a:solidFill>
                  <a:srgbClr val="0070C0"/>
                </a:solidFill>
              </a:rPr>
              <a:t>sociálním pilíři CSR</a:t>
            </a:r>
          </a:p>
          <a:p>
            <a:pPr algn="just"/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8352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1558"/>
            <a:ext cx="7772400" cy="1068255"/>
          </a:xfrm>
        </p:spPr>
        <p:txBody>
          <a:bodyPr>
            <a:normAutofit/>
          </a:bodyPr>
          <a:lstStyle/>
          <a:p>
            <a:r>
              <a:rPr lang="cs-CZ" sz="2400" b="1" dirty="0"/>
              <a:t>Kdy je funkční oblast Slaďování práce a rodiny a RP jsou zohledněny v praxi?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06" y="1269813"/>
            <a:ext cx="8732468" cy="5002033"/>
          </a:xfrm>
        </p:spPr>
        <p:txBody>
          <a:bodyPr>
            <a:normAutofit/>
          </a:bodyPr>
          <a:lstStyle/>
          <a:p>
            <a:pPr algn="l"/>
            <a:r>
              <a:rPr lang="cs-CZ" sz="1700" b="1" dirty="0">
                <a:solidFill>
                  <a:srgbClr val="002060"/>
                </a:solidFill>
                <a:latin typeface="Times New Roman"/>
                <a:cs typeface="Times New Roman"/>
              </a:rPr>
              <a:t>Klíčová slova: flexibilita, </a:t>
            </a:r>
            <a:r>
              <a:rPr lang="cs-CZ" sz="1700" b="1" dirty="0" err="1">
                <a:solidFill>
                  <a:srgbClr val="002060"/>
                </a:solidFill>
                <a:latin typeface="Times New Roman"/>
                <a:cs typeface="Times New Roman"/>
              </a:rPr>
              <a:t>time</a:t>
            </a:r>
            <a:r>
              <a:rPr lang="cs-CZ" sz="1700" b="1" dirty="0">
                <a:solidFill>
                  <a:srgbClr val="002060"/>
                </a:solidFill>
                <a:latin typeface="Times New Roman"/>
                <a:cs typeface="Times New Roman"/>
              </a:rPr>
              <a:t> management, jasně nastavená pravidla, funkční komunikace, jednotné vedení</a:t>
            </a:r>
          </a:p>
          <a:p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Organizace si dobře uvědomuje důležitost slaďování pracovního a rodinného života – otevřeně podporuje tuto oblast, realizuje osvětu pro své zaměstnance/</a:t>
            </a:r>
            <a:r>
              <a:rPr lang="cs-CZ" sz="1700" dirty="0" err="1">
                <a:solidFill>
                  <a:schemeClr val="tx1"/>
                </a:solidFill>
                <a:cs typeface="Times New Roman"/>
              </a:rPr>
              <a:t>kyně</a:t>
            </a:r>
            <a:endParaRPr lang="cs-CZ" sz="1700" dirty="0">
              <a:solidFill>
                <a:schemeClr val="tx1"/>
              </a:solidFill>
              <a:cs typeface="Times New Roman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Poskytování flexibilních forem práce (pružná pracovní doba, částečné úvazky, </a:t>
            </a:r>
            <a:r>
              <a:rPr lang="cs-CZ" sz="1700" dirty="0" err="1">
                <a:solidFill>
                  <a:schemeClr val="tx1"/>
                </a:solidFill>
                <a:cs typeface="Times New Roman"/>
              </a:rPr>
              <a:t>home</a:t>
            </a:r>
            <a:r>
              <a:rPr lang="cs-CZ" sz="1700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700" dirty="0" err="1">
                <a:solidFill>
                  <a:schemeClr val="tx1"/>
                </a:solidFill>
                <a:cs typeface="Times New Roman"/>
              </a:rPr>
              <a:t>office</a:t>
            </a:r>
            <a:r>
              <a:rPr lang="cs-CZ" sz="1700" dirty="0">
                <a:solidFill>
                  <a:schemeClr val="tx1"/>
                </a:solidFill>
                <a:cs typeface="Times New Roman"/>
              </a:rPr>
              <a:t>, sdílené pracovní místo)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Vedení statistik zaměstnanců/kyň (z hlediska genderu/věku/zdravotního stavu.. = </a:t>
            </a:r>
            <a:r>
              <a:rPr lang="cs-CZ" sz="1700" b="1" dirty="0">
                <a:solidFill>
                  <a:schemeClr val="tx1"/>
                </a:solidFill>
                <a:cs typeface="Times New Roman"/>
              </a:rPr>
              <a:t>organizace zná dobře své zaměstnance</a:t>
            </a:r>
            <a:r>
              <a:rPr lang="cs-CZ" sz="1700" dirty="0">
                <a:solidFill>
                  <a:schemeClr val="tx1"/>
                </a:solidFill>
                <a:cs typeface="Times New Roman"/>
              </a:rPr>
              <a:t>)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Komunikace se zaměstnanci/</a:t>
            </a:r>
            <a:r>
              <a:rPr lang="cs-CZ" sz="1700" dirty="0" err="1">
                <a:solidFill>
                  <a:schemeClr val="tx1"/>
                </a:solidFill>
                <a:cs typeface="Times New Roman"/>
              </a:rPr>
              <a:t>kyněmi</a:t>
            </a:r>
            <a:r>
              <a:rPr lang="cs-CZ" sz="1700" dirty="0">
                <a:solidFill>
                  <a:schemeClr val="tx1"/>
                </a:solidFill>
                <a:cs typeface="Times New Roman"/>
              </a:rPr>
              <a:t>, individuální přístup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Aktivní management mateřské/rodičovské dovolené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Placené </a:t>
            </a:r>
            <a:r>
              <a:rPr lang="cs-CZ" sz="1700" dirty="0" err="1">
                <a:solidFill>
                  <a:schemeClr val="tx1"/>
                </a:solidFill>
                <a:cs typeface="Times New Roman"/>
              </a:rPr>
              <a:t>indispoziční</a:t>
            </a:r>
            <a:r>
              <a:rPr lang="cs-CZ" sz="1700" dirty="0">
                <a:solidFill>
                  <a:schemeClr val="tx1"/>
                </a:solidFill>
                <a:cs typeface="Times New Roman"/>
              </a:rPr>
              <a:t> volno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Společné sportovní a společenské akce pro zaměstnance/</a:t>
            </a:r>
            <a:r>
              <a:rPr lang="cs-CZ" sz="1700" dirty="0" err="1">
                <a:solidFill>
                  <a:schemeClr val="tx1"/>
                </a:solidFill>
                <a:cs typeface="Times New Roman"/>
              </a:rPr>
              <a:t>kyně</a:t>
            </a:r>
            <a:r>
              <a:rPr lang="cs-CZ" sz="1700" dirty="0">
                <a:solidFill>
                  <a:schemeClr val="tx1"/>
                </a:solidFill>
                <a:cs typeface="Times New Roman"/>
              </a:rPr>
              <a:t> úřadu a jejich rodiny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Benefity, zaměřené na podporu slaďování (rehabilitace, společná cvičení..)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cs-CZ" sz="1700" dirty="0">
              <a:solidFill>
                <a:schemeClr val="tx1"/>
              </a:solidFill>
              <a:cs typeface="Times New Roman"/>
            </a:endParaRPr>
          </a:p>
          <a:p>
            <a:pPr marL="457200" indent="-457200" algn="just">
              <a:buFont typeface="Wingdings" pitchFamily="2" charset="2"/>
              <a:buChar char="ü"/>
            </a:pPr>
            <a:endParaRPr lang="cs-CZ" sz="2000" dirty="0">
              <a:solidFill>
                <a:schemeClr val="tx1"/>
              </a:solidFill>
              <a:cs typeface="Times New Roman"/>
            </a:endParaRPr>
          </a:p>
          <a:p>
            <a:pPr marL="457200" indent="-457200" algn="l">
              <a:buFont typeface="Wingdings" pitchFamily="2" charset="2"/>
              <a:buChar char="ü"/>
            </a:pPr>
            <a:endParaRPr lang="cs-CZ" sz="2400" dirty="0">
              <a:solidFill>
                <a:schemeClr val="tx1"/>
              </a:solidFill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7640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>
            <a:extLst>
              <a:ext uri="{FF2B5EF4-FFF2-40B4-BE49-F238E27FC236}">
                <a16:creationId xmlns:a16="http://schemas.microsoft.com/office/drawing/2014/main" id="{1C5AD965-91E3-4F4E-8882-DB88E4ACF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0465" y="196156"/>
            <a:ext cx="7943986" cy="740822"/>
          </a:xfrm>
        </p:spPr>
        <p:txBody>
          <a:bodyPr>
            <a:noAutofit/>
          </a:bodyPr>
          <a:lstStyle/>
          <a:p>
            <a:r>
              <a:rPr lang="cs-CZ" altLang="cs-CZ" sz="2400" b="1" dirty="0">
                <a:solidFill>
                  <a:srgbClr val="002060"/>
                </a:solidFill>
              </a:rPr>
              <a:t>Příklad dobré praxe - MOST! Internetový portál pro zaměstnance/</a:t>
            </a:r>
            <a:r>
              <a:rPr lang="cs-CZ" altLang="cs-CZ" sz="2400" b="1" dirty="0" err="1">
                <a:solidFill>
                  <a:srgbClr val="002060"/>
                </a:solidFill>
              </a:rPr>
              <a:t>kyně</a:t>
            </a:r>
            <a:r>
              <a:rPr lang="cs-CZ" altLang="cs-CZ" sz="2400" b="1" dirty="0">
                <a:solidFill>
                  <a:srgbClr val="002060"/>
                </a:solidFill>
              </a:rPr>
              <a:t> a rodiče na M/</a:t>
            </a:r>
            <a:r>
              <a:rPr lang="cs-CZ" altLang="cs-CZ" sz="2400" b="1" dirty="0" err="1">
                <a:solidFill>
                  <a:srgbClr val="002060"/>
                </a:solidFill>
              </a:rPr>
              <a:t>R</a:t>
            </a:r>
            <a:r>
              <a:rPr lang="cs-CZ" altLang="cs-CZ" sz="2400" b="1" dirty="0">
                <a:solidFill>
                  <a:srgbClr val="002060"/>
                </a:solidFill>
              </a:rPr>
              <a:t> dovolené</a:t>
            </a:r>
          </a:p>
        </p:txBody>
      </p:sp>
      <p:sp>
        <p:nvSpPr>
          <p:cNvPr id="37890" name="Zástupný symbol pro obsah 2">
            <a:extLst>
              <a:ext uri="{FF2B5EF4-FFF2-40B4-BE49-F238E27FC236}">
                <a16:creationId xmlns:a16="http://schemas.microsoft.com/office/drawing/2014/main" id="{FF0ED8F4-8D71-5A4F-9AA4-7CEE54ACE1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612" y="1026936"/>
            <a:ext cx="8497838" cy="4804130"/>
          </a:xfrm>
        </p:spPr>
        <p:txBody>
          <a:bodyPr>
            <a:normAutofit fontScale="70000" lnSpcReduction="20000"/>
          </a:bodyPr>
          <a:lstStyle/>
          <a:p>
            <a:pPr marL="293214" indent="-293214">
              <a:buFontTx/>
              <a:buChar char="-"/>
            </a:pPr>
            <a:r>
              <a:rPr lang="cs-CZ" altLang="cs-CZ" dirty="0">
                <a:solidFill>
                  <a:schemeClr val="tx1"/>
                </a:solidFill>
              </a:rPr>
              <a:t>Spustitelný z domova, má verzi i pro mobilní telefony a  tablety</a:t>
            </a:r>
          </a:p>
          <a:p>
            <a:pPr marL="293214" indent="-293214">
              <a:buFontTx/>
              <a:buChar char="-"/>
            </a:pPr>
            <a:r>
              <a:rPr lang="cs-CZ" altLang="cs-CZ" dirty="0">
                <a:solidFill>
                  <a:schemeClr val="tx1"/>
                </a:solidFill>
              </a:rPr>
              <a:t>Portál funguje jako informační i komunikační médium a obsahuje:</a:t>
            </a:r>
          </a:p>
          <a:p>
            <a:pPr marL="909506" lvl="1" indent="-293214">
              <a:buFontTx/>
              <a:buChar char="-"/>
            </a:pPr>
            <a:r>
              <a:rPr lang="cs-CZ" altLang="cs-CZ" dirty="0"/>
              <a:t>Informace a výstupy (dokumenty) z projektu „RP v podmínkách </a:t>
            </a:r>
            <a:r>
              <a:rPr lang="cs-CZ" altLang="cs-CZ" dirty="0" err="1"/>
              <a:t>MmM</a:t>
            </a:r>
            <a:r>
              <a:rPr lang="cs-CZ" altLang="cs-CZ" dirty="0"/>
              <a:t>“</a:t>
            </a:r>
          </a:p>
          <a:p>
            <a:pPr marL="909506" lvl="1" indent="-293214">
              <a:buFontTx/>
              <a:buChar char="-"/>
            </a:pPr>
            <a:r>
              <a:rPr lang="cs-CZ" altLang="cs-CZ" dirty="0"/>
              <a:t>Informace personálního úseku k novým nástupcům, k ukončení pracovního poměru i pro stávající zaměstnance</a:t>
            </a:r>
          </a:p>
          <a:p>
            <a:pPr marL="909506" lvl="1" indent="-293214">
              <a:buFontTx/>
              <a:buChar char="-"/>
            </a:pPr>
            <a:r>
              <a:rPr lang="cs-CZ" altLang="cs-CZ" dirty="0"/>
              <a:t>Informace o dění úřadu</a:t>
            </a:r>
          </a:p>
          <a:p>
            <a:pPr marL="909506" lvl="1" indent="-293214">
              <a:buFontTx/>
              <a:buChar char="-"/>
            </a:pPr>
            <a:r>
              <a:rPr lang="cs-CZ" altLang="cs-CZ" dirty="0"/>
              <a:t>E-</a:t>
            </a:r>
            <a:r>
              <a:rPr lang="cs-CZ" altLang="cs-CZ" dirty="0" err="1"/>
              <a:t>learningové</a:t>
            </a:r>
            <a:r>
              <a:rPr lang="cs-CZ" altLang="cs-CZ" dirty="0"/>
              <a:t> kurzy </a:t>
            </a:r>
          </a:p>
          <a:p>
            <a:pPr marL="909506" lvl="1" indent="-293214">
              <a:buFontTx/>
              <a:buChar char="-"/>
            </a:pPr>
            <a:r>
              <a:rPr lang="cs-CZ" altLang="cs-CZ" dirty="0"/>
              <a:t>Termíny akcí pro zaměstnance i veřejnost</a:t>
            </a:r>
          </a:p>
          <a:p>
            <a:pPr marL="909506" lvl="1" indent="-293214">
              <a:buFontTx/>
              <a:buChar char="-"/>
            </a:pPr>
            <a:r>
              <a:rPr lang="cs-CZ" altLang="cs-CZ" dirty="0"/>
              <a:t>Fotografie ze zaměstnaneckých setkání</a:t>
            </a:r>
          </a:p>
          <a:p>
            <a:pPr marL="909506" lvl="1" indent="-293214">
              <a:buFontTx/>
              <a:buChar char="-"/>
            </a:pPr>
            <a:r>
              <a:rPr lang="cs-CZ" altLang="cs-CZ" dirty="0"/>
              <a:t>Obsahuje </a:t>
            </a:r>
            <a:r>
              <a:rPr lang="cs-CZ" altLang="cs-CZ" dirty="0" err="1"/>
              <a:t>Bazárek</a:t>
            </a:r>
            <a:r>
              <a:rPr lang="cs-CZ" altLang="cs-CZ" dirty="0"/>
              <a:t> (zaměstnanci mohou prodávat a nakupovat prostřednictvím </a:t>
            </a:r>
            <a:r>
              <a:rPr lang="cs-CZ" altLang="cs-CZ" dirty="0" err="1"/>
              <a:t>bazárku</a:t>
            </a:r>
            <a:r>
              <a:rPr lang="cs-CZ" altLang="cs-CZ" dirty="0"/>
              <a:t>)</a:t>
            </a:r>
          </a:p>
          <a:p>
            <a:pPr marL="909506" lvl="1" indent="-293214">
              <a:buFontTx/>
              <a:buChar char="-"/>
            </a:pPr>
            <a:r>
              <a:rPr lang="cs-CZ" altLang="cs-CZ" dirty="0"/>
              <a:t>Zaměstnanci mohou diskutovat v rámci diskuzního fóra na dané téma, odpovídat na jednoduché dotazy v rámci anket</a:t>
            </a:r>
          </a:p>
        </p:txBody>
      </p:sp>
      <p:sp>
        <p:nvSpPr>
          <p:cNvPr id="37891" name="Zástupný symbol pro číslo snímku 3">
            <a:extLst>
              <a:ext uri="{FF2B5EF4-FFF2-40B4-BE49-F238E27FC236}">
                <a16:creationId xmlns:a16="http://schemas.microsoft.com/office/drawing/2014/main" id="{C0D3052C-5ECB-174B-A86D-687C6A20F3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defTabSz="851135">
              <a:defRPr sz="18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297" indent="-244345" defTabSz="851135">
              <a:defRPr sz="18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7379" indent="-195476" defTabSz="851135">
              <a:defRPr sz="18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68331" indent="-195476" defTabSz="851135">
              <a:defRPr sz="18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59283" indent="-195476" defTabSz="851135">
              <a:defRPr sz="18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50234" indent="-195476" defTabSz="851135" eaLnBrk="0" fontAlgn="base" hangingPunct="0">
              <a:spcBef>
                <a:spcPct val="0"/>
              </a:spcBef>
              <a:spcAft>
                <a:spcPct val="0"/>
              </a:spcAft>
              <a:defRPr sz="18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41186" indent="-195476" defTabSz="851135" eaLnBrk="0" fontAlgn="base" hangingPunct="0">
              <a:spcBef>
                <a:spcPct val="0"/>
              </a:spcBef>
              <a:spcAft>
                <a:spcPct val="0"/>
              </a:spcAft>
              <a:defRPr sz="18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32138" indent="-195476" defTabSz="851135" eaLnBrk="0" fontAlgn="base" hangingPunct="0">
              <a:spcBef>
                <a:spcPct val="0"/>
              </a:spcBef>
              <a:spcAft>
                <a:spcPct val="0"/>
              </a:spcAft>
              <a:defRPr sz="18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323090" indent="-195476" defTabSz="851135" eaLnBrk="0" fontAlgn="base" hangingPunct="0">
              <a:spcBef>
                <a:spcPct val="0"/>
              </a:spcBef>
              <a:spcAft>
                <a:spcPct val="0"/>
              </a:spcAft>
              <a:defRPr sz="188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C0A095-0EC4-2A41-8C7C-41E77BCD1368}" type="slidenum">
              <a:rPr lang="cs-CZ" altLang="cs-CZ" sz="1197">
                <a:solidFill>
                  <a:schemeClr val="bg2"/>
                </a:solidFill>
              </a:rPr>
              <a:pPr/>
              <a:t>31</a:t>
            </a:fld>
            <a:endParaRPr lang="cs-CZ" altLang="cs-CZ" sz="1197">
              <a:solidFill>
                <a:schemeClr val="bg2"/>
              </a:solidFill>
            </a:endParaRP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67633A-819C-4D43-B438-71A9D0DC1D6B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11BF7F28-DF66-524F-A9CF-E2D83AC3C6EC}" type="datetime1">
              <a:rPr lang="cs-CZ" altLang="cs-CZ" smtClean="0"/>
              <a:pPr>
                <a:defRPr/>
              </a:pPr>
              <a:t>04.09.2023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979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2924"/>
            <a:ext cx="7772400" cy="1113692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/>
              <a:t>4. klíčová oblast: Kultura organizace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537" y="2071076"/>
            <a:ext cx="7795847" cy="4200770"/>
          </a:xfrm>
        </p:spPr>
        <p:txBody>
          <a:bodyPr>
            <a:normAutofit/>
          </a:bodyPr>
          <a:lstStyle/>
          <a:p>
            <a:pPr algn="l"/>
            <a:endParaRPr lang="cs-CZ" sz="2400" dirty="0">
              <a:solidFill>
                <a:schemeClr val="tx1"/>
              </a:solidFill>
              <a:cs typeface="Times New Roman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Přístup k politice rovných příležitostí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Systém komunikace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700" dirty="0" err="1">
                <a:solidFill>
                  <a:schemeClr val="tx1"/>
                </a:solidFill>
                <a:cs typeface="Times New Roman"/>
              </a:rPr>
              <a:t>Genderově</a:t>
            </a:r>
            <a:r>
              <a:rPr lang="cs-CZ" sz="1700" dirty="0">
                <a:solidFill>
                  <a:schemeClr val="tx1"/>
                </a:solidFill>
                <a:cs typeface="Times New Roman"/>
              </a:rPr>
              <a:t> korektní jazyk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  <a:cs typeface="Times New Roman"/>
              </a:rPr>
              <a:t>Pracovní prostředí/atmosféra</a:t>
            </a: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1021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1558"/>
            <a:ext cx="7772400" cy="1068255"/>
          </a:xfrm>
        </p:spPr>
        <p:txBody>
          <a:bodyPr>
            <a:normAutofit/>
          </a:bodyPr>
          <a:lstStyle/>
          <a:p>
            <a:r>
              <a:rPr lang="cs-CZ" sz="2400" b="1" dirty="0"/>
              <a:t>Kdy je funkční oblast Kultury organizace a RP jsou zohledněny v praxi?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506" y="1550020"/>
            <a:ext cx="8732468" cy="472182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1700" b="1" dirty="0">
                <a:solidFill>
                  <a:srgbClr val="002060"/>
                </a:solidFill>
              </a:rPr>
              <a:t>Klíčová slova: zdravá firemní kultura, otevřenost, funkční komunikace, jednotný týmový duch, nastavená antidiskriminační opatření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cs-CZ" sz="17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Rovné příležitosti jsou podporovány v rámci interních dokumentů, na webu  a především, v rámci celé kultury organizace (chování, jednání, činy)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Edukace a osvěta v oblasti rovných příležitostí u všech zaměstnanců)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Aktivní Pracovní skupina pro rovné příležitostí 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Mapování firemní kultury, spokojenosti zaměstnanců/kyň (realizace auditů, analýz..)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Podpora otevřené komunikace v rámci organizace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Přehledné webové stránky směrem ven k veřejnosti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Politika otevřené komunikace– velká aktivita na sociálních sítích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Politika kvality a otevřená podpora slaďování pracovního a rodinného života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 err="1">
                <a:solidFill>
                  <a:schemeClr val="tx1"/>
                </a:solidFill>
              </a:rPr>
              <a:t>Genderově</a:t>
            </a:r>
            <a:r>
              <a:rPr lang="cs-CZ" sz="1700" dirty="0">
                <a:solidFill>
                  <a:schemeClr val="tx1"/>
                </a:solidFill>
              </a:rPr>
              <a:t> korektní jazyk v dokumentech i na webu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Etický kodex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Otevřená podpora rovných příležitostí a odsuzování diskriminace (vše zahrnuto již v úvodním školení/adaptačním plánu)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cs-CZ" sz="1700" dirty="0">
                <a:solidFill>
                  <a:schemeClr val="tx1"/>
                </a:solidFill>
              </a:rPr>
              <a:t>Antidiskriminační opatření proti šikaně/diskriminaci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cs-CZ" sz="17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200" indent="-4572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42900" indent="-342900" algn="l">
              <a:buFont typeface="Arial"/>
              <a:buChar char="•"/>
            </a:pPr>
            <a:endParaRPr lang="cs-CZ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1121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CO je Genderový audit a co mapuje?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Sociální typ auditu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Mapuje 4 klíčové oblasti: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Oblast   Personální politiky </a:t>
            </a:r>
            <a:r>
              <a:rPr lang="cs-CZ" sz="2000" dirty="0">
                <a:solidFill>
                  <a:schemeClr val="tx1"/>
                </a:solidFill>
              </a:rPr>
              <a:t>(nábor, adaptace, vzdělávání, vedoucí pozice)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Oblast Hodnocení, odměňování a benefitů </a:t>
            </a:r>
            <a:r>
              <a:rPr lang="cs-CZ" sz="2000" dirty="0">
                <a:solidFill>
                  <a:schemeClr val="tx1"/>
                </a:solidFill>
              </a:rPr>
              <a:t>(rovné odměňování, vyrovnaná struktura benefitů)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Oblast Slaďování pracovního a rodinného/osobního života </a:t>
            </a:r>
            <a:r>
              <a:rPr lang="cs-CZ" sz="2000" dirty="0">
                <a:solidFill>
                  <a:schemeClr val="tx1"/>
                </a:solidFill>
              </a:rPr>
              <a:t>(flexibilní formy práce, podpora rodičů s malými dětmi, prorodinné aktivity)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Oblast Kultury organizace </a:t>
            </a:r>
            <a:r>
              <a:rPr lang="cs-CZ" sz="2000" dirty="0">
                <a:solidFill>
                  <a:schemeClr val="tx1"/>
                </a:solidFill>
              </a:rPr>
              <a:t>(užívání genderově korektního jazyka, antidiskriminační opatření)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cs-CZ" sz="2000" b="1" dirty="0"/>
              <a:t>= je podkladem pro strategické dokumenty organizace: Akční plán rovných příležitostí</a:t>
            </a:r>
            <a:r>
              <a:rPr lang="cs-CZ" sz="2000" b="1" dirty="0">
                <a:solidFill>
                  <a:srgbClr val="0070C0"/>
                </a:solidFill>
              </a:rPr>
              <a:t>, Strategie rovných příležitostí, </a:t>
            </a:r>
            <a:r>
              <a:rPr lang="cs-CZ" sz="2000" b="1" dirty="0"/>
              <a:t>GEP (Plán genderové rovnosti)</a:t>
            </a:r>
          </a:p>
          <a:p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51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Genderový audit a jak jej efektivně „vytěžit“?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000" b="1" dirty="0"/>
              <a:t>Genderový audit by měl obsahovat nejen zjištění a doporučení, ale měl by být také osvětový/edukativní</a:t>
            </a:r>
          </a:p>
          <a:p>
            <a:pPr marL="0" indent="0" algn="just">
              <a:buNone/>
            </a:pPr>
            <a:endParaRPr lang="cs-CZ" sz="2000" b="1" dirty="0"/>
          </a:p>
          <a:p>
            <a:pPr algn="just"/>
            <a:r>
              <a:rPr lang="cs-CZ" sz="2000" b="1" dirty="0"/>
              <a:t>Doporučení a příklady dobré praxe mohou tvořit manuál pro personalisty/vedení</a:t>
            </a:r>
          </a:p>
          <a:p>
            <a:pPr marL="0" indent="0" algn="just">
              <a:buNone/>
            </a:pPr>
            <a:endParaRPr lang="cs-CZ" sz="2000" b="1" dirty="0"/>
          </a:p>
          <a:p>
            <a:r>
              <a:rPr lang="cs-CZ" sz="2000" b="1" dirty="0"/>
              <a:t>Pracovní skupina, která s výsledky auditu pracuje, by měla vědět </a:t>
            </a:r>
            <a:r>
              <a:rPr lang="cs-CZ" sz="2000" b="1" dirty="0">
                <a:solidFill>
                  <a:srgbClr val="0070C0"/>
                </a:solidFill>
              </a:rPr>
              <a:t>PROČ se daná oblast mapuje </a:t>
            </a:r>
            <a:r>
              <a:rPr lang="cs-CZ" sz="2000" b="1" dirty="0"/>
              <a:t>v kontextu rovných příležitostí</a:t>
            </a:r>
          </a:p>
          <a:p>
            <a:endParaRPr lang="cs-CZ" sz="2000" b="1" dirty="0"/>
          </a:p>
          <a:p>
            <a:r>
              <a:rPr lang="cs-CZ" sz="2000" b="1" dirty="0"/>
              <a:t>Aby byla doporučení z GA efektivní, je žádoucí pokračovat v tzv. Akčním plánu (GEP)</a:t>
            </a:r>
          </a:p>
          <a:p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30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GEP (Akční plán genderové rovnosti)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5000"/>
              </a:lnSpc>
            </a:pPr>
            <a:r>
              <a:rPr lang="cs-CZ" sz="2400" b="1" dirty="0">
                <a:latin typeface="+mj-lt"/>
                <a:ea typeface="Times New Roman" panose="02020603050405020304" pitchFamily="18" charset="0"/>
              </a:rPr>
              <a:t>EU klade velký důraz na  genderovou rovnost a rozhodla se v rámcovém programu Horizont Evropa rozšířit povinnosti příjemců</a:t>
            </a:r>
          </a:p>
          <a:p>
            <a:pPr algn="just">
              <a:lnSpc>
                <a:spcPct val="115000"/>
              </a:lnSpc>
            </a:pPr>
            <a:r>
              <a:rPr lang="cs-CZ" sz="24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Nástro</a:t>
            </a:r>
            <a:r>
              <a:rPr lang="cs-CZ" sz="2400" dirty="0">
                <a:latin typeface="+mj-lt"/>
                <a:ea typeface="Times New Roman" panose="02020603050405020304" pitchFamily="18" charset="0"/>
              </a:rPr>
              <a:t>j pro systematické řešení genderové (ne)rovnosti </a:t>
            </a:r>
            <a:r>
              <a:rPr lang="cs-CZ" sz="2400" b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Soubor cílů (opatření, aktivit), </a:t>
            </a:r>
            <a:r>
              <a:rPr lang="cs-CZ" sz="2400" dirty="0">
                <a:effectLst/>
                <a:latin typeface="+mj-lt"/>
                <a:ea typeface="Times New Roman" panose="02020603050405020304" pitchFamily="18" charset="0"/>
              </a:rPr>
              <a:t>kterých má být dosaženo v konkrétním časovém horizontu</a:t>
            </a:r>
          </a:p>
          <a:p>
            <a:pPr algn="just">
              <a:lnSpc>
                <a:spcPct val="115000"/>
              </a:lnSpc>
            </a:pPr>
            <a:r>
              <a:rPr lang="cs-CZ" sz="2400" dirty="0">
                <a:latin typeface="+mj-lt"/>
                <a:ea typeface="Times New Roman" panose="02020603050405020304" pitchFamily="18" charset="0"/>
              </a:rPr>
              <a:t>Pro společnost představuje GEP </a:t>
            </a:r>
            <a:r>
              <a:rPr lang="cs-CZ" sz="24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závazek </a:t>
            </a:r>
            <a:r>
              <a:rPr lang="cs-CZ" sz="2400" dirty="0">
                <a:latin typeface="+mj-lt"/>
                <a:ea typeface="Times New Roman" panose="02020603050405020304" pitchFamily="18" charset="0"/>
              </a:rPr>
              <a:t>věnovat se podpoře rovných příležitostí</a:t>
            </a:r>
          </a:p>
          <a:p>
            <a:pPr algn="just">
              <a:lnSpc>
                <a:spcPct val="115000"/>
              </a:lnSpc>
            </a:pPr>
            <a:r>
              <a:rPr lang="cs-CZ" sz="2400" b="1" dirty="0">
                <a:effectLst/>
                <a:latin typeface="+mj-lt"/>
                <a:ea typeface="Times New Roman" panose="02020603050405020304" pitchFamily="18" charset="0"/>
              </a:rPr>
              <a:t>Fáze </a:t>
            </a:r>
            <a:r>
              <a:rPr lang="cs-CZ" sz="2400" b="1" dirty="0" err="1">
                <a:latin typeface="+mj-lt"/>
                <a:ea typeface="Times New Roman" panose="02020603050405020304" pitchFamily="18" charset="0"/>
              </a:rPr>
              <a:t>GEPu</a:t>
            </a:r>
            <a:r>
              <a:rPr lang="cs-CZ" sz="2400" b="1" dirty="0">
                <a:latin typeface="+mj-lt"/>
                <a:ea typeface="Times New Roman" panose="02020603050405020304" pitchFamily="18" charset="0"/>
              </a:rPr>
              <a:t>: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+mj-lt"/>
                <a:ea typeface="Times New Roman" panose="02020603050405020304" pitchFamily="18" charset="0"/>
              </a:rPr>
              <a:t>Analýza/audit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latin typeface="+mj-lt"/>
                <a:ea typeface="Times New Roman" panose="02020603050405020304" pitchFamily="18" charset="0"/>
              </a:rPr>
              <a:t>Tvorba plánu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effectLst/>
                <a:latin typeface="+mj-lt"/>
                <a:ea typeface="Times New Roman" panose="02020603050405020304" pitchFamily="18" charset="0"/>
              </a:rPr>
              <a:t>Implementace</a:t>
            </a:r>
          </a:p>
          <a:p>
            <a:pPr lvl="1" algn="just">
              <a:lnSpc>
                <a:spcPct val="115000"/>
              </a:lnSpc>
            </a:pPr>
            <a:r>
              <a:rPr lang="cs-CZ" sz="2000" dirty="0">
                <a:latin typeface="+mj-lt"/>
                <a:ea typeface="Times New Roman" panose="02020603050405020304" pitchFamily="18" charset="0"/>
              </a:rPr>
              <a:t>Hodnocení</a:t>
            </a:r>
            <a:endParaRPr lang="cs-CZ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2400" b="1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cs-CZ" sz="43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cs-CZ" sz="43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43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Požadavky na GEP pro splnění požadavku Horizontu Evropa z pohledu Evropské komise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2200" b="1" dirty="0">
                <a:latin typeface="+mj-lt"/>
                <a:ea typeface="Times New Roman" panose="02020603050405020304" pitchFamily="18" charset="0"/>
              </a:rPr>
              <a:t>Zveřejnění: </a:t>
            </a:r>
            <a:r>
              <a:rPr lang="cs-CZ" sz="2200" dirty="0">
                <a:latin typeface="+mj-lt"/>
                <a:ea typeface="Times New Roman" panose="02020603050405020304" pitchFamily="18" charset="0"/>
              </a:rPr>
              <a:t>na webu organizace (podepsaný nejvyšším vedením)</a:t>
            </a:r>
          </a:p>
          <a:p>
            <a:pPr algn="just">
              <a:lnSpc>
                <a:spcPct val="115000"/>
              </a:lnSpc>
            </a:pPr>
            <a:endParaRPr lang="cs-CZ" sz="2200" dirty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cs-CZ" sz="2200" b="1" dirty="0">
                <a:effectLst/>
                <a:latin typeface="+mj-lt"/>
                <a:ea typeface="Times New Roman" panose="02020603050405020304" pitchFamily="18" charset="0"/>
              </a:rPr>
              <a:t>Vyčlenění zdroj</a:t>
            </a:r>
            <a:r>
              <a:rPr lang="cs-CZ" sz="2200" b="1" dirty="0">
                <a:latin typeface="+mj-lt"/>
                <a:ea typeface="Times New Roman" panose="02020603050405020304" pitchFamily="18" charset="0"/>
              </a:rPr>
              <a:t>ů:  </a:t>
            </a:r>
            <a:r>
              <a:rPr lang="cs-CZ" sz="2200" dirty="0">
                <a:latin typeface="+mj-lt"/>
                <a:ea typeface="Times New Roman" panose="02020603050405020304" pitchFamily="18" charset="0"/>
              </a:rPr>
              <a:t>vyčlenění zdrojů a odborných znalostí v oblasti genderové rovnosti na realizaci plán</a:t>
            </a:r>
          </a:p>
          <a:p>
            <a:pPr algn="just">
              <a:lnSpc>
                <a:spcPct val="115000"/>
              </a:lnSpc>
            </a:pPr>
            <a:endParaRPr lang="cs-CZ" sz="2200" dirty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cs-CZ" sz="2200" b="1" dirty="0" err="1">
                <a:effectLst/>
                <a:latin typeface="+mj-lt"/>
                <a:ea typeface="Times New Roman" panose="02020603050405020304" pitchFamily="18" charset="0"/>
              </a:rPr>
              <a:t>Shromážďování</a:t>
            </a:r>
            <a:r>
              <a:rPr lang="cs-CZ" sz="2200" b="1" dirty="0">
                <a:effectLst/>
                <a:latin typeface="+mj-lt"/>
                <a:ea typeface="Times New Roman" panose="02020603050405020304" pitchFamily="18" charset="0"/>
              </a:rPr>
              <a:t> a monitorování údajů: </a:t>
            </a:r>
            <a:r>
              <a:rPr lang="cs-CZ" sz="2200" dirty="0">
                <a:effectLst/>
                <a:latin typeface="+mj-lt"/>
                <a:ea typeface="Times New Roman" panose="02020603050405020304" pitchFamily="18" charset="0"/>
              </a:rPr>
              <a:t>o zaměstnaných osobách</a:t>
            </a:r>
          </a:p>
          <a:p>
            <a:pPr algn="just">
              <a:lnSpc>
                <a:spcPct val="115000"/>
              </a:lnSpc>
            </a:pPr>
            <a:endParaRPr lang="cs-CZ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cs-CZ" sz="2200" b="1" dirty="0">
                <a:latin typeface="+mj-lt"/>
                <a:ea typeface="Times New Roman" panose="02020603050405020304" pitchFamily="18" charset="0"/>
              </a:rPr>
              <a:t>Školení: </a:t>
            </a:r>
            <a:r>
              <a:rPr lang="cs-CZ" sz="2200" dirty="0">
                <a:latin typeface="+mj-lt"/>
                <a:ea typeface="Times New Roman" panose="02020603050405020304" pitchFamily="18" charset="0"/>
              </a:rPr>
              <a:t>zvyšování povědomí/školení o genderových předsudcích pro zaměstnané osoby a osoby ve vedení</a:t>
            </a:r>
            <a:endParaRPr lang="cs-CZ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cs-CZ" sz="43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cs-CZ" sz="43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98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PROČ GEP (Akční plán genderové rovnosti)?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>
              <a:lnSpc>
                <a:spcPct val="115000"/>
              </a:lnSpc>
            </a:pPr>
            <a:r>
              <a:rPr lang="cs-CZ" sz="8000" dirty="0">
                <a:effectLst/>
                <a:latin typeface="+mj-lt"/>
                <a:ea typeface="Times New Roman" panose="02020603050405020304" pitchFamily="18" charset="0"/>
              </a:rPr>
              <a:t>Výsledkem shrnutí priorit v oblasti rovných příležitostí a genderové problematiky je </a:t>
            </a:r>
            <a:r>
              <a:rPr lang="cs-CZ" sz="8000" b="1" dirty="0">
                <a:effectLst/>
                <a:latin typeface="+mj-lt"/>
                <a:ea typeface="Times New Roman" panose="02020603050405020304" pitchFamily="18" charset="0"/>
              </a:rPr>
              <a:t>Plán genderové rovnosti (GEP) pro období 2023-2027</a:t>
            </a:r>
            <a:r>
              <a:rPr lang="cs-CZ" sz="8000" dirty="0">
                <a:effectLst/>
                <a:latin typeface="+mj-lt"/>
                <a:ea typeface="Times New Roman" panose="02020603050405020304" pitchFamily="18" charset="0"/>
              </a:rPr>
              <a:t>, který si klade za cíl podpořit rozvoj kvalitní personální politiky a péče o zaměstnance/</a:t>
            </a:r>
            <a:r>
              <a:rPr lang="cs-CZ" sz="8000" dirty="0" err="1">
                <a:effectLst/>
                <a:latin typeface="+mj-lt"/>
                <a:ea typeface="Times New Roman" panose="02020603050405020304" pitchFamily="18" charset="0"/>
              </a:rPr>
              <a:t>kyně</a:t>
            </a:r>
            <a:r>
              <a:rPr lang="cs-CZ" sz="8000" dirty="0">
                <a:effectLst/>
                <a:latin typeface="+mj-lt"/>
                <a:ea typeface="Times New Roman" panose="02020603050405020304" pitchFamily="18" charset="0"/>
              </a:rPr>
              <a:t> v kontextu rovných příležitostí. </a:t>
            </a:r>
          </a:p>
          <a:p>
            <a:pPr algn="just">
              <a:lnSpc>
                <a:spcPct val="115000"/>
              </a:lnSpc>
            </a:pPr>
            <a:endParaRPr lang="cs-CZ" sz="80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8000" b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8000" b="1" dirty="0">
                <a:effectLst/>
                <a:latin typeface="+mj-lt"/>
                <a:ea typeface="Times New Roman" panose="02020603050405020304" pitchFamily="18" charset="0"/>
              </a:rPr>
              <a:t>GEP JAMU se bude týkat těchto prioritních oblastí.</a:t>
            </a:r>
            <a:endParaRPr lang="cs-CZ" sz="80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457200" algn="l"/>
              </a:tabLst>
            </a:pPr>
            <a:r>
              <a:rPr lang="cs-CZ" sz="8000" dirty="0" err="1">
                <a:effectLst/>
                <a:latin typeface="+mj-lt"/>
                <a:ea typeface="Times New Roman" panose="02020603050405020304" pitchFamily="18" charset="0"/>
              </a:rPr>
              <a:t>Work</a:t>
            </a:r>
            <a:r>
              <a:rPr lang="cs-CZ" sz="8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8000" dirty="0" err="1">
                <a:effectLst/>
                <a:latin typeface="+mj-lt"/>
                <a:ea typeface="Times New Roman" panose="02020603050405020304" pitchFamily="18" charset="0"/>
              </a:rPr>
              <a:t>life</a:t>
            </a:r>
            <a:r>
              <a:rPr lang="cs-CZ" sz="8000" dirty="0">
                <a:effectLst/>
                <a:latin typeface="+mj-lt"/>
                <a:ea typeface="Times New Roman" panose="02020603050405020304" pitchFamily="18" charset="0"/>
              </a:rPr>
              <a:t> balance a organizační kultura</a:t>
            </a:r>
          </a:p>
          <a:p>
            <a:pPr marL="342900" lvl="0" indent="-342900" algn="just">
              <a:lnSpc>
                <a:spcPct val="115000"/>
              </a:lnSpc>
              <a:tabLst>
                <a:tab pos="457200" algn="l"/>
              </a:tabLst>
            </a:pPr>
            <a:r>
              <a:rPr lang="cs-CZ" sz="8000" dirty="0">
                <a:effectLst/>
                <a:latin typeface="+mj-lt"/>
                <a:ea typeface="Times New Roman" panose="02020603050405020304" pitchFamily="18" charset="0"/>
              </a:rPr>
              <a:t>Genderová vyváženost ve vedení a rozhodování</a:t>
            </a:r>
          </a:p>
          <a:p>
            <a:pPr marL="342900" lvl="0" indent="-342900" algn="just">
              <a:lnSpc>
                <a:spcPct val="115000"/>
              </a:lnSpc>
              <a:tabLst>
                <a:tab pos="457200" algn="l"/>
              </a:tabLst>
            </a:pPr>
            <a:r>
              <a:rPr lang="cs-CZ" sz="8000" dirty="0">
                <a:effectLst/>
                <a:latin typeface="+mj-lt"/>
                <a:ea typeface="Times New Roman" panose="02020603050405020304" pitchFamily="18" charset="0"/>
              </a:rPr>
              <a:t>Genderová rovnost při náboru a kariérním postupu</a:t>
            </a:r>
          </a:p>
          <a:p>
            <a:pPr marL="342900" lvl="0" indent="-342900" algn="just">
              <a:lnSpc>
                <a:spcPct val="115000"/>
              </a:lnSpc>
              <a:tabLst>
                <a:tab pos="457200" algn="l"/>
              </a:tabLst>
            </a:pPr>
            <a:r>
              <a:rPr lang="cs-CZ" sz="8000" dirty="0">
                <a:effectLst/>
                <a:latin typeface="+mj-lt"/>
                <a:ea typeface="Times New Roman" panose="02020603050405020304" pitchFamily="18" charset="0"/>
              </a:rPr>
              <a:t>Genderová dimenze v tvůrčích činnostech</a:t>
            </a:r>
          </a:p>
          <a:p>
            <a:pPr marL="342900" lvl="0" indent="-342900" algn="just">
              <a:lnSpc>
                <a:spcPct val="115000"/>
              </a:lnSpc>
              <a:tabLst>
                <a:tab pos="457200" algn="l"/>
              </a:tabLst>
            </a:pPr>
            <a:r>
              <a:rPr lang="cs-CZ" sz="8000" dirty="0">
                <a:latin typeface="+mj-lt"/>
                <a:ea typeface="Times New Roman" panose="02020603050405020304" pitchFamily="18" charset="0"/>
              </a:rPr>
              <a:t>Opatření proti sexuálnímu obtěžování a genderově podmíněnému násilí</a:t>
            </a:r>
            <a:endParaRPr lang="cs-CZ" sz="80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cs-CZ" sz="80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cs-CZ" sz="43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98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PROČ GEP (Akční plán genderové rovnosti)?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cs-CZ" sz="2600" dirty="0">
                <a:effectLst/>
                <a:latin typeface="+mj-lt"/>
                <a:ea typeface="Times New Roman" panose="02020603050405020304" pitchFamily="18" charset="0"/>
              </a:rPr>
              <a:t>V některých oblastech je JAMU již aktivní, v některých aktivitách/činnostech se třeba bude pokračovat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2600" dirty="0">
              <a:latin typeface="+mj-lt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2600" b="1" dirty="0">
                <a:effectLst/>
                <a:latin typeface="+mj-lt"/>
                <a:ea typeface="Times New Roman" panose="02020603050405020304" pitchFamily="18" charset="0"/>
              </a:rPr>
              <a:t>Jednotlivá prioritní oblast bude vždy obsahovat následující strukturu s obsahem těchto informací</a:t>
            </a:r>
            <a:r>
              <a:rPr lang="cs-CZ" sz="26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2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PROČ</a:t>
            </a:r>
            <a:r>
              <a:rPr lang="cs-CZ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je daná priorita důležitá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cs-CZ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vše již v této oblasti JAMU realizuje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Plán aktivit</a:t>
            </a:r>
            <a:r>
              <a:rPr lang="cs-CZ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které jsou již v rámci dané prioritní oblasti realizovány </a:t>
            </a:r>
            <a:r>
              <a:rPr lang="cs-CZ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(podpora a rozvoj stávajících opatření)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Plán nových opatření a aktivit</a:t>
            </a:r>
          </a:p>
          <a:p>
            <a:pPr>
              <a:lnSpc>
                <a:spcPct val="115000"/>
              </a:lnSpc>
            </a:pPr>
            <a:endParaRPr lang="cs-CZ" sz="38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26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7650866" cy="1143000"/>
          </a:xfrm>
        </p:spPr>
        <p:txBody>
          <a:bodyPr/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Rovné příležitosti v ČR</a:t>
            </a: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01015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sz="2300" dirty="0">
                <a:latin typeface="+mj-lt"/>
                <a:cs typeface="Arial" panose="020B0604020202020204" pitchFamily="34" charset="0"/>
              </a:rPr>
              <a:t>Rovné příležitosti jsou jednou z priorit demokratické společnosti, dlouhodobou prioritou EU (již od roku 1957) a deklarovanou prioritou Vlády ČR (od roku 1998).</a:t>
            </a:r>
          </a:p>
          <a:p>
            <a:pPr algn="just"/>
            <a:endParaRPr lang="cs-CZ" sz="23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cs-CZ" sz="2300" dirty="0">
                <a:latin typeface="+mj-lt"/>
                <a:cs typeface="Arial" panose="020B0604020202020204" pitchFamily="34" charset="0"/>
              </a:rPr>
              <a:t>Na trhu práce v ČR ještě stále existují nerovnosti, existují mzdové rozdíly, kdy rozdíl v platech mezi muži a ženami činí v roce 2022 cca 17% (ve prospěch mužů). </a:t>
            </a:r>
          </a:p>
          <a:p>
            <a:pPr algn="just"/>
            <a:endParaRPr lang="cs-CZ" sz="23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cs-CZ" sz="2300" b="1" dirty="0">
                <a:latin typeface="+mj-lt"/>
                <a:cs typeface="Arial" panose="020B0604020202020204" pitchFamily="34" charset="0"/>
              </a:rPr>
              <a:t>Feminizace chudoby </a:t>
            </a:r>
            <a:r>
              <a:rPr lang="cs-CZ" sz="2300" dirty="0">
                <a:latin typeface="+mj-lt"/>
                <a:cs typeface="Arial" panose="020B0604020202020204" pitchFamily="34" charset="0"/>
              </a:rPr>
              <a:t>- ženy mají v průměru o 2.000,- Kč nižší důchod než muži</a:t>
            </a:r>
          </a:p>
          <a:p>
            <a:pPr algn="just"/>
            <a:endParaRPr lang="cs-CZ" sz="23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cs-CZ" sz="2300" b="1" dirty="0">
                <a:latin typeface="+mj-lt"/>
                <a:cs typeface="Arial" panose="020B0604020202020204" pitchFamily="34" charset="0"/>
              </a:rPr>
              <a:t>V ČR je nižší zaměstnanost žen/matek </a:t>
            </a:r>
            <a:r>
              <a:rPr lang="cs-CZ" sz="2300" dirty="0">
                <a:latin typeface="+mj-lt"/>
                <a:cs typeface="Arial" panose="020B0604020202020204" pitchFamily="34" charset="0"/>
              </a:rPr>
              <a:t>malých dětí (do 6 let věku).</a:t>
            </a:r>
          </a:p>
          <a:p>
            <a:pPr algn="just"/>
            <a:endParaRPr lang="cs-CZ" sz="22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cs-CZ" sz="2300" b="1" dirty="0">
                <a:latin typeface="+mj-lt"/>
                <a:cs typeface="Arial" panose="020B0604020202020204" pitchFamily="34" charset="0"/>
              </a:rPr>
              <a:t>Rovné příležitosti souvisí také s podporou diverzity </a:t>
            </a:r>
            <a:r>
              <a:rPr lang="cs-CZ" sz="2300" dirty="0">
                <a:latin typeface="+mj-lt"/>
                <a:cs typeface="Arial" panose="020B0604020202020204" pitchFamily="34" charset="0"/>
              </a:rPr>
              <a:t>- Pro zaměstnavatele platí, že rovné příležitosti, diverzita, slaďování práce a rodiny, flexibilní úvazky, lidská a zároveň systematická komunikace organizace uvnitř i navenek – to vše zlepšuje a posiluje firemní kulturu a zároveň zajišťuje velmi kvalitní pracovní prostředí. </a:t>
            </a:r>
          </a:p>
          <a:p>
            <a:pPr algn="just"/>
            <a:r>
              <a:rPr lang="cs-CZ" sz="23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V konečném důsledku čerpají z aktivní politi</a:t>
            </a:r>
            <a:r>
              <a:rPr lang="cs-CZ" sz="22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ky rovných příležitostí všichni – </a:t>
            </a:r>
            <a:r>
              <a:rPr lang="cs-CZ" sz="23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zaměstnavatelé, zaměstnanci i samotná společnost</a:t>
            </a:r>
            <a:r>
              <a:rPr lang="cs-CZ" sz="2300" dirty="0">
                <a:latin typeface="+mj-lt"/>
                <a:cs typeface="Arial" panose="020B0604020202020204" pitchFamily="34" charset="0"/>
              </a:rPr>
              <a:t>.  </a:t>
            </a:r>
          </a:p>
          <a:p>
            <a:pPr algn="just"/>
            <a:endParaRPr lang="cs-CZ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43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8" y="525982"/>
            <a:ext cx="3212237" cy="1200361"/>
          </a:xfrm>
        </p:spPr>
        <p:txBody>
          <a:bodyPr anchor="b">
            <a:normAutofit/>
          </a:bodyPr>
          <a:lstStyle/>
          <a:p>
            <a:r>
              <a:rPr lang="cs-CZ" sz="3100" b="1"/>
              <a:t>Genderový audit v prostředí JAMU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399" y="1944913"/>
            <a:ext cx="30175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99" y="2031101"/>
            <a:ext cx="3556120" cy="3511943"/>
          </a:xfrm>
        </p:spPr>
        <p:txBody>
          <a:bodyPr anchor="ctr">
            <a:normAutofit/>
          </a:bodyPr>
          <a:lstStyle/>
          <a:p>
            <a:r>
              <a:rPr lang="cs-CZ" sz="1600" b="1" dirty="0"/>
              <a:t>Start v červenci 2023</a:t>
            </a:r>
            <a:r>
              <a:rPr lang="cs-CZ" sz="1600" dirty="0"/>
              <a:t>: analýza dokumentů</a:t>
            </a:r>
          </a:p>
          <a:p>
            <a:r>
              <a:rPr lang="cs-CZ" sz="1600" b="1" dirty="0"/>
              <a:t>Srpen-září: </a:t>
            </a:r>
            <a:r>
              <a:rPr lang="cs-CZ" sz="1600" dirty="0"/>
              <a:t>rozhovory individuální a skupinové</a:t>
            </a:r>
          </a:p>
          <a:p>
            <a:r>
              <a:rPr lang="cs-CZ" sz="1600" b="1" dirty="0"/>
              <a:t>Září:</a:t>
            </a:r>
            <a:r>
              <a:rPr lang="cs-CZ" sz="1600" dirty="0"/>
              <a:t>	dotazníkové šetření</a:t>
            </a:r>
          </a:p>
          <a:p>
            <a:r>
              <a:rPr lang="cs-CZ" sz="1600" b="1" dirty="0"/>
              <a:t>Říjen/listopad: </a:t>
            </a:r>
            <a:r>
              <a:rPr lang="cs-CZ" sz="1600" dirty="0" err="1"/>
              <a:t>Záverečná</a:t>
            </a:r>
            <a:r>
              <a:rPr lang="cs-CZ" sz="1600" dirty="0"/>
              <a:t> zpráva GA	</a:t>
            </a:r>
          </a:p>
          <a:p>
            <a:r>
              <a:rPr lang="cs-CZ" sz="1600" b="1" dirty="0"/>
              <a:t>Listopad: GEP </a:t>
            </a:r>
            <a:r>
              <a:rPr lang="cs-CZ" sz="1600" dirty="0"/>
              <a:t>(Akční plán rovných příležitostí)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61965" y="6072626"/>
            <a:ext cx="740664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6109" y="1694387"/>
            <a:ext cx="740664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4" y="354959"/>
            <a:ext cx="4638730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837B20D-8947-21C3-F4CA-A777DB512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721106"/>
              </p:ext>
            </p:extLst>
          </p:nvPr>
        </p:nvGraphicFramePr>
        <p:xfrm>
          <a:off x="4490803" y="982054"/>
          <a:ext cx="4221016" cy="4661031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1511687">
                  <a:extLst>
                    <a:ext uri="{9D8B030D-6E8A-4147-A177-3AD203B41FA5}">
                      <a16:colId xmlns:a16="http://schemas.microsoft.com/office/drawing/2014/main" val="534168518"/>
                    </a:ext>
                  </a:extLst>
                </a:gridCol>
                <a:gridCol w="702615">
                  <a:extLst>
                    <a:ext uri="{9D8B030D-6E8A-4147-A177-3AD203B41FA5}">
                      <a16:colId xmlns:a16="http://schemas.microsoft.com/office/drawing/2014/main" val="857468177"/>
                    </a:ext>
                  </a:extLst>
                </a:gridCol>
                <a:gridCol w="936821">
                  <a:extLst>
                    <a:ext uri="{9D8B030D-6E8A-4147-A177-3AD203B41FA5}">
                      <a16:colId xmlns:a16="http://schemas.microsoft.com/office/drawing/2014/main" val="55398215"/>
                    </a:ext>
                  </a:extLst>
                </a:gridCol>
                <a:gridCol w="215576">
                  <a:extLst>
                    <a:ext uri="{9D8B030D-6E8A-4147-A177-3AD203B41FA5}">
                      <a16:colId xmlns:a16="http://schemas.microsoft.com/office/drawing/2014/main" val="2881524799"/>
                    </a:ext>
                  </a:extLst>
                </a:gridCol>
                <a:gridCol w="854317">
                  <a:extLst>
                    <a:ext uri="{9D8B030D-6E8A-4147-A177-3AD203B41FA5}">
                      <a16:colId xmlns:a16="http://schemas.microsoft.com/office/drawing/2014/main" val="1442663152"/>
                    </a:ext>
                  </a:extLst>
                </a:gridCol>
              </a:tblGrid>
              <a:tr h="5704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JAMU  genderové statistiky</a:t>
                      </a:r>
                      <a:endParaRPr lang="cs-CZ" sz="13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3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827075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Celkem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Muži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Ženy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704686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Zaměstnanci JAMU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546</a:t>
                      </a:r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266    (49%)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280     (51%)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40017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vedoucí pozice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54</a:t>
                      </a:r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28       (52%)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26       (48%)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781133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544308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THP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76       (41%)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109    (59%)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293712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59505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THP vedoucí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12       (41%)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17     (59%)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236117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052709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Profesoři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21       (72%)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 8       (28%)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24385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609905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Docenti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43       (66%)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22      (34%)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04611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908553"/>
                  </a:ext>
                </a:extLst>
              </a:tr>
              <a:tr h="3146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Odborní asistenti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164</a:t>
                      </a:r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87      (53%)</a:t>
                      </a:r>
                      <a:endParaRPr lang="cs-CZ" sz="1000" b="1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0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77      (47%)</a:t>
                      </a:r>
                      <a:endParaRPr lang="cs-CZ" sz="10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22" marR="7994" marT="15349" marB="11511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639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60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Mapování rovných příležitostí VAŠÍ organizace – jak jste na tom?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Znáte složení svých zaměstnanců? </a:t>
            </a:r>
            <a:r>
              <a:rPr lang="cs-CZ" sz="2000" dirty="0"/>
              <a:t>(z hlediska věku, pohlaví, rodičovství, zdravotního stavu, péče o závislého člena rodiny..) 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Zjišťujete spokojenost svých zaměstnanců? </a:t>
            </a:r>
            <a:r>
              <a:rPr lang="cs-CZ" sz="2000" dirty="0"/>
              <a:t>(průzkum spokojenost, osobní rozhovory, schránka důvěry…) 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Mají zaměstnanci možnost spolupodílet se na chodu vaší organizace? Jak..?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Jak nad rámec zákonných povinností pečujete o vaše zaměstnance? </a:t>
            </a:r>
            <a:r>
              <a:rPr lang="cs-CZ" sz="2000" dirty="0"/>
              <a:t>(druhy aktivit a nefinančních benefitů..)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Jak pečujete o odborný růst svých zaměstnanců? </a:t>
            </a:r>
            <a:r>
              <a:rPr lang="cs-CZ" sz="2000" dirty="0"/>
              <a:t>(plány kariérního rozvoje, mentoring/koučink, stáže, vzdělávání…)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10252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Mapování rovných příležitostí VAŠÍ organizace – jak jste na tom?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Zajímáte se o své bývalé zaměstnance, kteří odešli do starobního/invalidního důchodu? 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Realizujete nějaká opatření proti diskriminaci a pro dodržení rovných příležitostí svých zaměstnanců? </a:t>
            </a:r>
            <a:r>
              <a:rPr lang="cs-CZ" sz="2000" dirty="0"/>
              <a:t>(etický kodex, antidiskriminační směrnice, školení..)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Je vaše personální politika propracovaná, srozumitelná a transparentní od nástupu až po odchod zaměstnanců? 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 Je součástí Vaší sociální politiky oblast slaďování pracovního a osobního života? 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Jaké konkrétní aktivity realizujete na podporu </a:t>
            </a:r>
            <a:r>
              <a:rPr lang="cs-CZ" sz="2000" b="1" dirty="0" err="1">
                <a:solidFill>
                  <a:srgbClr val="0070C0"/>
                </a:solidFill>
              </a:rPr>
              <a:t>work-life</a:t>
            </a:r>
            <a:r>
              <a:rPr lang="cs-CZ" sz="2000" b="1" dirty="0">
                <a:solidFill>
                  <a:srgbClr val="0070C0"/>
                </a:solidFill>
              </a:rPr>
              <a:t> balance u svých zaměstnanců? </a:t>
            </a:r>
            <a:r>
              <a:rPr lang="cs-CZ" sz="2000" dirty="0"/>
              <a:t>(pracovní doba, benefity, podporující zdraví apod..)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48931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263F607-8973-4642-A3FF-C1FC03746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081" y="1215686"/>
            <a:ext cx="3556862" cy="461293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F37C448-0EA4-354E-A383-0CD88D6DF33E}"/>
              </a:ext>
            </a:extLst>
          </p:cNvPr>
          <p:cNvSpPr txBox="1"/>
          <p:nvPr/>
        </p:nvSpPr>
        <p:spPr>
          <a:xfrm>
            <a:off x="5728447" y="4871689"/>
            <a:ext cx="331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/>
              <a:t>Genderový audit </a:t>
            </a:r>
            <a:r>
              <a:rPr lang="cs-CZ" sz="1050" b="1" dirty="0"/>
              <a:t>(</a:t>
            </a:r>
            <a:r>
              <a:rPr lang="cs-CZ" sz="1050" dirty="0"/>
              <a:t>audit rovných příležitostí a diverzity) = hloubková sonda, mapování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C587C5E-EC38-C145-B016-DF295C729EB4}"/>
              </a:ext>
            </a:extLst>
          </p:cNvPr>
          <p:cNvSpPr txBox="1"/>
          <p:nvPr/>
        </p:nvSpPr>
        <p:spPr>
          <a:xfrm>
            <a:off x="4818186" y="4040033"/>
            <a:ext cx="43258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rgbClr val="7030A0"/>
                </a:solidFill>
              </a:rPr>
              <a:t>Akční plán rovnosti (GEP) </a:t>
            </a:r>
            <a:r>
              <a:rPr lang="cs-CZ" sz="1350" dirty="0"/>
              <a:t>= </a:t>
            </a:r>
            <a:r>
              <a:rPr lang="cs-CZ" sz="1050" dirty="0"/>
              <a:t>konkrétní aktivity + čas. harmonogram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E12695E-CD21-A74A-A82A-F56836E3CF91}"/>
              </a:ext>
            </a:extLst>
          </p:cNvPr>
          <p:cNvSpPr txBox="1"/>
          <p:nvPr/>
        </p:nvSpPr>
        <p:spPr>
          <a:xfrm>
            <a:off x="6333565" y="2389943"/>
            <a:ext cx="20977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Jednotlivé aktivity, činnosti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2F7ED7C-FE51-AB41-BC99-C9EFE50ECAEB}"/>
              </a:ext>
            </a:extLst>
          </p:cNvPr>
          <p:cNvSpPr txBox="1"/>
          <p:nvPr/>
        </p:nvSpPr>
        <p:spPr>
          <a:xfrm>
            <a:off x="1008530" y="2249020"/>
            <a:ext cx="10425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Komunikace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79AA62B-A650-D141-B8D9-459BFA97A17F}"/>
              </a:ext>
            </a:extLst>
          </p:cNvPr>
          <p:cNvSpPr txBox="1"/>
          <p:nvPr/>
        </p:nvSpPr>
        <p:spPr>
          <a:xfrm>
            <a:off x="1422026" y="1946461"/>
            <a:ext cx="14516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/>
              <a:t>Proaktivita</a:t>
            </a:r>
            <a:r>
              <a:rPr lang="cs-CZ" sz="1350" dirty="0"/>
              <a:t> vedení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682FE52-0435-BA4C-9DB1-B7019E13E703}"/>
              </a:ext>
            </a:extLst>
          </p:cNvPr>
          <p:cNvSpPr txBox="1"/>
          <p:nvPr/>
        </p:nvSpPr>
        <p:spPr>
          <a:xfrm>
            <a:off x="5972760" y="1325433"/>
            <a:ext cx="33124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/>
              <a:t>Zdravá firemní kultura</a:t>
            </a:r>
          </a:p>
        </p:txBody>
      </p:sp>
    </p:spTree>
    <p:extLst>
      <p:ext uri="{BB962C8B-B14F-4D97-AF65-F5344CB8AC3E}">
        <p14:creationId xmlns:p14="http://schemas.microsoft.com/office/powerpoint/2010/main" val="244685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Vybrané příklady dobré praxe v oblasti edukace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Vzdělávání na téma: </a:t>
            </a:r>
            <a:r>
              <a:rPr lang="cs-CZ" sz="2000" dirty="0"/>
              <a:t>Rovné příležitosti, Gender/Diverzita, Diskriminace na pracovišti, Předsudky a Stereotypy</a:t>
            </a:r>
          </a:p>
          <a:p>
            <a:r>
              <a:rPr lang="cs-CZ" sz="2000" b="1" dirty="0"/>
              <a:t>Workshopy pro vedoucí zaměstnance</a:t>
            </a:r>
            <a:r>
              <a:rPr lang="cs-CZ" sz="2000" dirty="0"/>
              <a:t>: Leadership v kontextu rovných příležitostí</a:t>
            </a:r>
          </a:p>
          <a:p>
            <a:r>
              <a:rPr lang="cs-CZ" sz="2000" b="1" dirty="0"/>
              <a:t>Osvěta ve formě brožury/informačního letáku </a:t>
            </a:r>
            <a:r>
              <a:rPr lang="cs-CZ" sz="2000" dirty="0"/>
              <a:t>(v on-line i tištěné formě)</a:t>
            </a:r>
          </a:p>
          <a:p>
            <a:r>
              <a:rPr lang="cs-CZ" sz="2000" b="1" dirty="0"/>
              <a:t>Edukativní videa</a:t>
            </a:r>
            <a:r>
              <a:rPr lang="cs-CZ" sz="2000" dirty="0"/>
              <a:t> na témata rovné příležitosti, diskriminace na pracovišti..</a:t>
            </a:r>
          </a:p>
          <a:p>
            <a:r>
              <a:rPr lang="cs-CZ" sz="2000" b="1" dirty="0"/>
              <a:t>E-learning pro zaměstnance</a:t>
            </a:r>
            <a:r>
              <a:rPr lang="cs-CZ" sz="2000" dirty="0"/>
              <a:t>, který by shrnoval téma rovných příležitostí (osvěta/edukace) – v závěru pak test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15102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Příklady dobré 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Při tvorbě dokumentu či jakékoli aktualizaci dokumentu </a:t>
            </a:r>
            <a:r>
              <a:rPr lang="cs-CZ" sz="2000" dirty="0"/>
              <a:t>se v úvodu pod čarou uvádí, že mužské názvy jsou použity pro muže i ženy</a:t>
            </a:r>
          </a:p>
          <a:p>
            <a:r>
              <a:rPr lang="cs-CZ" sz="2000" dirty="0"/>
              <a:t>V úvodu dokumentu možno uvést, že všechny uvedené pojmy v textu označují jak muže, tak i ženu</a:t>
            </a:r>
          </a:p>
          <a:p>
            <a:r>
              <a:rPr lang="cs-CZ" sz="2000" dirty="0"/>
              <a:t>1 směrnice, v rámci které je uvedeno, že všechny dokumenty organizace, obsahující generické maskulinum, zamýšlejí a označují ve svých pojmech jak muže tak ženy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7838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Vybrané příklady dobré praxe v oblasti podpory žen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Vzdělávání v oblasti soft </a:t>
            </a:r>
            <a:r>
              <a:rPr lang="cs-CZ" sz="2000" b="1" dirty="0" err="1"/>
              <a:t>skills</a:t>
            </a:r>
            <a:r>
              <a:rPr lang="cs-CZ" sz="2000" b="1" dirty="0"/>
              <a:t>: </a:t>
            </a:r>
            <a:r>
              <a:rPr lang="cs-CZ" sz="2000" dirty="0"/>
              <a:t>sebevědomí, potenciál, asertivní komunikace (Desatero pro ženy..)</a:t>
            </a:r>
          </a:p>
          <a:p>
            <a:r>
              <a:rPr lang="cs-CZ" sz="2000" b="1" dirty="0"/>
              <a:t>Mentoring </a:t>
            </a:r>
            <a:r>
              <a:rPr lang="cs-CZ" sz="2000" dirty="0"/>
              <a:t>(ženy ve vedoucích pozicích fungují jako mentorky)</a:t>
            </a:r>
          </a:p>
          <a:p>
            <a:r>
              <a:rPr lang="cs-CZ" sz="2000" b="1" dirty="0"/>
              <a:t>Motivační/hodnotící rozhovory: </a:t>
            </a:r>
            <a:r>
              <a:rPr lang="cs-CZ" sz="2000" dirty="0"/>
              <a:t>nastavení systému vedení motivačního/hodnotícího rozhovoru, v rámci kterého se mapuje potenciál řadového zaměstnance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1488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Vybrané příklady dobré praxe v oblasti odchodu/propuštění zaměstnanců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Mapování fluktuace (dle genderu, věku, pracoviště..)</a:t>
            </a:r>
          </a:p>
          <a:p>
            <a:r>
              <a:rPr lang="cs-CZ" sz="2000" b="1" dirty="0"/>
              <a:t>Prevence v oblasti rovných příležitostí, syndromu vyhoření</a:t>
            </a:r>
          </a:p>
          <a:p>
            <a:r>
              <a:rPr lang="cs-CZ" sz="2000" b="1" dirty="0"/>
              <a:t>Vzdělávání vedoucích zaměstnanců v oblasti týmové </a:t>
            </a:r>
            <a:r>
              <a:rPr lang="cs-CZ" sz="2000" b="1" dirty="0" err="1"/>
              <a:t>spoupráce</a:t>
            </a:r>
            <a:r>
              <a:rPr lang="cs-CZ" sz="2000" b="1" dirty="0"/>
              <a:t>, budování vztahů</a:t>
            </a:r>
          </a:p>
          <a:p>
            <a:r>
              <a:rPr lang="cs-CZ" sz="2000" b="1" dirty="0"/>
              <a:t>Výstupní rozhovor</a:t>
            </a:r>
            <a:endParaRPr lang="cs-CZ" sz="2000" dirty="0"/>
          </a:p>
          <a:p>
            <a:r>
              <a:rPr lang="cs-CZ" sz="2000" b="1" dirty="0"/>
              <a:t>Výstupní dotazník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72835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B8699-DEF4-5AB3-9421-7FA092A5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/>
              <a:t>Příklady dobré praxe v této oblasti</a:t>
            </a:r>
            <a:endParaRPr lang="cs-CZ" sz="28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/>
          </a:p>
          <a:p>
            <a:endParaRPr lang="cs-CZ" sz="2000" b="1"/>
          </a:p>
          <a:p>
            <a:endParaRPr lang="cs-CZ" sz="2000" b="1"/>
          </a:p>
          <a:p>
            <a:endParaRPr lang="cs-CZ" sz="2000"/>
          </a:p>
          <a:p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2BC3BA-8862-D99B-88C0-7C87DF6F7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92" y="0"/>
            <a:ext cx="5392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74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/>
          </a:p>
          <a:p>
            <a:endParaRPr lang="cs-CZ" sz="2000" b="1"/>
          </a:p>
          <a:p>
            <a:endParaRPr lang="cs-CZ" sz="2000" b="1"/>
          </a:p>
          <a:p>
            <a:endParaRPr lang="cs-CZ" sz="2000"/>
          </a:p>
          <a:p>
            <a:endParaRPr lang="cs-CZ" sz="2400" dirty="0"/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B4D734E7-01F2-7D9B-3022-D6AE80B34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001" y="0"/>
            <a:ext cx="5245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47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7650866" cy="1143000"/>
          </a:xfrm>
        </p:spPr>
        <p:txBody>
          <a:bodyPr/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PROČ Rovné příležitosti?</a:t>
            </a: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010150"/>
          </a:xfrm>
        </p:spPr>
        <p:txBody>
          <a:bodyPr>
            <a:normAutofit fontScale="77500" lnSpcReduction="20000"/>
          </a:bodyPr>
          <a:lstStyle/>
          <a:p>
            <a:pPr lvl="0" algn="just" fontAlgn="base"/>
            <a:r>
              <a:rPr lang="cs-CZ" sz="2600" dirty="0">
                <a:cs typeface="Arial" panose="020B0604020202020204" pitchFamily="34" charset="0"/>
              </a:rPr>
              <a:t>Rovné příležitosti znamenají, že všichni mají rovnou startovní čáru bez ohledu na pohlaví, věk, etnicitu či zdravotní stav. </a:t>
            </a:r>
          </a:p>
          <a:p>
            <a:pPr lvl="0" algn="just" fontAlgn="base"/>
            <a:endParaRPr lang="cs-CZ" sz="2600" dirty="0">
              <a:cs typeface="Arial" panose="020B0604020202020204" pitchFamily="34" charset="0"/>
            </a:endParaRPr>
          </a:p>
          <a:p>
            <a:pPr lvl="0" algn="just" fontAlgn="base"/>
            <a:r>
              <a:rPr lang="cs-CZ" sz="2600" dirty="0">
                <a:cs typeface="Arial" panose="020B0604020202020204" pitchFamily="34" charset="0"/>
              </a:rPr>
              <a:t>Koncept rovných příležitostí ukazuje, že bychom měli posuzovat především individuální vlastnosti a schopnosti člověka a nesoudit na základě očekávání, která máme k různým skupinám lidí.</a:t>
            </a:r>
          </a:p>
          <a:p>
            <a:pPr lvl="0" algn="just" fontAlgn="base"/>
            <a:endParaRPr lang="cs-CZ" sz="2600" dirty="0">
              <a:cs typeface="Arial" panose="020B0604020202020204" pitchFamily="34" charset="0"/>
            </a:endParaRPr>
          </a:p>
          <a:p>
            <a:pPr lvl="0" algn="just" fontAlgn="base"/>
            <a:r>
              <a:rPr lang="cs-CZ" sz="2600" dirty="0">
                <a:cs typeface="Arial" panose="020B0604020202020204" pitchFamily="34" charset="0"/>
              </a:rPr>
              <a:t>Prosazování rovných příležitostí je vnímáno také jako součást společenské odpovědnosti zaměstnavatele. </a:t>
            </a:r>
          </a:p>
          <a:p>
            <a:pPr lvl="0" algn="just" fontAlgn="base"/>
            <a:endParaRPr lang="cs-CZ" sz="2600" dirty="0">
              <a:cs typeface="Arial" panose="020B0604020202020204" pitchFamily="34" charset="0"/>
            </a:endParaRPr>
          </a:p>
          <a:p>
            <a:pPr lvl="0" algn="just" fontAlgn="base"/>
            <a:r>
              <a:rPr lang="cs-CZ" sz="2600" b="1" dirty="0">
                <a:solidFill>
                  <a:srgbClr val="00B050"/>
                </a:solidFill>
                <a:cs typeface="Arial" panose="020B0604020202020204" pitchFamily="34" charset="0"/>
              </a:rPr>
              <a:t>Rovné příležitosti jsou základem pro budování zdravé firemní kultury, zdravé komunikace, maximálního využívání kompetencí a dovedností všech zaměstnanců. Patří sem také aktivní podpora slaďování pracovního a rodinného/osobního života, která s tématem rovných příležitostí úzce souvisí.</a:t>
            </a:r>
          </a:p>
          <a:p>
            <a:pPr algn="just"/>
            <a:endParaRPr lang="cs-CZ" sz="26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algn="just"/>
            <a:r>
              <a:rPr lang="cs-CZ" sz="2600" dirty="0">
                <a:cs typeface="Arial" panose="020B0604020202020204" pitchFamily="34" charset="0"/>
              </a:rPr>
              <a:t>Podpora RP/diverzity patří také mezi trendy moderní personalistiky/HR</a:t>
            </a: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30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/>
          </a:p>
          <a:p>
            <a:endParaRPr lang="cs-CZ" sz="2000" b="1"/>
          </a:p>
          <a:p>
            <a:endParaRPr lang="cs-CZ" sz="2000" b="1"/>
          </a:p>
          <a:p>
            <a:endParaRPr lang="cs-CZ" sz="2000"/>
          </a:p>
          <a:p>
            <a:endParaRPr lang="cs-CZ" sz="2400" dirty="0"/>
          </a:p>
        </p:txBody>
      </p:sp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5335EDE1-7EBB-71D8-7C2C-AF66098F1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94" y="0"/>
            <a:ext cx="5103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14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/>
          </a:p>
          <a:p>
            <a:endParaRPr lang="cs-CZ" sz="2000" b="1"/>
          </a:p>
          <a:p>
            <a:endParaRPr lang="cs-CZ" sz="2000" b="1"/>
          </a:p>
          <a:p>
            <a:endParaRPr lang="cs-CZ" sz="2000"/>
          </a:p>
          <a:p>
            <a:endParaRPr lang="cs-CZ" sz="2400" dirty="0"/>
          </a:p>
        </p:txBody>
      </p:sp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9C6BFFC5-0CB8-BC0F-02EB-C5DE4BD81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107" y="0"/>
            <a:ext cx="492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5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/>
          </a:p>
          <a:p>
            <a:endParaRPr lang="cs-CZ" sz="2000" b="1"/>
          </a:p>
          <a:p>
            <a:endParaRPr lang="cs-CZ" sz="2000" b="1"/>
          </a:p>
          <a:p>
            <a:endParaRPr lang="cs-CZ" sz="2000"/>
          </a:p>
          <a:p>
            <a:endParaRPr lang="cs-CZ" sz="2400" dirty="0"/>
          </a:p>
        </p:txBody>
      </p:sp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3C83713F-C230-F0B0-2429-AB5C2386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928" y="0"/>
            <a:ext cx="4844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01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DD599-AA93-EC2B-1CA9-8E591F633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/>
          </a:p>
          <a:p>
            <a:endParaRPr lang="cs-CZ" sz="2000" b="1"/>
          </a:p>
          <a:p>
            <a:endParaRPr lang="cs-CZ" sz="2000" b="1"/>
          </a:p>
          <a:p>
            <a:endParaRPr lang="cs-CZ" sz="2000"/>
          </a:p>
          <a:p>
            <a:endParaRPr lang="cs-CZ" sz="2400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F45FDC24-A348-313F-602C-CF73AE84B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607" y="0"/>
            <a:ext cx="498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476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A67863D-204B-1146-9AF7-E7E9C4AA2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85963"/>
            <a:ext cx="5000625" cy="3571874"/>
          </a:xfrm>
        </p:spPr>
      </p:pic>
    </p:spTree>
    <p:extLst>
      <p:ext uri="{BB962C8B-B14F-4D97-AF65-F5344CB8AC3E}">
        <p14:creationId xmlns:p14="http://schemas.microsoft.com/office/powerpoint/2010/main" val="114160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1BD3D19-A424-1145-825A-823ED0E46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2351572"/>
            <a:ext cx="6172200" cy="2806130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B81FF1-2E5D-BB4C-A6E9-356DCBABF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" y="2139955"/>
            <a:ext cx="6858000" cy="31179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3202CF2-0C7D-C145-8BC3-A7435FCF5CA8}"/>
              </a:ext>
            </a:extLst>
          </p:cNvPr>
          <p:cNvSpPr txBox="1"/>
          <p:nvPr/>
        </p:nvSpPr>
        <p:spPr>
          <a:xfrm>
            <a:off x="885825" y="1285875"/>
            <a:ext cx="4097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sz="1350" b="1" dirty="0"/>
            </a:br>
            <a:r>
              <a:rPr lang="cs-CZ" sz="1350" dirty="0"/>
              <a:t>(zaměstnavatelé a rovné příležitosti…)</a:t>
            </a:r>
            <a:br>
              <a:rPr lang="cs-CZ" sz="1350" dirty="0"/>
            </a:br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13111657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71B2D16-7EA4-814B-BC79-E6F8A566B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991" y="2125267"/>
            <a:ext cx="5041044" cy="3394472"/>
          </a:xfrm>
        </p:spPr>
      </p:pic>
    </p:spTree>
    <p:extLst>
      <p:ext uri="{BB962C8B-B14F-4D97-AF65-F5344CB8AC3E}">
        <p14:creationId xmlns:p14="http://schemas.microsoft.com/office/powerpoint/2010/main" val="29593030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sz="2100" b="1" dirty="0">
                <a:solidFill>
                  <a:srgbClr val="002060"/>
                </a:solidFill>
              </a:rPr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A994F80-E2AA-9341-A78A-ADD00DB02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25267"/>
            <a:ext cx="4757366" cy="3394472"/>
          </a:xfrm>
        </p:spPr>
      </p:pic>
    </p:spTree>
    <p:extLst>
      <p:ext uri="{BB962C8B-B14F-4D97-AF65-F5344CB8AC3E}">
        <p14:creationId xmlns:p14="http://schemas.microsoft.com/office/powerpoint/2010/main" val="490942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CC8BCB8-D575-D744-8007-613320FBF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130" y="2125267"/>
            <a:ext cx="4765591" cy="3394472"/>
          </a:xfrm>
        </p:spPr>
      </p:pic>
    </p:spTree>
    <p:extLst>
      <p:ext uri="{BB962C8B-B14F-4D97-AF65-F5344CB8AC3E}">
        <p14:creationId xmlns:p14="http://schemas.microsoft.com/office/powerpoint/2010/main" val="10776996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B900273-F0F3-444F-B83B-6558C069D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2339980"/>
            <a:ext cx="5482640" cy="340359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5D34BD5-70CD-7848-9C7C-1C0E38CA195F}"/>
              </a:ext>
            </a:extLst>
          </p:cNvPr>
          <p:cNvSpPr txBox="1"/>
          <p:nvPr/>
        </p:nvSpPr>
        <p:spPr>
          <a:xfrm>
            <a:off x="614363" y="1485900"/>
            <a:ext cx="3100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sz="2100" b="1" dirty="0"/>
            </a:br>
            <a:r>
              <a:rPr lang="cs-CZ" sz="1350" dirty="0"/>
              <a:t>(zaměstnavatelé a rovné příležitosti…)</a:t>
            </a:r>
            <a:br>
              <a:rPr lang="cs-CZ" sz="1350" dirty="0"/>
            </a:br>
            <a:endParaRPr lang="cs-CZ" sz="1350" dirty="0"/>
          </a:p>
        </p:txBody>
      </p:sp>
    </p:spTree>
    <p:extLst>
      <p:ext uri="{BB962C8B-B14F-4D97-AF65-F5344CB8AC3E}">
        <p14:creationId xmlns:p14="http://schemas.microsoft.com/office/powerpoint/2010/main" val="13773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6" y="514984"/>
            <a:ext cx="8702234" cy="1143000"/>
          </a:xfrm>
        </p:spPr>
        <p:txBody>
          <a:bodyPr/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Shrnující DESATERO k rovným příležitostem</a:t>
            </a: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010150"/>
          </a:xfrm>
        </p:spPr>
        <p:txBody>
          <a:bodyPr>
            <a:normAutofit fontScale="625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cs-CZ" b="1" dirty="0">
                <a:latin typeface="+mj-lt"/>
                <a:cs typeface="Arial" panose="020B0604020202020204" pitchFamily="34" charset="0"/>
              </a:rPr>
              <a:t>Rovné příležitosti znamenají rovnou startovní čáru pro všechny,</a:t>
            </a:r>
            <a:r>
              <a:rPr lang="cs-CZ" dirty="0">
                <a:latin typeface="+mj-lt"/>
                <a:cs typeface="Arial" panose="020B0604020202020204" pitchFamily="34" charset="0"/>
              </a:rPr>
              <a:t> </a:t>
            </a:r>
            <a:r>
              <a:rPr lang="cs-CZ" b="1" dirty="0">
                <a:latin typeface="+mj-lt"/>
                <a:cs typeface="Arial" panose="020B0604020202020204" pitchFamily="34" charset="0"/>
              </a:rPr>
              <a:t>jsou základem pro budování zdravé firemní kultury</a:t>
            </a:r>
            <a:r>
              <a:rPr lang="cs-CZ" dirty="0">
                <a:latin typeface="+mj-lt"/>
                <a:cs typeface="Arial" panose="020B0604020202020204" pitchFamily="34" charset="0"/>
              </a:rPr>
              <a:t>, zdravé komunikace, maximálního využívání kompetencí a dovedností všech zaměstnanců.</a:t>
            </a:r>
          </a:p>
          <a:p>
            <a:pPr marL="514350" lvl="0" indent="-514350" algn="just">
              <a:buFont typeface="+mj-lt"/>
              <a:buAutoNum type="arabicPeriod"/>
            </a:pPr>
            <a:endParaRPr lang="cs-CZ" dirty="0">
              <a:latin typeface="+mj-lt"/>
              <a:cs typeface="Arial" panose="020B0604020202020204" pitchFamily="34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cs-CZ" b="1" dirty="0">
                <a:latin typeface="+mj-lt"/>
                <a:cs typeface="Arial" panose="020B0604020202020204" pitchFamily="34" charset="0"/>
              </a:rPr>
              <a:t>Prosazování rovných příležitostí je vnímáno také jako součást společenské odpovědnosti</a:t>
            </a:r>
            <a:r>
              <a:rPr lang="cs-CZ" dirty="0">
                <a:latin typeface="+mj-lt"/>
                <a:cs typeface="Arial" panose="020B0604020202020204" pitchFamily="34" charset="0"/>
              </a:rPr>
              <a:t> zaměstnavatele.</a:t>
            </a:r>
          </a:p>
          <a:p>
            <a:pPr marL="514350" lvl="0" indent="-514350" algn="just">
              <a:buFont typeface="+mj-lt"/>
              <a:buAutoNum type="arabicPeriod"/>
            </a:pPr>
            <a:endParaRPr lang="cs-CZ" dirty="0">
              <a:latin typeface="+mj-lt"/>
              <a:cs typeface="Arial" panose="020B0604020202020204" pitchFamily="34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cs-CZ" b="1" dirty="0">
                <a:latin typeface="+mj-lt"/>
                <a:cs typeface="Arial" panose="020B0604020202020204" pitchFamily="34" charset="0"/>
              </a:rPr>
              <a:t>Diverzita znamená různorodost - vnímá</a:t>
            </a:r>
            <a:r>
              <a:rPr lang="cs-CZ" dirty="0">
                <a:latin typeface="+mj-lt"/>
                <a:cs typeface="Arial" panose="020B0604020202020204" pitchFamily="34" charset="0"/>
              </a:rPr>
              <a:t> </a:t>
            </a:r>
            <a:r>
              <a:rPr lang="cs-CZ" b="1" dirty="0">
                <a:latin typeface="+mj-lt"/>
                <a:cs typeface="Arial" panose="020B0604020202020204" pitchFamily="34" charset="0"/>
              </a:rPr>
              <a:t>odlišnosti jednotlivců pozitivně</a:t>
            </a:r>
            <a:r>
              <a:rPr lang="cs-CZ" dirty="0">
                <a:latin typeface="+mj-lt"/>
                <a:cs typeface="Arial" panose="020B0604020202020204" pitchFamily="34" charset="0"/>
              </a:rPr>
              <a:t>, kdy nepaušalizujeme, neodsuzujeme a různorodost vnímáme jako výhodu.</a:t>
            </a:r>
          </a:p>
          <a:p>
            <a:pPr marL="514350" lvl="0" indent="-514350" algn="just">
              <a:buFont typeface="+mj-lt"/>
              <a:buAutoNum type="arabicPeriod"/>
            </a:pPr>
            <a:endParaRPr lang="cs-CZ" dirty="0">
              <a:latin typeface="+mj-lt"/>
              <a:cs typeface="Arial" panose="020B0604020202020204" pitchFamily="34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cs-CZ" b="1" dirty="0">
                <a:latin typeface="+mj-lt"/>
                <a:cs typeface="Arial" panose="020B0604020202020204" pitchFamily="34" charset="0"/>
              </a:rPr>
              <a:t>Rovné příležitosti souvisí také s tématem slaďování</a:t>
            </a:r>
            <a:r>
              <a:rPr lang="cs-CZ" dirty="0">
                <a:latin typeface="+mj-lt"/>
                <a:cs typeface="Arial" panose="020B0604020202020204" pitchFamily="34" charset="0"/>
              </a:rPr>
              <a:t> pracovního a rodinného/osobního života.</a:t>
            </a:r>
          </a:p>
          <a:p>
            <a:pPr marL="514350" lvl="0" indent="-514350" algn="just">
              <a:buFont typeface="+mj-lt"/>
              <a:buAutoNum type="arabicPeriod"/>
            </a:pPr>
            <a:endParaRPr lang="cs-CZ" dirty="0">
              <a:latin typeface="+mj-lt"/>
              <a:cs typeface="Arial" panose="020B0604020202020204" pitchFamily="34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cs-CZ" b="1" dirty="0">
                <a:latin typeface="+mj-lt"/>
                <a:cs typeface="Arial" panose="020B0604020202020204" pitchFamily="34" charset="0"/>
              </a:rPr>
              <a:t>Aktivní zaměstnavatel podporuje rovné příležitosti a diverzitu otevřeně, pracuje s tématem ve své strategii i hodnotách.</a:t>
            </a:r>
            <a:endParaRPr lang="cs-CZ" dirty="0">
              <a:latin typeface="+mj-lt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129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D6EEFAF-48D9-204C-AB3E-2D7ED29E3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31" y="2125267"/>
            <a:ext cx="5409764" cy="3394472"/>
          </a:xfrm>
        </p:spPr>
      </p:pic>
    </p:spTree>
    <p:extLst>
      <p:ext uri="{BB962C8B-B14F-4D97-AF65-F5344CB8AC3E}">
        <p14:creationId xmlns:p14="http://schemas.microsoft.com/office/powerpoint/2010/main" val="2819798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D19DAD0-78E3-0048-B070-6BA549FF7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3" y="2260951"/>
            <a:ext cx="6172200" cy="2387297"/>
          </a:xfrm>
        </p:spPr>
      </p:pic>
    </p:spTree>
    <p:extLst>
      <p:ext uri="{BB962C8B-B14F-4D97-AF65-F5344CB8AC3E}">
        <p14:creationId xmlns:p14="http://schemas.microsoft.com/office/powerpoint/2010/main" val="1387491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3A90FEC-7A7D-EE4F-8A05-9BB26F50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2125267"/>
            <a:ext cx="4309937" cy="3394472"/>
          </a:xfrm>
        </p:spPr>
      </p:pic>
    </p:spTree>
    <p:extLst>
      <p:ext uri="{BB962C8B-B14F-4D97-AF65-F5344CB8AC3E}">
        <p14:creationId xmlns:p14="http://schemas.microsoft.com/office/powerpoint/2010/main" val="1371203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0C9EE2E-E14E-5745-B7E6-B23FF8EE3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153" y="1937827"/>
            <a:ext cx="5039833" cy="31751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87EC94-AEBE-FC49-A59F-969207C81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53" y="5113002"/>
            <a:ext cx="5199321" cy="69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184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B956F7C4-6A81-B447-B923-B073AA5A7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243" y="2125267"/>
            <a:ext cx="4461041" cy="3394472"/>
          </a:xfrm>
        </p:spPr>
      </p:pic>
    </p:spTree>
    <p:extLst>
      <p:ext uri="{BB962C8B-B14F-4D97-AF65-F5344CB8AC3E}">
        <p14:creationId xmlns:p14="http://schemas.microsoft.com/office/powerpoint/2010/main" val="2520201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5503A41-2D21-4443-B1B9-10E24A662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3" y="2351557"/>
            <a:ext cx="6172200" cy="2806158"/>
          </a:xfrm>
        </p:spPr>
      </p:pic>
    </p:spTree>
    <p:extLst>
      <p:ext uri="{BB962C8B-B14F-4D97-AF65-F5344CB8AC3E}">
        <p14:creationId xmlns:p14="http://schemas.microsoft.com/office/powerpoint/2010/main" val="3924695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9D3E9-0177-0148-B619-012DAA56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Příklady dobré praxe</a:t>
            </a:r>
            <a:br>
              <a:rPr lang="cs-CZ" b="1" dirty="0"/>
            </a:br>
            <a:r>
              <a:rPr lang="cs-CZ" sz="1238" dirty="0"/>
              <a:t>(zaměstnavatelé a rovné příležitosti…)</a:t>
            </a:r>
            <a:br>
              <a:rPr lang="cs-CZ" dirty="0"/>
            </a:br>
            <a:endParaRPr lang="cs-CZ" sz="135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A313EB2-AAB0-F34F-A72C-14F99FFD7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443759"/>
            <a:ext cx="6172200" cy="2507456"/>
          </a:xfrm>
        </p:spPr>
      </p:pic>
    </p:spTree>
    <p:extLst>
      <p:ext uri="{BB962C8B-B14F-4D97-AF65-F5344CB8AC3E}">
        <p14:creationId xmlns:p14="http://schemas.microsoft.com/office/powerpoint/2010/main" val="1737027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100" b="1" dirty="0">
                <a:solidFill>
                  <a:srgbClr val="002060"/>
                </a:solidFill>
              </a:rPr>
              <a:t>Opatření pro vyrovnané zastoupení na vedoucích pozicích (a nejen v nich) z hlediska pohlaví, věku a zdravotního stavu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D1A9FEF-C750-6A42-9ED0-1CBBE812C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350549"/>
            <a:ext cx="6392636" cy="3296551"/>
          </a:xfrm>
        </p:spPr>
      </p:pic>
    </p:spTree>
    <p:extLst>
      <p:ext uri="{BB962C8B-B14F-4D97-AF65-F5344CB8AC3E}">
        <p14:creationId xmlns:p14="http://schemas.microsoft.com/office/powerpoint/2010/main" val="33447538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vytvoření pracovního prostředí podporujícího rovné příležitosti a diverzitu z hlediska věku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03EAEFE-38AC-EE4A-8682-F278A49B5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021" y="2125266"/>
            <a:ext cx="6423719" cy="1573156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C7CAD4-B9D9-A04D-87DE-D06EAD57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46" y="4023633"/>
            <a:ext cx="6299894" cy="16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73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vytvoření pracovního prostředí podporujícího rovné příležitosti a diverzitu z hlediska zdravotního stavu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50433B8-8B8E-7C4F-B7A9-432FA688F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125266"/>
            <a:ext cx="4935312" cy="1800037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35615F9-6C89-8E47-98C5-8583C934B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3984556"/>
            <a:ext cx="4859112" cy="20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5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6" y="514984"/>
            <a:ext cx="8702234" cy="1143000"/>
          </a:xfrm>
        </p:spPr>
        <p:txBody>
          <a:bodyPr/>
          <a:lstStyle/>
          <a:p>
            <a:r>
              <a:rPr lang="cs-CZ" sz="2800" b="1" dirty="0">
                <a:solidFill>
                  <a:srgbClr val="002060"/>
                </a:solidFill>
                <a:latin typeface="+mn-lt"/>
              </a:rPr>
              <a:t>Shrnující DESATERO k rovným příležitostem</a:t>
            </a: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600200"/>
            <a:ext cx="8397433" cy="5257800"/>
          </a:xfrm>
        </p:spPr>
        <p:txBody>
          <a:bodyPr>
            <a:normAutofit fontScale="32500" lnSpcReduction="20000"/>
          </a:bodyPr>
          <a:lstStyle/>
          <a:p>
            <a:pPr marL="514350" lvl="0" indent="-514350" algn="just">
              <a:buAutoNum type="arabicPeriod" startAt="6"/>
            </a:pPr>
            <a:r>
              <a:rPr lang="cs-CZ" sz="6200" b="1" dirty="0">
                <a:latin typeface="+mj-lt"/>
                <a:cs typeface="Arial" panose="020B0604020202020204" pitchFamily="34" charset="0"/>
              </a:rPr>
              <a:t>Rovné příležitosti v personálních procesech znamenají otevřenou práci se zaměstnanci</a:t>
            </a:r>
            <a:r>
              <a:rPr lang="cs-CZ" sz="6200" dirty="0">
                <a:latin typeface="+mj-lt"/>
                <a:cs typeface="Arial" panose="020B0604020202020204" pitchFamily="34" charset="0"/>
              </a:rPr>
              <a:t> od citlivého náboru, přes adaptační proces, vzdělávání a podporu kariérního růstu.</a:t>
            </a:r>
          </a:p>
          <a:p>
            <a:pPr marL="514350" lvl="0" indent="-514350" algn="just">
              <a:buAutoNum type="arabicPeriod" startAt="6"/>
            </a:pPr>
            <a:endParaRPr lang="cs-CZ" sz="5000" dirty="0">
              <a:latin typeface="+mj-lt"/>
              <a:cs typeface="Arial" panose="020B0604020202020204" pitchFamily="34" charset="0"/>
            </a:endParaRPr>
          </a:p>
          <a:p>
            <a:pPr marL="514350" lvl="0" indent="-514350" algn="just">
              <a:buAutoNum type="arabicPeriod" startAt="6"/>
            </a:pPr>
            <a:r>
              <a:rPr lang="cs-CZ" sz="6200" b="1" dirty="0">
                <a:latin typeface="+mj-lt"/>
                <a:cs typeface="Arial" panose="020B0604020202020204" pitchFamily="34" charset="0"/>
              </a:rPr>
              <a:t>Rovné příležitosti se v systému hodnocení a odměňování projevují transparentním nastavením pravidel a pravidelnou komunikací</a:t>
            </a:r>
            <a:r>
              <a:rPr lang="cs-CZ" sz="6200" dirty="0">
                <a:latin typeface="+mj-lt"/>
                <a:cs typeface="Arial" panose="020B0604020202020204" pitchFamily="34" charset="0"/>
              </a:rPr>
              <a:t> – hodnotícími/motivačními rozhovory.</a:t>
            </a:r>
          </a:p>
          <a:p>
            <a:pPr marL="514350" lvl="0" indent="-514350" algn="just">
              <a:buAutoNum type="arabicPeriod" startAt="6"/>
            </a:pPr>
            <a:endParaRPr lang="cs-CZ" sz="5000" dirty="0">
              <a:latin typeface="+mj-lt"/>
              <a:cs typeface="Arial" panose="020B0604020202020204" pitchFamily="34" charset="0"/>
            </a:endParaRPr>
          </a:p>
          <a:p>
            <a:pPr marL="514350" lvl="0" indent="-514350">
              <a:buAutoNum type="arabicPeriod" startAt="6"/>
            </a:pPr>
            <a:r>
              <a:rPr lang="cs-CZ" sz="6200" b="1" dirty="0">
                <a:latin typeface="+mj-lt"/>
                <a:cs typeface="Arial" panose="020B0604020202020204" pitchFamily="34" charset="0"/>
              </a:rPr>
              <a:t>Aktivní podpora slaďování pracovního a rodinného/osobního života znamená nabídku a podporu flexibilních forem práce</a:t>
            </a:r>
            <a:r>
              <a:rPr lang="cs-CZ" sz="6200" dirty="0">
                <a:latin typeface="+mj-lt"/>
                <a:cs typeface="Arial" panose="020B0604020202020204" pitchFamily="34" charset="0"/>
              </a:rPr>
              <a:t> – pružné pracovní doby, částečných úvazků, </a:t>
            </a:r>
            <a:br>
              <a:rPr lang="cs-CZ" sz="6200" dirty="0">
                <a:latin typeface="+mj-lt"/>
                <a:cs typeface="Arial" panose="020B0604020202020204" pitchFamily="34" charset="0"/>
              </a:rPr>
            </a:br>
            <a:r>
              <a:rPr lang="en-GB" sz="6200" dirty="0">
                <a:latin typeface="+mj-lt"/>
                <a:cs typeface="Arial" panose="020B0604020202020204" pitchFamily="34" charset="0"/>
              </a:rPr>
              <a:t>home-office</a:t>
            </a:r>
            <a:r>
              <a:rPr lang="cs-CZ" sz="62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514350" lvl="0" indent="-514350" algn="just">
              <a:buAutoNum type="arabicPeriod" startAt="6"/>
            </a:pPr>
            <a:endParaRPr lang="cs-CZ" sz="5000" dirty="0">
              <a:latin typeface="+mj-lt"/>
              <a:cs typeface="Arial" panose="020B0604020202020204" pitchFamily="34" charset="0"/>
            </a:endParaRPr>
          </a:p>
          <a:p>
            <a:pPr marL="514350" lvl="0" indent="-514350" algn="just">
              <a:buAutoNum type="arabicPeriod" startAt="6"/>
            </a:pPr>
            <a:r>
              <a:rPr lang="cs-CZ" sz="6200" b="1" dirty="0">
                <a:latin typeface="+mj-lt"/>
                <a:cs typeface="Arial" panose="020B0604020202020204" pitchFamily="34" charset="0"/>
              </a:rPr>
              <a:t>Pozor na předsudky -  </a:t>
            </a:r>
            <a:r>
              <a:rPr lang="cs-CZ" sz="6200" dirty="0">
                <a:latin typeface="+mj-lt"/>
                <a:cs typeface="Arial" panose="020B0604020202020204" pitchFamily="34" charset="0"/>
              </a:rPr>
              <a:t>individuální zkušenost, názor vytváří předpoklad budoucích dějů, nejde o jasný fakt, ale naši představu dopadů – velmi často milnou, zkreslenou, ovlivněnou vžitým stereotypem.</a:t>
            </a:r>
          </a:p>
          <a:p>
            <a:pPr marL="514350" lvl="0" indent="-514350" algn="just">
              <a:buAutoNum type="arabicPeriod" startAt="6"/>
            </a:pPr>
            <a:endParaRPr lang="cs-CZ" sz="5000" dirty="0">
              <a:latin typeface="+mj-lt"/>
              <a:cs typeface="Arial" panose="020B0604020202020204" pitchFamily="34" charset="0"/>
            </a:endParaRPr>
          </a:p>
          <a:p>
            <a:pPr marL="514350" lvl="0" indent="-514350" algn="just">
              <a:buAutoNum type="arabicPeriod" startAt="6"/>
            </a:pPr>
            <a:r>
              <a:rPr lang="cs-CZ" sz="6200" b="1" dirty="0">
                <a:latin typeface="+mj-lt"/>
                <a:cs typeface="Arial" panose="020B0604020202020204" pitchFamily="34" charset="0"/>
              </a:rPr>
              <a:t>Z aktivní politiky rovných příležitostí těží všichni</a:t>
            </a:r>
            <a:r>
              <a:rPr lang="cs-CZ" sz="6200" dirty="0">
                <a:latin typeface="+mj-lt"/>
                <a:cs typeface="Arial" panose="020B0604020202020204" pitchFamily="34" charset="0"/>
              </a:rPr>
              <a:t> – zaměstnavatelé, zaměstnanci i samotná společnost.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374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podporu slaďování práce a rodinného/osobního života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DFD810-2C0D-F046-A96A-0B066E6D3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65" y="1929063"/>
            <a:ext cx="54387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900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podporu slaďování práce a rodinného/osobního života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6D7D05C-B2C0-5444-B84F-307144F6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291"/>
            <a:ext cx="9144000" cy="52664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CAFEDD-B2EA-6F4F-A764-A95321A00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125266"/>
            <a:ext cx="5872163" cy="332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63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1131094"/>
            <a:ext cx="8301789" cy="994172"/>
          </a:xfrm>
        </p:spPr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zamezení diskriminace a dalších negativních jevů na pracovišti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F278659-D795-0C41-A153-8A59DFD0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7" y="2005223"/>
            <a:ext cx="6086853" cy="34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85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1131094"/>
            <a:ext cx="8301789" cy="994172"/>
          </a:xfrm>
        </p:spPr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zamezení diskriminace a dalších negativních jevů na pracovišti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A4122A-4391-2A4F-9E29-B29991CF3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7" y="1956635"/>
            <a:ext cx="55340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903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1131094"/>
            <a:ext cx="8301789" cy="994172"/>
          </a:xfrm>
        </p:spPr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zamezení diskriminace a dalších negativních jevů na pracovišti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635204-7A9A-A740-AE08-0A9C6EBDA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4" y="2125266"/>
            <a:ext cx="54864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907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1131094"/>
            <a:ext cx="8301789" cy="994172"/>
          </a:xfrm>
        </p:spPr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zlepšení komunikace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C471D4-3B92-BE40-ADAC-5F5460ADF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2" y="1983456"/>
            <a:ext cx="54483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3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1131094"/>
            <a:ext cx="8301789" cy="994172"/>
          </a:xfrm>
        </p:spPr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zlepšení komunikace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2437DA-3C17-B34E-8650-4D68F970C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16" y="2125266"/>
            <a:ext cx="5495925" cy="11049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8297D1-3599-434B-BDF9-B6186E4F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66" y="3338513"/>
            <a:ext cx="54768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218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1131094"/>
            <a:ext cx="8301789" cy="994172"/>
          </a:xfrm>
        </p:spPr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zlepšení komunikace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5897169-FF3E-C449-BF18-ABA3B0B11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7" y="2125266"/>
            <a:ext cx="5638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424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3A9EE-3F5B-6244-AAA6-C5C89D33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1131094"/>
            <a:ext cx="8301789" cy="994172"/>
          </a:xfrm>
        </p:spPr>
        <p:txBody>
          <a:bodyPr>
            <a:normAutofit/>
          </a:bodyPr>
          <a:lstStyle/>
          <a:p>
            <a:pPr lvl="0"/>
            <a:r>
              <a:rPr lang="cs-CZ" sz="2100" b="1" dirty="0">
                <a:solidFill>
                  <a:srgbClr val="002060"/>
                </a:solidFill>
              </a:rPr>
              <a:t>Opatření pro zlepšení/zvýšení osobních/profesních kompetencí vedoucích zaměstnanců/kyň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EACCB6-B5E7-4D4D-9E2A-EFAED931E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37" y="1981169"/>
            <a:ext cx="4428845" cy="381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379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DB0328A-ED66-274F-9FD1-E33E17F37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33" y="857250"/>
            <a:ext cx="43993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6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7650866" cy="1143000"/>
          </a:xfrm>
        </p:spPr>
        <p:txBody>
          <a:bodyPr>
            <a:normAutofit fontScale="90000"/>
          </a:bodyPr>
          <a:lstStyle/>
          <a:p>
            <a:br>
              <a:rPr lang="cs-CZ" sz="3600" b="1" dirty="0">
                <a:solidFill>
                  <a:srgbClr val="002060"/>
                </a:solidFill>
                <a:latin typeface="+mn-lt"/>
              </a:rPr>
            </a:br>
            <a:r>
              <a:rPr lang="cs-CZ" sz="3600" b="1" dirty="0">
                <a:solidFill>
                  <a:srgbClr val="002060"/>
                </a:solidFill>
                <a:latin typeface="+mn-lt"/>
              </a:rPr>
              <a:t>Rovné příležitosti</a:t>
            </a:r>
            <a:br>
              <a:rPr lang="cs-CZ" sz="3600" b="1" dirty="0">
                <a:solidFill>
                  <a:srgbClr val="002060"/>
                </a:solidFill>
                <a:latin typeface="+mn-lt"/>
              </a:rPr>
            </a:br>
            <a:r>
              <a:rPr lang="cs-CZ" sz="3600" b="1" dirty="0">
                <a:solidFill>
                  <a:srgbClr val="002060"/>
                </a:solidFill>
                <a:latin typeface="+mn-lt"/>
              </a:rPr>
              <a:t>v dokumentech</a:t>
            </a:r>
            <a:br>
              <a:rPr lang="cs-CZ" sz="2800" b="1" dirty="0">
                <a:solidFill>
                  <a:srgbClr val="002060"/>
                </a:solidFill>
                <a:latin typeface="+mn-lt"/>
              </a:rPr>
            </a:br>
            <a:endParaRPr lang="cs-CZ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1928812"/>
            <a:ext cx="8397433" cy="4681537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2"/>
              </a:rPr>
              <a:t>Horizon Europe Guidance On Gender Equality Plans</a:t>
            </a:r>
            <a:r>
              <a:rPr lang="cs-CZ" sz="2000" b="0" i="0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2"/>
              </a:rPr>
              <a:t> (GEPs)</a:t>
            </a:r>
            <a:r>
              <a:rPr lang="cs-CZ" sz="2000" b="0" i="1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 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(Evropská komise)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3"/>
              </a:rPr>
              <a:t>Gender a vzdělávání</a:t>
            </a:r>
            <a:r>
              <a:rPr lang="cs-CZ" sz="2000" b="0" i="1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  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(MŠMT)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4"/>
              </a:rPr>
              <a:t>Postavení žen v české vědě. Monitorovací zpráva za rok 201</a:t>
            </a:r>
            <a:r>
              <a:rPr lang="cs-CZ" sz="2000" b="0" i="1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9 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(NKC – gender a věda)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5"/>
              </a:rPr>
              <a:t>Plán podpory rovnosti žen a mužů MŠMT 2021–2024</a:t>
            </a:r>
            <a:r>
              <a:rPr lang="cs-CZ" sz="2000" b="0" i="1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  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(MŠMT)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6"/>
              </a:rPr>
              <a:t>Strategii rovnosti žen a mužů na léta 2021–2030</a:t>
            </a:r>
            <a:r>
              <a:rPr lang="cs-CZ" sz="2000" b="0" i="1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 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(Vláda ČR)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7"/>
              </a:rPr>
              <a:t>She figures 2021. Gender in Research and Innovation – statistics and indicators.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 (Evropská komise)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8"/>
              </a:rPr>
              <a:t>NKC. 2021.</a:t>
            </a: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8"/>
              </a:rPr>
              <a:t> Jak na změnu</a:t>
            </a:r>
            <a:r>
              <a:rPr lang="cs-CZ" sz="2000" b="0" i="0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8"/>
              </a:rPr>
              <a:t> (genderaveda.cz)</a:t>
            </a:r>
            <a:endParaRPr lang="cs-CZ" sz="2000" b="0" i="0" u="none" strike="noStrike" dirty="0">
              <a:solidFill>
                <a:srgbClr val="006FAD"/>
              </a:solidFill>
              <a:effectLst/>
              <a:latin typeface="PT Sans" panose="020B0503020203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i="1" dirty="0">
                <a:effectLst/>
                <a:latin typeface="Calibri" panose="020F0502020204030204" pitchFamily="34" charset="0"/>
              </a:rPr>
              <a:t>STANDARD GENDEROVÉHO AUDITU</a:t>
            </a:r>
            <a:r>
              <a:rPr lang="cs-CZ" sz="2000" dirty="0">
                <a:effectLst/>
                <a:latin typeface="Calibri" panose="020F0502020204030204" pitchFamily="34" charset="0"/>
              </a:rPr>
              <a:t>. 2016, </a:t>
            </a:r>
            <a:r>
              <a:rPr lang="cs-CZ" sz="2000" dirty="0" err="1">
                <a:effectLst/>
                <a:latin typeface="Calibri" panose="020F0502020204030204" pitchFamily="34" charset="0"/>
              </a:rPr>
              <a:t>dostupne</a:t>
            </a:r>
            <a:r>
              <a:rPr lang="cs-CZ" sz="2000" dirty="0">
                <a:effectLst/>
                <a:latin typeface="Calibri" panose="020F0502020204030204" pitchFamily="34" charset="0"/>
              </a:rPr>
              <a:t>́ na </a:t>
            </a:r>
            <a:r>
              <a:rPr lang="cs-CZ" sz="2000" dirty="0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cs-CZ" sz="2000" dirty="0" err="1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www.vlada.cz</a:t>
            </a:r>
            <a:r>
              <a:rPr lang="cs-CZ" sz="2000" dirty="0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cs-CZ" sz="2000" dirty="0" err="1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cz</a:t>
            </a:r>
            <a:r>
              <a:rPr lang="cs-CZ" sz="2000" dirty="0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/-138750</a:t>
            </a:r>
            <a:r>
              <a:rPr lang="cs-CZ" sz="2000" dirty="0">
                <a:effectLst/>
                <a:latin typeface="Calibri" panose="020F0502020204030204" pitchFamily="34" charset="0"/>
              </a:rPr>
              <a:t>. </a:t>
            </a:r>
            <a:endParaRPr lang="cs-CZ" sz="2000" dirty="0"/>
          </a:p>
          <a:p>
            <a:r>
              <a:rPr lang="cs-CZ" sz="2000" i="1" dirty="0">
                <a:effectLst/>
                <a:latin typeface="Calibri" panose="020F0502020204030204" pitchFamily="34" charset="0"/>
              </a:rPr>
              <a:t>POŽADAVKY NA PLÁNY GENDEROVÉ ROVNOSTI VE VEŘEJNÝCH VÝZKUMNÝCH A VZDĚLÁVACÍCH INSTITUCÍCH, dostupné na</a:t>
            </a:r>
            <a:r>
              <a:rPr lang="cs-CZ" sz="2000" dirty="0">
                <a:effectLst/>
                <a:latin typeface="Calibri" panose="020F0502020204030204" pitchFamily="34" charset="0"/>
              </a:rPr>
              <a:t> </a:t>
            </a:r>
            <a:r>
              <a:rPr lang="cs-CZ" sz="2000" dirty="0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cs-CZ" sz="2000" dirty="0" err="1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genderaveda.cz</a:t>
            </a:r>
            <a:r>
              <a:rPr lang="cs-CZ" sz="2000" dirty="0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cs-CZ" sz="2000" dirty="0" err="1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plany</a:t>
            </a:r>
            <a:r>
              <a:rPr lang="cs-CZ" sz="2000" dirty="0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s-CZ" sz="2000" dirty="0" err="1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genderove</a:t>
            </a:r>
            <a:r>
              <a:rPr lang="cs-CZ" sz="2000" dirty="0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-rovnosti-</a:t>
            </a:r>
            <a:r>
              <a:rPr lang="cs-CZ" sz="2000" dirty="0" err="1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geps</a:t>
            </a:r>
            <a:r>
              <a:rPr lang="cs-CZ" sz="2000" dirty="0">
                <a:solidFill>
                  <a:srgbClr val="0560BF"/>
                </a:solidFill>
                <a:effectLst/>
                <a:latin typeface="Calibri" panose="020F0502020204030204" pitchFamily="34" charset="0"/>
              </a:rPr>
              <a:t>/</a:t>
            </a:r>
            <a:br>
              <a:rPr lang="cs-CZ" sz="1800" dirty="0">
                <a:solidFill>
                  <a:srgbClr val="0560BF"/>
                </a:solidFill>
                <a:effectLst/>
                <a:latin typeface="Calibri" panose="020F0502020204030204" pitchFamily="34" charset="0"/>
              </a:rPr>
            </a:br>
            <a:endParaRPr lang="cs-CZ" sz="12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000" b="0" i="0" u="none" strike="noStrike" dirty="0">
              <a:solidFill>
                <a:srgbClr val="4C4C4E"/>
              </a:solidFill>
              <a:effectLst/>
              <a:latin typeface="PT Sans" panose="020B0503020203020204" pitchFamily="34" charset="0"/>
            </a:endParaRPr>
          </a:p>
          <a:p>
            <a:pPr lvl="0" algn="just" fontAlgn="base"/>
            <a:endParaRPr lang="cs-CZ" sz="2000" dirty="0">
              <a:cs typeface="Arial" panose="020B0604020202020204" pitchFamily="34" charset="0"/>
            </a:endParaRPr>
          </a:p>
          <a:p>
            <a:pPr lvl="0" algn="just" fontAlgn="base"/>
            <a:endParaRPr 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698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9ED7020-02AE-CE40-8929-2EA8C83C4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03" y="0"/>
            <a:ext cx="5256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5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/>
          </p:nvPr>
        </p:nvSpPr>
        <p:spPr>
          <a:xfrm>
            <a:off x="289367" y="514984"/>
            <a:ext cx="7650866" cy="1143000"/>
          </a:xfrm>
        </p:spPr>
        <p:txBody>
          <a:bodyPr>
            <a:normAutofit fontScale="90000"/>
          </a:bodyPr>
          <a:lstStyle/>
          <a:p>
            <a:br>
              <a:rPr lang="cs-CZ" sz="3600" b="1" dirty="0">
                <a:solidFill>
                  <a:srgbClr val="002060"/>
                </a:solidFill>
                <a:latin typeface="+mn-lt"/>
              </a:rPr>
            </a:br>
            <a:r>
              <a:rPr lang="cs-CZ" sz="3600" b="1" dirty="0">
                <a:solidFill>
                  <a:srgbClr val="002060"/>
                </a:solidFill>
                <a:latin typeface="+mn-lt"/>
              </a:rPr>
              <a:t>Rovné příležitosti</a:t>
            </a:r>
            <a:br>
              <a:rPr lang="cs-CZ" sz="2800" b="1" dirty="0">
                <a:solidFill>
                  <a:srgbClr val="002060"/>
                </a:solidFill>
                <a:latin typeface="+mn-lt"/>
              </a:rPr>
            </a:br>
            <a:r>
              <a:rPr lang="cs-CZ" sz="2800" dirty="0">
                <a:solidFill>
                  <a:srgbClr val="002060"/>
                </a:solidFill>
                <a:latin typeface="+mn-lt"/>
              </a:rPr>
              <a:t>zajímavé informace a články k genderové rovnosti (nejen) na univerzitách</a:t>
            </a:r>
            <a:br>
              <a:rPr lang="cs-CZ" sz="2800" dirty="0">
                <a:solidFill>
                  <a:srgbClr val="002060"/>
                </a:solidFill>
                <a:latin typeface="+mn-lt"/>
              </a:rPr>
            </a:br>
            <a:br>
              <a:rPr lang="cs-CZ" sz="2800" b="1" dirty="0">
                <a:solidFill>
                  <a:srgbClr val="002060"/>
                </a:solidFill>
                <a:latin typeface="+mn-lt"/>
              </a:rPr>
            </a:br>
            <a:endParaRPr lang="cs-CZ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1202" name="Zástupný symbol pro obsah 2"/>
          <p:cNvSpPr>
            <a:spLocks noGrp="1"/>
          </p:cNvSpPr>
          <p:nvPr>
            <p:ph idx="1"/>
          </p:nvPr>
        </p:nvSpPr>
        <p:spPr>
          <a:xfrm>
            <a:off x="289367" y="2071688"/>
            <a:ext cx="8397433" cy="4538662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2"/>
              </a:rPr>
              <a:t>Český rozhlas Plus. 2022. </a:t>
            </a: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2"/>
              </a:rPr>
              <a:t>Covid úplně vymaže vše, co jsme v genderové rovnosti vybojovali za poslední dvě dekády, míní socioložka Linková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. [online].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3"/>
              </a:rPr>
              <a:t>Vedavyzkum.cz. 2021. </a:t>
            </a: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3"/>
              </a:rPr>
              <a:t>Co by vám nemělo uniknout v oblasti rovnosti žen a mužů ve výzkumu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. [online].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 err="1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Vedavyzkum.cz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. 2021.  </a:t>
            </a: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4"/>
              </a:rPr>
              <a:t>Návrhy evropských certifikačních schémat v oblasti genderové rovnosti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. [online].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 err="1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Vedavyzkum.cz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. 2018. </a:t>
            </a:r>
            <a:r>
              <a:rPr lang="cs-CZ" sz="2000" b="0" i="1" u="none" strike="noStrike" dirty="0">
                <a:solidFill>
                  <a:srgbClr val="006FAD"/>
                </a:solidFill>
                <a:effectLst/>
                <a:latin typeface="PT Sans" panose="020B0503020203020204" pitchFamily="34" charset="0"/>
                <a:hlinkClick r:id="rId5"/>
              </a:rPr>
              <a:t>Soukromý, anebo veřejný problém? Pečující rodiče v českém akademickém prostředí</a:t>
            </a:r>
            <a:r>
              <a:rPr lang="cs-CZ" sz="2000" b="0" i="1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.</a:t>
            </a:r>
            <a:r>
              <a:rPr lang="cs-CZ" sz="2000" b="0" i="0" u="none" strike="noStrike" dirty="0">
                <a:solidFill>
                  <a:srgbClr val="4C4C4E"/>
                </a:solidFill>
                <a:effectLst/>
                <a:latin typeface="PT Sans" panose="020B0503020203020204" pitchFamily="34" charset="0"/>
              </a:rPr>
              <a:t> [online].</a:t>
            </a:r>
          </a:p>
          <a:p>
            <a:pPr marL="0" indent="0">
              <a:buNone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61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16919</TotalTime>
  <Words>3659</Words>
  <Application>Microsoft Macintosh PowerPoint</Application>
  <PresentationFormat>Předvádění na obrazovce (4:3)</PresentationFormat>
  <Paragraphs>456</Paragraphs>
  <Slides>80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7" baseType="lpstr">
      <vt:lpstr>Arial</vt:lpstr>
      <vt:lpstr>Calibri</vt:lpstr>
      <vt:lpstr>NHaasGroteskTXPro</vt:lpstr>
      <vt:lpstr>PT Sans</vt:lpstr>
      <vt:lpstr>Times New Roman</vt:lpstr>
      <vt:lpstr>Wingdings</vt:lpstr>
      <vt:lpstr>Office Theme</vt:lpstr>
      <vt:lpstr>Kateřina Kaňoková Brno, 4.9. 2023</vt:lpstr>
      <vt:lpstr>Obsah</vt:lpstr>
      <vt:lpstr>Rovné příležitosti = součást CSR</vt:lpstr>
      <vt:lpstr>Rovné příležitosti v ČR</vt:lpstr>
      <vt:lpstr>PROČ Rovné příležitosti?</vt:lpstr>
      <vt:lpstr>Shrnující DESATERO k rovným příležitostem</vt:lpstr>
      <vt:lpstr>Shrnující DESATERO k rovným příležitostem</vt:lpstr>
      <vt:lpstr> Rovné příležitosti v dokumentech </vt:lpstr>
      <vt:lpstr> Rovné příležitosti zajímavé informace a články k genderové rovnosti (nejen) na univerzitách  </vt:lpstr>
      <vt:lpstr>Rovné příležitosti v ČR </vt:lpstr>
      <vt:lpstr>Prezentace aplikace PowerPoint</vt:lpstr>
      <vt:lpstr>PROČ gender ve vědě a akademickém prostředí? </vt:lpstr>
      <vt:lpstr>PROČ gender ve vědě a akademickém prostředí? </vt:lpstr>
      <vt:lpstr>PROČ gender ve vědě a akademickém prostředí? </vt:lpstr>
      <vt:lpstr>Jak na systémovou změnu instituce?</vt:lpstr>
      <vt:lpstr>Roviny změny</vt:lpstr>
      <vt:lpstr>Sociální pilíř v praxi zaměstnavatele – na co se zaměřuje?</vt:lpstr>
      <vt:lpstr>Klíčové oblasti sociálního pilíře</vt:lpstr>
      <vt:lpstr>Rovné příležitosti v praxi organizace  směrem dovnitř</vt:lpstr>
      <vt:lpstr>Prezentace aplikace PowerPoint</vt:lpstr>
      <vt:lpstr>Prezentace aplikace PowerPoint</vt:lpstr>
      <vt:lpstr>Prezentace aplikace PowerPoint</vt:lpstr>
      <vt:lpstr>Prezentace aplikace PowerPoint</vt:lpstr>
      <vt:lpstr>1. klíčová oblast: Personální politika</vt:lpstr>
      <vt:lpstr>KDY je funkční Personální politika a RP jsou zohledněny v praxi?</vt:lpstr>
      <vt:lpstr>Prezentace aplikace PowerPoint</vt:lpstr>
      <vt:lpstr>2. klíčová oblast: Hodnocení a odměňování práce</vt:lpstr>
      <vt:lpstr>Kdy je funkční oblast Hodnocení a odměňování a RP jsou zohledněny v praxi?</vt:lpstr>
      <vt:lpstr>3. klíčová oblast: Slaďování pracovního a rodinného života</vt:lpstr>
      <vt:lpstr>Kdy je funkční oblast Slaďování práce a rodiny a RP jsou zohledněny v praxi?</vt:lpstr>
      <vt:lpstr>Příklad dobré praxe - MOST! Internetový portál pro zaměstnance/kyně a rodiče na M/R dovolené</vt:lpstr>
      <vt:lpstr>4. klíčová oblast: Kultura organizace</vt:lpstr>
      <vt:lpstr>Kdy je funkční oblast Kultury organizace a RP jsou zohledněny v praxi?</vt:lpstr>
      <vt:lpstr>CO je Genderový audit a co mapuje?</vt:lpstr>
      <vt:lpstr>Genderový audit a jak jej efektivně „vytěžit“?</vt:lpstr>
      <vt:lpstr>GEP (Akční plán genderové rovnosti)</vt:lpstr>
      <vt:lpstr>Požadavky na GEP pro splnění požadavku Horizontu Evropa z pohledu Evropské komise</vt:lpstr>
      <vt:lpstr>PROČ GEP (Akční plán genderové rovnosti)?</vt:lpstr>
      <vt:lpstr>PROČ GEP (Akční plán genderové rovnosti)?</vt:lpstr>
      <vt:lpstr>Genderový audit v prostředí JAMU</vt:lpstr>
      <vt:lpstr>Mapování rovných příležitostí VAŠÍ organizace – jak jste na tom?</vt:lpstr>
      <vt:lpstr>Mapování rovných příležitostí VAŠÍ organizace – jak jste na tom?</vt:lpstr>
      <vt:lpstr>Prezentace aplikace PowerPoint</vt:lpstr>
      <vt:lpstr>Vybrané příklady dobré praxe v oblasti edukace</vt:lpstr>
      <vt:lpstr>Příklady dobré praxe</vt:lpstr>
      <vt:lpstr>Vybrané příklady dobré praxe v oblasti podpory žen</vt:lpstr>
      <vt:lpstr>Vybrané příklady dobré praxe v oblasti odchodu/propuštění zaměstnanců</vt:lpstr>
      <vt:lpstr>Příklady dobré praxe v této oblasti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Příklady dobré praxe (zaměstnavatelé a rovné příležitosti…) </vt:lpstr>
      <vt:lpstr>Prezentace aplikace PowerPoint</vt:lpstr>
      <vt:lpstr>Příklady dobré praxe (zaměstnavatelé a rovné příležitosti…) </vt:lpstr>
      <vt:lpstr>Příklady dobré praxe (zaměstnavatelé a rovné příležitosti…) </vt:lpstr>
      <vt:lpstr>Příklady dobré praxe (zaměstnavatelé a rovné příležitosti…) </vt:lpstr>
      <vt:lpstr>Prezentace aplikace PowerPoint</vt:lpstr>
      <vt:lpstr>Příklady dobré praxe (zaměstnavatelé a rovné příležitosti…) </vt:lpstr>
      <vt:lpstr>Příklady dobré praxe (zaměstnavatelé a rovné příležitosti…) </vt:lpstr>
      <vt:lpstr>Příklady dobré praxe (zaměstnavatelé a rovné příležitosti…) </vt:lpstr>
      <vt:lpstr>Příklady dobré praxe (zaměstnavatelé a rovné příležitosti…) </vt:lpstr>
      <vt:lpstr>Příklady dobré praxe (zaměstnavatelé a rovné příležitosti…) </vt:lpstr>
      <vt:lpstr>Příklady dobré praxe (zaměstnavatelé a rovné příležitosti…) </vt:lpstr>
      <vt:lpstr>Příklady dobré praxe (zaměstnavatelé a rovné příležitosti…) </vt:lpstr>
      <vt:lpstr>Opatření pro vyrovnané zastoupení na vedoucích pozicích (a nejen v nich) z hlediska pohlaví, věku a zdravotního stavu</vt:lpstr>
      <vt:lpstr>Opatření pro vytvoření pracovního prostředí podporujícího rovné příležitosti a diverzitu z hlediska věku</vt:lpstr>
      <vt:lpstr>Opatření pro vytvoření pracovního prostředí podporujícího rovné příležitosti a diverzitu z hlediska zdravotního stavu</vt:lpstr>
      <vt:lpstr>Opatření pro podporu slaďování práce a rodinného/osobního života</vt:lpstr>
      <vt:lpstr>Opatření pro podporu slaďování práce a rodinného/osobního života</vt:lpstr>
      <vt:lpstr>Opatření pro zamezení diskriminace a dalších negativních jevů na pracovišti</vt:lpstr>
      <vt:lpstr>Opatření pro zamezení diskriminace a dalších negativních jevů na pracovišti</vt:lpstr>
      <vt:lpstr>Opatření pro zamezení diskriminace a dalších negativních jevů na pracovišti</vt:lpstr>
      <vt:lpstr>Opatření pro zlepšení komunikace</vt:lpstr>
      <vt:lpstr>Opatření pro zlepšení komunikace</vt:lpstr>
      <vt:lpstr>Opatření pro zlepšení komunikace</vt:lpstr>
      <vt:lpstr>Opatření pro zlepšení/zvýšení osobních/profesních kompetencí vedoucích zaměstnanců/kyň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ROVNÉ PŘÍLEŽITOSTI PRO ZAMĚSTNAVATELE</dc:title>
  <dc:creator>Kateřina Kaňoková</dc:creator>
  <cp:lastModifiedBy>Kateřina Kaňoková</cp:lastModifiedBy>
  <cp:revision>823</cp:revision>
  <cp:lastPrinted>2013-05-27T04:12:37Z</cp:lastPrinted>
  <dcterms:created xsi:type="dcterms:W3CDTF">2013-05-27T02:41:07Z</dcterms:created>
  <dcterms:modified xsi:type="dcterms:W3CDTF">2023-09-04T10:48:42Z</dcterms:modified>
</cp:coreProperties>
</file>